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75" r:id="rId3"/>
    <p:sldId id="276" r:id="rId4"/>
    <p:sldId id="277" r:id="rId5"/>
    <p:sldId id="278" r:id="rId6"/>
    <p:sldId id="279" r:id="rId7"/>
    <p:sldId id="268" r:id="rId8"/>
    <p:sldId id="280" r:id="rId9"/>
    <p:sldId id="281" r:id="rId10"/>
    <p:sldId id="27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Четверикова Ирина Фанусновна" initials="ЧИФ" lastIdx="2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3C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70" autoAdjust="0"/>
    <p:restoredTop sz="93407" autoAdjust="0"/>
  </p:normalViewPr>
  <p:slideViewPr>
    <p:cSldViewPr>
      <p:cViewPr>
        <p:scale>
          <a:sx n="117" d="100"/>
          <a:sy n="117" d="100"/>
        </p:scale>
        <p:origin x="-1824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2" d="100"/>
          <a:sy n="102" d="100"/>
        </p:scale>
        <p:origin x="-255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01-29T17:28:12.142" idx="2">
    <p:pos x="6821" y="1614"/>
    <p:text>сделать возможным внесение переведенного текста</p:text>
  </p:cm>
  <p:cm authorId="0" dt="2015-01-29T17:38:23.906" idx="15">
    <p:pos x="1061" y="-366"/>
    <p:text>поменять логотип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CFEFCB-C057-4244-9BE8-332EC3CBF542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CBE963-AE0D-4EB3-93BF-6DB3903305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3075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2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8FDDFB9-AC32-4CA2-8A30-FC17E7C9C311}" type="slidenum">
              <a:rPr lang="ru-RU"/>
              <a:pPr/>
              <a:t>1</a:t>
            </a:fld>
            <a:endParaRPr lang="ru-RU"/>
          </a:p>
        </p:txBody>
      </p:sp>
      <p:sp>
        <p:nvSpPr>
          <p:cNvPr id="58371" name="Text Box 1"/>
          <p:cNvSpPr txBox="1">
            <a:spLocks noChangeArrowheads="1"/>
          </p:cNvSpPr>
          <p:nvPr/>
        </p:nvSpPr>
        <p:spPr bwMode="auto">
          <a:xfrm>
            <a:off x="3881208" y="8685103"/>
            <a:ext cx="2968151" cy="44939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</a:pPr>
            <a:fld id="{DD425104-F3E2-4215-93DF-CE4BB98B429E}" type="slidenum">
              <a:rPr lang="ru-RU" sz="1200">
                <a:solidFill>
                  <a:srgbClr val="000000"/>
                </a:solidFill>
                <a:latin typeface="Times New Roman" pitchFamily="16" charset="0"/>
              </a:rPr>
              <a:pPr algn="r">
                <a:lnSpc>
                  <a:spcPct val="95000"/>
                </a:lnSpc>
                <a:tabLst>
                  <a:tab pos="0" algn="l"/>
                  <a:tab pos="392477" algn="l"/>
                  <a:tab pos="786346" algn="l"/>
                  <a:tab pos="1180214" algn="l"/>
                  <a:tab pos="1574082" algn="l"/>
                  <a:tab pos="1967950" algn="l"/>
                  <a:tab pos="2361819" algn="l"/>
                  <a:tab pos="2755687" algn="l"/>
                  <a:tab pos="3149556" algn="l"/>
                  <a:tab pos="3543424" algn="l"/>
                  <a:tab pos="3937293" algn="l"/>
                  <a:tab pos="4331161" algn="l"/>
                  <a:tab pos="4725030" algn="l"/>
                  <a:tab pos="5118898" algn="l"/>
                  <a:tab pos="5512767" algn="l"/>
                  <a:tab pos="5906635" algn="l"/>
                  <a:tab pos="6300504" algn="l"/>
                  <a:tab pos="6694372" algn="l"/>
                  <a:tab pos="7088240" algn="l"/>
                  <a:tab pos="7482108" algn="l"/>
                  <a:tab pos="7875977" algn="l"/>
                </a:tabLst>
              </a:pPr>
              <a:t>1</a:t>
            </a:fld>
            <a:endParaRPr lang="ru-RU" sz="1200" dirty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8372" name="Text Box 2"/>
          <p:cNvSpPr txBox="1">
            <a:spLocks noChangeArrowheads="1"/>
          </p:cNvSpPr>
          <p:nvPr/>
        </p:nvSpPr>
        <p:spPr bwMode="auto">
          <a:xfrm>
            <a:off x="3881208" y="8685103"/>
            <a:ext cx="2969592" cy="45075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</a:pPr>
            <a:fld id="{1DF1ED53-0003-40C8-BA5D-E5D9365DABD8}" type="slidenum">
              <a:rPr lang="ru-RU" sz="1200">
                <a:solidFill>
                  <a:srgbClr val="000000"/>
                </a:solidFill>
                <a:latin typeface="Times New Roman" pitchFamily="16" charset="0"/>
              </a:rPr>
              <a:pPr algn="r">
                <a:lnSpc>
                  <a:spcPct val="95000"/>
                </a:lnSpc>
                <a:tabLst>
                  <a:tab pos="0" algn="l"/>
                  <a:tab pos="392477" algn="l"/>
                  <a:tab pos="786346" algn="l"/>
                  <a:tab pos="1180214" algn="l"/>
                  <a:tab pos="1574082" algn="l"/>
                  <a:tab pos="1967950" algn="l"/>
                  <a:tab pos="2361819" algn="l"/>
                  <a:tab pos="2755687" algn="l"/>
                  <a:tab pos="3149556" algn="l"/>
                  <a:tab pos="3543424" algn="l"/>
                  <a:tab pos="3937293" algn="l"/>
                  <a:tab pos="4331161" algn="l"/>
                  <a:tab pos="4725030" algn="l"/>
                  <a:tab pos="5118898" algn="l"/>
                  <a:tab pos="5512767" algn="l"/>
                  <a:tab pos="5906635" algn="l"/>
                  <a:tab pos="6300504" algn="l"/>
                  <a:tab pos="6694372" algn="l"/>
                  <a:tab pos="7088240" algn="l"/>
                  <a:tab pos="7482108" algn="l"/>
                  <a:tab pos="7875977" algn="l"/>
                </a:tabLst>
              </a:pPr>
              <a:t>1</a:t>
            </a:fld>
            <a:endParaRPr lang="ru-RU" sz="1200" dirty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8373" name="Rectangle 3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8374" name="Rectangle 4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1"/>
            <a:ext cx="5478335" cy="4106993"/>
          </a:xfrm>
          <a:noFill/>
          <a:ln/>
        </p:spPr>
        <p:txBody>
          <a:bodyPr wrap="none" anchor="ctr"/>
          <a:lstStyle/>
          <a:p>
            <a:pPr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E963-AE0D-4EB3-93BF-6DB39033050B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3072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E963-AE0D-4EB3-93BF-6DB39033050B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3072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E963-AE0D-4EB3-93BF-6DB39033050B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3072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E963-AE0D-4EB3-93BF-6DB39033050B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3072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E963-AE0D-4EB3-93BF-6DB39033050B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3072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E963-AE0D-4EB3-93BF-6DB39033050B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307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E963-AE0D-4EB3-93BF-6DB39033050B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3072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E963-AE0D-4EB3-93BF-6DB39033050B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307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BE963-AE0D-4EB3-93BF-6DB39033050B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63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S:\ПРЕЗЕНТАЦИИ\чехия\скб\1 гэсэр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1" y="0"/>
            <a:ext cx="9142413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24128" y="4841865"/>
            <a:ext cx="309634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0" b="1" dirty="0" smtClean="0">
                <a:solidFill>
                  <a:srgbClr val="793C2D"/>
                </a:solidFill>
              </a:rPr>
              <a:t>GHESER</a:t>
            </a:r>
            <a:endParaRPr lang="ru-RU" sz="7000" b="1" dirty="0">
              <a:solidFill>
                <a:srgbClr val="793C2D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6136" y="5889466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l-PL" sz="2000" b="1" dirty="0">
                <a:solidFill>
                  <a:srgbClr val="793C2D"/>
                </a:solidFill>
              </a:rPr>
              <a:t>Síla přírody pro silné na duchu</a:t>
            </a:r>
          </a:p>
        </p:txBody>
      </p:sp>
    </p:spTree>
    <p:extLst>
      <p:ext uri="{BB962C8B-B14F-4D97-AF65-F5344CB8AC3E}">
        <p14:creationId xmlns:p14="http://schemas.microsoft.com/office/powerpoint/2010/main" val="224755779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S:\ПРЕЗЕНТАЦИИ\чехия\скб\шапка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700"/>
          <a:stretch/>
        </p:blipFill>
        <p:spPr bwMode="auto">
          <a:xfrm>
            <a:off x="-8831" y="0"/>
            <a:ext cx="9142413" cy="111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одержимое 3"/>
          <p:cNvSpPr txBox="1">
            <a:spLocks/>
          </p:cNvSpPr>
          <p:nvPr/>
        </p:nvSpPr>
        <p:spPr>
          <a:xfrm>
            <a:off x="4716015" y="1556792"/>
            <a:ext cx="3606495" cy="79208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None/>
            </a:pPr>
            <a:r>
              <a:rPr lang="cs-CZ" sz="2800" b="1" dirty="0" smtClean="0">
                <a:solidFill>
                  <a:srgbClr val="793C2D"/>
                </a:solidFill>
              </a:rPr>
              <a:t>Gel </a:t>
            </a:r>
            <a:r>
              <a:rPr lang="cs-CZ" sz="2800" b="1" dirty="0">
                <a:solidFill>
                  <a:srgbClr val="793C2D"/>
                </a:solidFill>
              </a:rPr>
              <a:t>na </a:t>
            </a:r>
            <a:r>
              <a:rPr lang="cs-CZ" sz="2800" b="1" dirty="0" smtClean="0">
                <a:solidFill>
                  <a:srgbClr val="793C2D"/>
                </a:solidFill>
              </a:rPr>
              <a:t>holení</a:t>
            </a:r>
            <a:endParaRPr lang="ru-RU" sz="2800" b="1" dirty="0" smtClean="0">
              <a:solidFill>
                <a:srgbClr val="793C2D"/>
              </a:solidFill>
            </a:endParaRPr>
          </a:p>
          <a:p>
            <a:pPr marL="0" indent="0">
              <a:lnSpc>
                <a:spcPct val="75000"/>
              </a:lnSpc>
              <a:buNone/>
            </a:pPr>
            <a:r>
              <a:rPr lang="cs-CZ" sz="2800" b="1" dirty="0" smtClean="0">
                <a:solidFill>
                  <a:srgbClr val="793C2D"/>
                </a:solidFill>
              </a:rPr>
              <a:t>Ultra</a:t>
            </a:r>
            <a:r>
              <a:rPr lang="ru-RU" sz="2800" b="1" dirty="0" smtClean="0">
                <a:solidFill>
                  <a:srgbClr val="793C2D"/>
                </a:solidFill>
              </a:rPr>
              <a:t> </a:t>
            </a:r>
            <a:r>
              <a:rPr lang="cs-CZ" sz="2800" b="1" dirty="0" smtClean="0">
                <a:solidFill>
                  <a:srgbClr val="793C2D"/>
                </a:solidFill>
              </a:rPr>
              <a:t>comfort</a:t>
            </a:r>
            <a:endParaRPr lang="cs-CZ" sz="2800" dirty="0"/>
          </a:p>
        </p:txBody>
      </p:sp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3635896" y="103687"/>
            <a:ext cx="5184575" cy="910226"/>
          </a:xfrm>
        </p:spPr>
        <p:txBody>
          <a:bodyPr>
            <a:normAutofit/>
          </a:bodyPr>
          <a:lstStyle/>
          <a:p>
            <a:pPr algn="l"/>
            <a:r>
              <a:rPr lang="cs-CZ" sz="2600" dirty="0">
                <a:solidFill>
                  <a:schemeClr val="bg1"/>
                </a:solidFill>
              </a:rPr>
              <a:t>PRVNÍ ŘADA KOSMETIKY PRO MUŽE*</a:t>
            </a:r>
            <a:endParaRPr lang="ru-RU" sz="2600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65399" y="5209467"/>
            <a:ext cx="1204889" cy="54290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anchor="ctr">
            <a:spAutoFit/>
          </a:bodyPr>
          <a:lstStyle/>
          <a:p>
            <a:pPr>
              <a:lnSpc>
                <a:spcPct val="75000"/>
              </a:lnSpc>
            </a:pPr>
            <a:r>
              <a:rPr lang="en-US" sz="1400" b="1" dirty="0">
                <a:solidFill>
                  <a:schemeClr val="bg1"/>
                </a:solidFill>
              </a:rPr>
              <a:t>  </a:t>
            </a:r>
            <a:r>
              <a:rPr lang="ru-RU" sz="1400" b="1" dirty="0" smtClean="0">
                <a:solidFill>
                  <a:schemeClr val="bg1"/>
                </a:solidFill>
              </a:rPr>
              <a:t>4</a:t>
            </a:r>
            <a:r>
              <a:rPr lang="en-US" sz="1400" b="1" dirty="0" smtClean="0">
                <a:solidFill>
                  <a:schemeClr val="bg1"/>
                </a:solidFill>
              </a:rPr>
              <a:t>EN0867</a:t>
            </a:r>
          </a:p>
          <a:p>
            <a:pPr>
              <a:lnSpc>
                <a:spcPct val="75000"/>
              </a:lnSpc>
            </a:pP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100 </a:t>
            </a:r>
            <a:r>
              <a:rPr lang="en-US" sz="2000" dirty="0" smtClean="0">
                <a:solidFill>
                  <a:schemeClr val="bg1"/>
                </a:solidFill>
              </a:rPr>
              <a:t>ml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4" name="Содержимое 3"/>
          <p:cNvSpPr txBox="1">
            <a:spLocks/>
          </p:cNvSpPr>
          <p:nvPr/>
        </p:nvSpPr>
        <p:spPr>
          <a:xfrm>
            <a:off x="2875707" y="2413686"/>
            <a:ext cx="4248472" cy="29595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80000"/>
              </a:lnSpc>
              <a:buNone/>
            </a:pPr>
            <a:r>
              <a:rPr lang="en-US" sz="1400" dirty="0" smtClean="0"/>
              <a:t>T</a:t>
            </a:r>
            <a:r>
              <a:rPr lang="cs-CZ" sz="1400" dirty="0"/>
              <a:t> Tento osvěžující gel vytváří bohatou hedvábnou pěnu pro důkladné oholení. </a:t>
            </a:r>
          </a:p>
          <a:p>
            <a:pPr marL="0" indent="0" algn="just">
              <a:lnSpc>
                <a:spcPct val="80000"/>
              </a:lnSpc>
              <a:buNone/>
            </a:pPr>
            <a:endParaRPr lang="cs-CZ" sz="1400" dirty="0"/>
          </a:p>
          <a:p>
            <a:pPr marL="0" indent="0" algn="just">
              <a:lnSpc>
                <a:spcPct val="80000"/>
              </a:lnSpc>
              <a:buNone/>
            </a:pPr>
            <a:r>
              <a:rPr lang="cs-CZ" sz="1400" dirty="0"/>
              <a:t>Gel nejenom napomáhá snadnému holení, ale pečuje i o pokožku: zabraňuje vzniku podráždění a zánětů, skvěle hydratuje a má výrazný uklidňující a léčebný účinek. </a:t>
            </a:r>
          </a:p>
          <a:p>
            <a:pPr marL="0" indent="0" algn="just">
              <a:lnSpc>
                <a:spcPct val="80000"/>
              </a:lnSpc>
              <a:buNone/>
            </a:pPr>
            <a:endParaRPr lang="cs-CZ" sz="1400" dirty="0"/>
          </a:p>
          <a:p>
            <a:pPr marL="0" indent="0" algn="just">
              <a:lnSpc>
                <a:spcPct val="80000"/>
              </a:lnSpc>
              <a:buNone/>
            </a:pPr>
            <a:r>
              <a:rPr lang="cs-CZ" sz="1400" dirty="0"/>
              <a:t>Výtažky rostlin v jeho složení dodávají pleti energii, zlepšují metabolické procesy v pokožce. Kompozice éterických olejů ze šalvěje muškátové, jalovce a vousatky dodává </a:t>
            </a:r>
            <a:endParaRPr lang="en-US" sz="1400" dirty="0"/>
          </a:p>
        </p:txBody>
      </p:sp>
      <p:pic>
        <p:nvPicPr>
          <p:cNvPr id="2050" name="Picture 2" descr="S:\ПРЕЗЕНТАЦИИ\чехия\скб\гель д бритья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6" t="4996" r="67550" b="6941"/>
          <a:stretch/>
        </p:blipFill>
        <p:spPr bwMode="auto">
          <a:xfrm>
            <a:off x="233864" y="1700808"/>
            <a:ext cx="2105888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S:\ПРЕЗЕНТАЦИИ\чехия\скб\экстракт1.pn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46" t="31442" r="27703" b="31671"/>
          <a:stretch/>
        </p:blipFill>
        <p:spPr bwMode="auto">
          <a:xfrm>
            <a:off x="7348479" y="5209467"/>
            <a:ext cx="1145641" cy="843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S:\ПРЕЗЕНТАЦИИ\чехия\скб\масла.pn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70" t="31527" r="27698" b="31356"/>
          <a:stretch/>
        </p:blipFill>
        <p:spPr bwMode="auto">
          <a:xfrm>
            <a:off x="7322882" y="2930575"/>
            <a:ext cx="1145177" cy="85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:\ПРЕЗЕНТАЦИИ\чехия\скб\подорожник.pn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05" t="31510" r="27832" b="31372"/>
          <a:stretch/>
        </p:blipFill>
        <p:spPr bwMode="auto">
          <a:xfrm>
            <a:off x="7348479" y="4027475"/>
            <a:ext cx="1145641" cy="882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322882" y="3524119"/>
            <a:ext cx="1489721" cy="3693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900" dirty="0" err="1">
                <a:solidFill>
                  <a:schemeClr val="bg1"/>
                </a:solidFill>
              </a:rPr>
              <a:t>Výtažky</a:t>
            </a:r>
            <a:r>
              <a:rPr lang="en-US" sz="900" dirty="0">
                <a:solidFill>
                  <a:schemeClr val="bg1"/>
                </a:solidFill>
              </a:rPr>
              <a:t> z </a:t>
            </a:r>
            <a:r>
              <a:rPr lang="en-US" sz="900" dirty="0" err="1">
                <a:solidFill>
                  <a:schemeClr val="bg1"/>
                </a:solidFill>
              </a:rPr>
              <a:t>máty</a:t>
            </a:r>
            <a:r>
              <a:rPr lang="en-US" sz="900" dirty="0">
                <a:solidFill>
                  <a:schemeClr val="bg1"/>
                </a:solidFill>
              </a:rPr>
              <a:t> a </a:t>
            </a:r>
            <a:r>
              <a:rPr lang="en-US" sz="900" dirty="0" err="1">
                <a:solidFill>
                  <a:schemeClr val="bg1"/>
                </a:solidFill>
              </a:rPr>
              <a:t>divokého</a:t>
            </a:r>
            <a:r>
              <a:rPr lang="en-US" sz="900" dirty="0">
                <a:solidFill>
                  <a:schemeClr val="bg1"/>
                </a:solidFill>
              </a:rPr>
              <a:t> </a:t>
            </a:r>
            <a:r>
              <a:rPr lang="en-US" sz="900" dirty="0" err="1">
                <a:solidFill>
                  <a:schemeClr val="bg1"/>
                </a:solidFill>
              </a:rPr>
              <a:t>rozmarýnu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46585" y="4725144"/>
            <a:ext cx="1499742" cy="3693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pl-PL" sz="900" dirty="0">
                <a:solidFill>
                  <a:schemeClr val="bg1"/>
                </a:solidFill>
              </a:rPr>
              <a:t>Výtažky z jitrocele a jestřabiny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48479" y="5838481"/>
            <a:ext cx="1497847" cy="3693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900" dirty="0" err="1">
                <a:solidFill>
                  <a:schemeClr val="bg1"/>
                </a:solidFill>
              </a:rPr>
              <a:t>Éterické</a:t>
            </a:r>
            <a:r>
              <a:rPr lang="en-US" sz="900" dirty="0">
                <a:solidFill>
                  <a:schemeClr val="bg1"/>
                </a:solidFill>
              </a:rPr>
              <a:t> </a:t>
            </a:r>
            <a:r>
              <a:rPr lang="en-US" sz="900" dirty="0" err="1">
                <a:solidFill>
                  <a:schemeClr val="bg1"/>
                </a:solidFill>
              </a:rPr>
              <a:t>oleje</a:t>
            </a:r>
            <a:r>
              <a:rPr lang="en-US" sz="900" dirty="0">
                <a:solidFill>
                  <a:schemeClr val="bg1"/>
                </a:solidFill>
              </a:rPr>
              <a:t> </a:t>
            </a:r>
            <a:r>
              <a:rPr lang="en-US" sz="900" dirty="0" err="1">
                <a:solidFill>
                  <a:schemeClr val="bg1"/>
                </a:solidFill>
              </a:rPr>
              <a:t>ze</a:t>
            </a:r>
            <a:r>
              <a:rPr lang="en-US" sz="900" dirty="0">
                <a:solidFill>
                  <a:schemeClr val="bg1"/>
                </a:solidFill>
              </a:rPr>
              <a:t> </a:t>
            </a:r>
            <a:r>
              <a:rPr lang="en-US" sz="900" dirty="0" err="1">
                <a:solidFill>
                  <a:schemeClr val="bg1"/>
                </a:solidFill>
              </a:rPr>
              <a:t>šalvěje</a:t>
            </a:r>
            <a:r>
              <a:rPr lang="en-US" sz="900" dirty="0">
                <a:solidFill>
                  <a:schemeClr val="bg1"/>
                </a:solidFill>
              </a:rPr>
              <a:t>, </a:t>
            </a:r>
            <a:r>
              <a:rPr lang="en-US" sz="900" dirty="0" err="1">
                <a:solidFill>
                  <a:schemeClr val="bg1"/>
                </a:solidFill>
              </a:rPr>
              <a:t>jalovce</a:t>
            </a:r>
            <a:r>
              <a:rPr lang="en-US" sz="900" dirty="0">
                <a:solidFill>
                  <a:schemeClr val="bg1"/>
                </a:solidFill>
              </a:rPr>
              <a:t> a </a:t>
            </a:r>
            <a:r>
              <a:rPr lang="en-US" sz="900" dirty="0" err="1">
                <a:solidFill>
                  <a:schemeClr val="bg1"/>
                </a:solidFill>
              </a:rPr>
              <a:t>vousatky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80566" y="1412776"/>
            <a:ext cx="217944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600" b="1" dirty="0" smtClean="0">
                <a:solidFill>
                  <a:srgbClr val="793C2D"/>
                </a:solidFill>
              </a:rPr>
              <a:t>GHESER</a:t>
            </a:r>
            <a:endParaRPr lang="ru-RU" sz="4600" b="1" dirty="0">
              <a:solidFill>
                <a:srgbClr val="793C2D"/>
              </a:solidFill>
            </a:endParaRPr>
          </a:p>
        </p:txBody>
      </p:sp>
      <p:sp>
        <p:nvSpPr>
          <p:cNvPr id="22" name="Содержимое 3"/>
          <p:cNvSpPr txBox="1">
            <a:spLocks/>
          </p:cNvSpPr>
          <p:nvPr/>
        </p:nvSpPr>
        <p:spPr>
          <a:xfrm>
            <a:off x="7290587" y="2473721"/>
            <a:ext cx="1438303" cy="4568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lnSpc>
                <a:spcPct val="75000"/>
              </a:lnSpc>
              <a:spcBef>
                <a:spcPct val="20000"/>
              </a:spcBef>
            </a:pPr>
            <a:r>
              <a:rPr lang="cs-CZ" sz="1100" b="1" dirty="0" smtClean="0">
                <a:solidFill>
                  <a:schemeClr val="accent3">
                    <a:lumMod val="75000"/>
                  </a:schemeClr>
                </a:solidFill>
              </a:rPr>
              <a:t>AKTIVNÍ ROSTLINNÉ SLOŽKY: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dirty="0" smtClean="0"/>
              <a:t>	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23" name="Содержимое 3"/>
          <p:cNvSpPr txBox="1">
            <a:spLocks/>
          </p:cNvSpPr>
          <p:nvPr/>
        </p:nvSpPr>
        <p:spPr>
          <a:xfrm>
            <a:off x="2915816" y="6336196"/>
            <a:ext cx="4332530" cy="3782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1100" noProof="0" dirty="0" smtClean="0">
                <a:solidFill>
                  <a:schemeClr val="bg1">
                    <a:lumMod val="65000"/>
                  </a:schemeClr>
                </a:solidFill>
              </a:rPr>
              <a:t>* V sortimentu výrobků Korporace </a:t>
            </a: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Siberian Health</a:t>
            </a:r>
            <a:endParaRPr kumimoji="0" lang="cs-CZ" sz="11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5440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 descr="S:\ПРЕЗЕНТАЦИИ\чехия\скб\шапка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700"/>
          <a:stretch/>
        </p:blipFill>
        <p:spPr bwMode="auto">
          <a:xfrm>
            <a:off x="-8831" y="0"/>
            <a:ext cx="9142413" cy="111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одержимое 3"/>
          <p:cNvSpPr txBox="1">
            <a:spLocks/>
          </p:cNvSpPr>
          <p:nvPr/>
        </p:nvSpPr>
        <p:spPr>
          <a:xfrm>
            <a:off x="4932040" y="1303976"/>
            <a:ext cx="331647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None/>
            </a:pPr>
            <a:r>
              <a:rPr lang="cs-CZ" sz="2800" b="1" dirty="0">
                <a:solidFill>
                  <a:srgbClr val="793C2D"/>
                </a:solidFill>
              </a:rPr>
              <a:t>Zklidňující balzám po holení</a:t>
            </a:r>
            <a:endParaRPr lang="cs-CZ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483768" y="5274379"/>
            <a:ext cx="1358529" cy="54290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anchor="ctr">
            <a:spAutoFit/>
          </a:bodyPr>
          <a:lstStyle/>
          <a:p>
            <a:pPr>
              <a:lnSpc>
                <a:spcPct val="75000"/>
              </a:lnSpc>
            </a:pPr>
            <a:r>
              <a:rPr lang="en-US" sz="1400" b="1" dirty="0">
                <a:solidFill>
                  <a:schemeClr val="bg1"/>
                </a:solidFill>
              </a:rPr>
              <a:t>  </a:t>
            </a:r>
            <a:r>
              <a:rPr lang="en-US" sz="1400" b="1" dirty="0" smtClean="0">
                <a:solidFill>
                  <a:schemeClr val="bg1"/>
                </a:solidFill>
              </a:rPr>
              <a:t>4EN086</a:t>
            </a:r>
            <a:endParaRPr lang="ru-RU" sz="1400" b="1" dirty="0">
              <a:solidFill>
                <a:schemeClr val="bg1"/>
              </a:solidFill>
            </a:endParaRPr>
          </a:p>
          <a:p>
            <a:pPr>
              <a:lnSpc>
                <a:spcPct val="75000"/>
              </a:lnSpc>
            </a:pP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100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ml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4" name="Содержимое 3"/>
          <p:cNvSpPr txBox="1">
            <a:spLocks/>
          </p:cNvSpPr>
          <p:nvPr/>
        </p:nvSpPr>
        <p:spPr>
          <a:xfrm>
            <a:off x="2875707" y="2413686"/>
            <a:ext cx="4248472" cy="32475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80000"/>
              </a:lnSpc>
              <a:buNone/>
            </a:pPr>
            <a:r>
              <a:rPr lang="cs-CZ" sz="1400" dirty="0"/>
              <a:t>Nepostradatelný přípravek v mužském arzenálu: okamžitě snižuje nepohodlí po holení, uklidňuje a změkčuje pokožku, napomáhá hojení ran a říznutí. </a:t>
            </a:r>
          </a:p>
          <a:p>
            <a:pPr marL="0" indent="0" algn="just">
              <a:lnSpc>
                <a:spcPct val="80000"/>
              </a:lnSpc>
              <a:buNone/>
            </a:pPr>
            <a:endParaRPr lang="cs-CZ" sz="1400" dirty="0"/>
          </a:p>
          <a:p>
            <a:pPr marL="0" indent="0" algn="just">
              <a:lnSpc>
                <a:spcPct val="80000"/>
              </a:lnSpc>
              <a:buNone/>
            </a:pPr>
            <a:r>
              <a:rPr lang="cs-CZ" sz="1400" dirty="0"/>
              <a:t>Vzácné oleje z cedrových, lískových a pistáciových ořechů pokožku účinně hydratují, snižují její odlupování. </a:t>
            </a:r>
          </a:p>
          <a:p>
            <a:pPr marL="0" indent="0" algn="just">
              <a:lnSpc>
                <a:spcPct val="80000"/>
              </a:lnSpc>
              <a:buNone/>
            </a:pPr>
            <a:endParaRPr lang="cs-CZ" sz="1400" dirty="0"/>
          </a:p>
          <a:p>
            <a:pPr marL="0" indent="0" algn="just">
              <a:lnSpc>
                <a:spcPct val="80000"/>
              </a:lnSpc>
              <a:buNone/>
            </a:pPr>
            <a:r>
              <a:rPr lang="cs-CZ" sz="1400" dirty="0"/>
              <a:t>Balzám pokožku příjemně osvěžuje, nezanechává pocit pnutí. Napomáhá rychlému odstranění začervenání a podráždění, ke kterým došlo nejenom v důsledku holení, ale také po dlouhém pobytu na slunci, mrazu anebo větru. Díky lehké struktuře se skvěle vstřebává a nezanechává pocit mastnoty.</a:t>
            </a:r>
          </a:p>
        </p:txBody>
      </p:sp>
      <p:pic>
        <p:nvPicPr>
          <p:cNvPr id="3074" name="Picture 2" descr="S:\ПРЕЗЕНТАЦИИ\чехия\скб\экстракт1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46" t="31442" r="27703" b="31671"/>
          <a:stretch/>
        </p:blipFill>
        <p:spPr bwMode="auto">
          <a:xfrm>
            <a:off x="7348479" y="5274379"/>
            <a:ext cx="1145641" cy="843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S:\ПРЕЗЕНТАЦИИ\чехия\скб\имбирь.pn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96" t="31189" r="27656" b="31561"/>
          <a:stretch/>
        </p:blipFill>
        <p:spPr bwMode="auto">
          <a:xfrm>
            <a:off x="7331877" y="4161401"/>
            <a:ext cx="1137550" cy="853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:\ПРЕЗЕНТАЦИИ\чехия\скб\масла.pn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70" t="31527" r="27698" b="31356"/>
          <a:stretch/>
        </p:blipFill>
        <p:spPr bwMode="auto">
          <a:xfrm>
            <a:off x="7322882" y="2872268"/>
            <a:ext cx="1145177" cy="85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S:\ПРЕЗЕНТАЦИИ\чехия\скб\бальзам после бритья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7" t="6664" r="47360"/>
          <a:stretch/>
        </p:blipFill>
        <p:spPr bwMode="auto">
          <a:xfrm>
            <a:off x="363411" y="1268760"/>
            <a:ext cx="2120357" cy="6399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348479" y="4783732"/>
            <a:ext cx="1544001" cy="2308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900" dirty="0" err="1">
                <a:solidFill>
                  <a:schemeClr val="bg1"/>
                </a:solidFill>
              </a:rPr>
              <a:t>Výtažek</a:t>
            </a:r>
            <a:r>
              <a:rPr lang="en-US" sz="900" dirty="0">
                <a:solidFill>
                  <a:schemeClr val="bg1"/>
                </a:solidFill>
              </a:rPr>
              <a:t> </a:t>
            </a:r>
            <a:r>
              <a:rPr lang="en-US" sz="900" dirty="0" err="1">
                <a:solidFill>
                  <a:schemeClr val="bg1"/>
                </a:solidFill>
              </a:rPr>
              <a:t>ze</a:t>
            </a:r>
            <a:r>
              <a:rPr lang="en-US" sz="900" dirty="0">
                <a:solidFill>
                  <a:schemeClr val="bg1"/>
                </a:solidFill>
              </a:rPr>
              <a:t> </a:t>
            </a:r>
            <a:r>
              <a:rPr lang="en-US" sz="900" dirty="0" err="1">
                <a:solidFill>
                  <a:schemeClr val="bg1"/>
                </a:solidFill>
              </a:rPr>
              <a:t>zázvoru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48479" y="3558208"/>
            <a:ext cx="1544001" cy="507831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900" dirty="0" err="1">
                <a:solidFill>
                  <a:schemeClr val="bg1"/>
                </a:solidFill>
              </a:rPr>
              <a:t>Oleje</a:t>
            </a:r>
            <a:r>
              <a:rPr lang="en-US" sz="900" dirty="0">
                <a:solidFill>
                  <a:schemeClr val="bg1"/>
                </a:solidFill>
              </a:rPr>
              <a:t> z </a:t>
            </a:r>
            <a:r>
              <a:rPr lang="en-US" sz="900" dirty="0" err="1">
                <a:solidFill>
                  <a:schemeClr val="bg1"/>
                </a:solidFill>
              </a:rPr>
              <a:t>cedrových</a:t>
            </a:r>
            <a:r>
              <a:rPr lang="en-US" sz="900" dirty="0">
                <a:solidFill>
                  <a:schemeClr val="bg1"/>
                </a:solidFill>
              </a:rPr>
              <a:t>, </a:t>
            </a:r>
            <a:r>
              <a:rPr lang="en-US" sz="900" dirty="0" err="1">
                <a:solidFill>
                  <a:schemeClr val="bg1"/>
                </a:solidFill>
              </a:rPr>
              <a:t>pistáciových</a:t>
            </a:r>
            <a:r>
              <a:rPr lang="en-US" sz="900" dirty="0">
                <a:solidFill>
                  <a:schemeClr val="bg1"/>
                </a:solidFill>
              </a:rPr>
              <a:t> a </a:t>
            </a:r>
            <a:r>
              <a:rPr lang="en-US" sz="900" dirty="0" err="1">
                <a:solidFill>
                  <a:schemeClr val="bg1"/>
                </a:solidFill>
              </a:rPr>
              <a:t>lískových</a:t>
            </a:r>
            <a:r>
              <a:rPr lang="en-US" sz="900" dirty="0">
                <a:solidFill>
                  <a:schemeClr val="bg1"/>
                </a:solidFill>
              </a:rPr>
              <a:t> </a:t>
            </a:r>
            <a:r>
              <a:rPr lang="en-US" sz="900" dirty="0" err="1">
                <a:solidFill>
                  <a:schemeClr val="bg1"/>
                </a:solidFill>
              </a:rPr>
              <a:t>ořechů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48479" y="5907754"/>
            <a:ext cx="1544001" cy="3693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900" dirty="0" err="1">
                <a:solidFill>
                  <a:schemeClr val="bg1"/>
                </a:solidFill>
              </a:rPr>
              <a:t>Výtažek</a:t>
            </a:r>
            <a:r>
              <a:rPr lang="en-US" sz="900" dirty="0">
                <a:solidFill>
                  <a:schemeClr val="bg1"/>
                </a:solidFill>
              </a:rPr>
              <a:t> z </a:t>
            </a:r>
            <a:r>
              <a:rPr lang="en-US" sz="900" dirty="0" err="1">
                <a:solidFill>
                  <a:schemeClr val="bg1"/>
                </a:solidFill>
              </a:rPr>
              <a:t>rozmarýnu</a:t>
            </a:r>
            <a:r>
              <a:rPr lang="en-US" sz="900" dirty="0">
                <a:solidFill>
                  <a:schemeClr val="bg1"/>
                </a:solidFill>
              </a:rPr>
              <a:t>, </a:t>
            </a:r>
            <a:r>
              <a:rPr lang="en-US" sz="900" dirty="0" err="1">
                <a:solidFill>
                  <a:schemeClr val="bg1"/>
                </a:solidFill>
              </a:rPr>
              <a:t>šalvěje</a:t>
            </a:r>
            <a:r>
              <a:rPr lang="en-US" sz="900" dirty="0">
                <a:solidFill>
                  <a:schemeClr val="bg1"/>
                </a:solidFill>
              </a:rPr>
              <a:t> a </a:t>
            </a:r>
            <a:r>
              <a:rPr lang="en-US" sz="900" dirty="0" err="1">
                <a:solidFill>
                  <a:schemeClr val="bg1"/>
                </a:solidFill>
              </a:rPr>
              <a:t>vousatky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902638" y="1147478"/>
            <a:ext cx="217944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600" b="1" dirty="0" smtClean="0">
                <a:solidFill>
                  <a:srgbClr val="793C2D"/>
                </a:solidFill>
              </a:rPr>
              <a:t>GHESER</a:t>
            </a:r>
            <a:endParaRPr lang="ru-RU" sz="4600" b="1" dirty="0">
              <a:solidFill>
                <a:srgbClr val="793C2D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3275857" y="103687"/>
            <a:ext cx="5184575" cy="9102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600" dirty="0">
                <a:solidFill>
                  <a:schemeClr val="bg1"/>
                </a:solidFill>
              </a:rPr>
              <a:t>PRVNÍ ŘADA KOSMETIKY PRO MUŽE*</a:t>
            </a:r>
            <a:endParaRPr lang="ru-RU" sz="2600" dirty="0">
              <a:solidFill>
                <a:schemeClr val="bg1"/>
              </a:solidFill>
            </a:endParaRPr>
          </a:p>
        </p:txBody>
      </p:sp>
      <p:sp>
        <p:nvSpPr>
          <p:cNvPr id="18" name="Содержимое 3"/>
          <p:cNvSpPr txBox="1">
            <a:spLocks/>
          </p:cNvSpPr>
          <p:nvPr/>
        </p:nvSpPr>
        <p:spPr>
          <a:xfrm>
            <a:off x="7238153" y="2442154"/>
            <a:ext cx="1438303" cy="4568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lnSpc>
                <a:spcPct val="75000"/>
              </a:lnSpc>
              <a:spcBef>
                <a:spcPct val="20000"/>
              </a:spcBef>
            </a:pPr>
            <a:r>
              <a:rPr lang="cs-CZ" sz="1100" b="1" dirty="0" smtClean="0">
                <a:solidFill>
                  <a:schemeClr val="accent3">
                    <a:lumMod val="75000"/>
                  </a:schemeClr>
                </a:solidFill>
              </a:rPr>
              <a:t>AKTIVNÍ ROSTLINNÉ SLOŽKY: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dirty="0" smtClean="0"/>
              <a:t>	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25" name="Содержимое 3"/>
          <p:cNvSpPr txBox="1">
            <a:spLocks/>
          </p:cNvSpPr>
          <p:nvPr/>
        </p:nvSpPr>
        <p:spPr>
          <a:xfrm>
            <a:off x="2915816" y="6336196"/>
            <a:ext cx="4332530" cy="3782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1100" noProof="0" dirty="0" smtClean="0">
                <a:solidFill>
                  <a:schemeClr val="bg1">
                    <a:lumMod val="65000"/>
                  </a:schemeClr>
                </a:solidFill>
              </a:rPr>
              <a:t>* V sortimentu výrobků Korporace </a:t>
            </a: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Siberian Health</a:t>
            </a:r>
            <a:endParaRPr kumimoji="0" lang="cs-CZ" sz="11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782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S:\ПРЕЗЕНТАЦИИ\чехия\скб\шапка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700"/>
          <a:stretch/>
        </p:blipFill>
        <p:spPr bwMode="auto">
          <a:xfrm>
            <a:off x="-8831" y="0"/>
            <a:ext cx="9142413" cy="111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одержимое 3"/>
          <p:cNvSpPr txBox="1">
            <a:spLocks/>
          </p:cNvSpPr>
          <p:nvPr/>
        </p:nvSpPr>
        <p:spPr>
          <a:xfrm>
            <a:off x="4937683" y="1445290"/>
            <a:ext cx="3684210" cy="72008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None/>
            </a:pPr>
            <a:r>
              <a:rPr lang="cs-CZ" sz="2800" b="1" dirty="0">
                <a:solidFill>
                  <a:srgbClr val="793C2D"/>
                </a:solidFill>
              </a:rPr>
              <a:t>Čisticí pleťový balzám pro muže</a:t>
            </a:r>
            <a:endParaRPr lang="cs-CZ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298936" y="5517232"/>
            <a:ext cx="1358529" cy="54290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anchor="ctr">
            <a:spAutoFit/>
          </a:bodyPr>
          <a:lstStyle/>
          <a:p>
            <a:pPr>
              <a:lnSpc>
                <a:spcPct val="75000"/>
              </a:lnSpc>
            </a:pPr>
            <a:r>
              <a:rPr lang="en-US" sz="1400" b="1" dirty="0">
                <a:solidFill>
                  <a:schemeClr val="bg1"/>
                </a:solidFill>
              </a:rPr>
              <a:t>  </a:t>
            </a:r>
            <a:r>
              <a:rPr lang="en-US" sz="1400" b="1" dirty="0" smtClean="0">
                <a:solidFill>
                  <a:schemeClr val="bg1"/>
                </a:solidFill>
              </a:rPr>
              <a:t>4EN145</a:t>
            </a:r>
            <a:endParaRPr lang="ru-RU" sz="1400" b="1" dirty="0">
              <a:solidFill>
                <a:schemeClr val="bg1"/>
              </a:solidFill>
            </a:endParaRPr>
          </a:p>
          <a:p>
            <a:pPr>
              <a:lnSpc>
                <a:spcPct val="75000"/>
              </a:lnSpc>
            </a:pP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80 </a:t>
            </a:r>
            <a:r>
              <a:rPr lang="en-US" sz="2000" dirty="0" smtClean="0">
                <a:solidFill>
                  <a:schemeClr val="bg1"/>
                </a:solidFill>
              </a:rPr>
              <a:t>ml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4" name="Содержимое 3"/>
          <p:cNvSpPr txBox="1">
            <a:spLocks/>
          </p:cNvSpPr>
          <p:nvPr/>
        </p:nvSpPr>
        <p:spPr>
          <a:xfrm>
            <a:off x="2875707" y="2413686"/>
            <a:ext cx="4072557" cy="28155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80000"/>
              </a:lnSpc>
              <a:buNone/>
            </a:pPr>
            <a:r>
              <a:rPr lang="cs-CZ" sz="1400" dirty="0"/>
              <a:t>Tento extrémně pěnivý balzám, vyrobený speciálně pro muže, je obohacený o chmelový výtažek, který napomáhá normalizovat funkci mazových žláz , o výtažek z anděliky, který pokožku tonizuje a dezinfikuje, a o výtažky z jitrocele a mateřídoušky, které pokožku uklidňují a snímají pocit nepohodlí. </a:t>
            </a:r>
          </a:p>
          <a:p>
            <a:pPr marL="0" indent="0" algn="just">
              <a:lnSpc>
                <a:spcPct val="80000"/>
              </a:lnSpc>
              <a:buNone/>
            </a:pPr>
            <a:endParaRPr lang="cs-CZ" sz="1400" dirty="0"/>
          </a:p>
          <a:p>
            <a:pPr marL="0" indent="0" algn="just">
              <a:lnSpc>
                <a:spcPct val="80000"/>
              </a:lnSpc>
              <a:buNone/>
            </a:pPr>
            <a:r>
              <a:rPr lang="cs-CZ" sz="1400" dirty="0"/>
              <a:t>Přípravek pokožku šetrně čistí, odstraňuje přebytky kožního mazu a zbavuje pleť drobných nedostatků. Již za několik minut bude pokožka ideálně matnou, čistou a svěží.</a:t>
            </a:r>
          </a:p>
        </p:txBody>
      </p:sp>
      <p:pic>
        <p:nvPicPr>
          <p:cNvPr id="4098" name="Picture 2" descr="S:\ПРЕЗЕНТАЦИИ\чехия\скб\после умывания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3" t="6894" r="40004"/>
          <a:stretch/>
        </p:blipFill>
        <p:spPr bwMode="auto">
          <a:xfrm>
            <a:off x="511129" y="1450412"/>
            <a:ext cx="1787807" cy="5915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S:\ПРЕЗЕНТАЦИИ\чехия\скб\масла.pn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70" t="31527" r="27698" b="31356"/>
          <a:stretch/>
        </p:blipFill>
        <p:spPr bwMode="auto">
          <a:xfrm>
            <a:off x="7330650" y="4329515"/>
            <a:ext cx="1145177" cy="85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S:\ПРЕЗЕНТАЦИИ\чехия\скб\подорожник.pn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05" t="31510" r="27832" b="31372"/>
          <a:stretch/>
        </p:blipFill>
        <p:spPr bwMode="auto">
          <a:xfrm>
            <a:off x="7330186" y="2939108"/>
            <a:ext cx="1145641" cy="882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330186" y="5003314"/>
            <a:ext cx="1490286" cy="3693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900" dirty="0" err="1">
                <a:solidFill>
                  <a:schemeClr val="bg1"/>
                </a:solidFill>
              </a:rPr>
              <a:t>Éterické</a:t>
            </a:r>
            <a:r>
              <a:rPr lang="en-US" sz="900" dirty="0">
                <a:solidFill>
                  <a:schemeClr val="bg1"/>
                </a:solidFill>
              </a:rPr>
              <a:t> </a:t>
            </a:r>
            <a:r>
              <a:rPr lang="en-US" sz="900" dirty="0" err="1">
                <a:solidFill>
                  <a:schemeClr val="bg1"/>
                </a:solidFill>
              </a:rPr>
              <a:t>oleje</a:t>
            </a:r>
            <a:r>
              <a:rPr lang="en-US" sz="900" dirty="0">
                <a:solidFill>
                  <a:schemeClr val="bg1"/>
                </a:solidFill>
              </a:rPr>
              <a:t> z </a:t>
            </a:r>
            <a:r>
              <a:rPr lang="en-US" sz="900" dirty="0" err="1">
                <a:solidFill>
                  <a:schemeClr val="bg1"/>
                </a:solidFill>
              </a:rPr>
              <a:t>borovice</a:t>
            </a:r>
            <a:r>
              <a:rPr lang="en-US" sz="900" dirty="0">
                <a:solidFill>
                  <a:schemeClr val="bg1"/>
                </a:solidFill>
              </a:rPr>
              <a:t>, </a:t>
            </a:r>
            <a:r>
              <a:rPr lang="en-US" sz="900" dirty="0" err="1">
                <a:solidFill>
                  <a:schemeClr val="bg1"/>
                </a:solidFill>
              </a:rPr>
              <a:t>šalvěje</a:t>
            </a:r>
            <a:r>
              <a:rPr lang="en-US" sz="900" dirty="0">
                <a:solidFill>
                  <a:schemeClr val="bg1"/>
                </a:solidFill>
              </a:rPr>
              <a:t> a </a:t>
            </a:r>
            <a:r>
              <a:rPr lang="en-US" sz="900" dirty="0" err="1">
                <a:solidFill>
                  <a:schemeClr val="bg1"/>
                </a:solidFill>
              </a:rPr>
              <a:t>vousatky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22882" y="3554612"/>
            <a:ext cx="1497590" cy="3693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900" dirty="0" err="1">
                <a:solidFill>
                  <a:schemeClr val="bg1"/>
                </a:solidFill>
              </a:rPr>
              <a:t>Výtažky</a:t>
            </a:r>
            <a:r>
              <a:rPr lang="en-US" sz="900" dirty="0">
                <a:solidFill>
                  <a:schemeClr val="bg1"/>
                </a:solidFill>
              </a:rPr>
              <a:t> z </a:t>
            </a:r>
            <a:r>
              <a:rPr lang="en-US" sz="900" dirty="0" err="1">
                <a:solidFill>
                  <a:schemeClr val="bg1"/>
                </a:solidFill>
              </a:rPr>
              <a:t>anděliky</a:t>
            </a:r>
            <a:r>
              <a:rPr lang="en-US" sz="900" dirty="0">
                <a:solidFill>
                  <a:schemeClr val="bg1"/>
                </a:solidFill>
              </a:rPr>
              <a:t>, </a:t>
            </a:r>
            <a:r>
              <a:rPr lang="en-US" sz="900" dirty="0" err="1">
                <a:solidFill>
                  <a:schemeClr val="bg1"/>
                </a:solidFill>
              </a:rPr>
              <a:t>jitrocele</a:t>
            </a:r>
            <a:r>
              <a:rPr lang="en-US" sz="900" dirty="0">
                <a:solidFill>
                  <a:schemeClr val="bg1"/>
                </a:solidFill>
              </a:rPr>
              <a:t> a </a:t>
            </a:r>
            <a:r>
              <a:rPr lang="en-US" sz="900" dirty="0" err="1">
                <a:solidFill>
                  <a:schemeClr val="bg1"/>
                </a:solidFill>
              </a:rPr>
              <a:t>mateřídoušky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2843808" y="162761"/>
            <a:ext cx="6192688" cy="9361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600" dirty="0">
                <a:solidFill>
                  <a:schemeClr val="bg1"/>
                </a:solidFill>
              </a:rPr>
              <a:t>PRVNÍ ŘADA KOSMETIKY PRO MUŽE*</a:t>
            </a:r>
            <a:endParaRPr lang="sk-SK" sz="26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43041" y="1268760"/>
            <a:ext cx="217944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600" b="1" dirty="0" smtClean="0">
                <a:solidFill>
                  <a:srgbClr val="793C2D"/>
                </a:solidFill>
              </a:rPr>
              <a:t>GHESER</a:t>
            </a:r>
            <a:endParaRPr lang="ru-RU" sz="4600" b="1" dirty="0">
              <a:solidFill>
                <a:srgbClr val="793C2D"/>
              </a:solidFill>
            </a:endParaRPr>
          </a:p>
        </p:txBody>
      </p:sp>
      <p:sp>
        <p:nvSpPr>
          <p:cNvPr id="16" name="Содержимое 3"/>
          <p:cNvSpPr txBox="1">
            <a:spLocks/>
          </p:cNvSpPr>
          <p:nvPr/>
        </p:nvSpPr>
        <p:spPr>
          <a:xfrm>
            <a:off x="7238153" y="2442154"/>
            <a:ext cx="1438303" cy="4568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lnSpc>
                <a:spcPct val="75000"/>
              </a:lnSpc>
              <a:spcBef>
                <a:spcPct val="20000"/>
              </a:spcBef>
            </a:pPr>
            <a:r>
              <a:rPr lang="cs-CZ" sz="1100" b="1" dirty="0" smtClean="0">
                <a:solidFill>
                  <a:schemeClr val="accent3">
                    <a:lumMod val="75000"/>
                  </a:schemeClr>
                </a:solidFill>
              </a:rPr>
              <a:t>AKTIVNÍ ROSTLINNÉ SLOŽKY: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dirty="0" smtClean="0"/>
              <a:t>	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8" name="Содержимое 3"/>
          <p:cNvSpPr txBox="1">
            <a:spLocks/>
          </p:cNvSpPr>
          <p:nvPr/>
        </p:nvSpPr>
        <p:spPr>
          <a:xfrm>
            <a:off x="2915816" y="6336196"/>
            <a:ext cx="4332530" cy="3782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1100" noProof="0" dirty="0" smtClean="0">
                <a:solidFill>
                  <a:schemeClr val="bg1">
                    <a:lumMod val="65000"/>
                  </a:schemeClr>
                </a:solidFill>
              </a:rPr>
              <a:t>* V sortimentu výrobků Korporace </a:t>
            </a: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Siberian Health</a:t>
            </a:r>
            <a:endParaRPr kumimoji="0" lang="cs-CZ" sz="11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0125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S:\ПРЕЗЕНТАЦИИ\чехия\скб\шапка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700"/>
          <a:stretch/>
        </p:blipFill>
        <p:spPr bwMode="auto">
          <a:xfrm>
            <a:off x="-8831" y="0"/>
            <a:ext cx="9142413" cy="111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одержимое 3"/>
          <p:cNvSpPr txBox="1">
            <a:spLocks/>
          </p:cNvSpPr>
          <p:nvPr/>
        </p:nvSpPr>
        <p:spPr>
          <a:xfrm>
            <a:off x="4698816" y="1395084"/>
            <a:ext cx="3933083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None/>
            </a:pPr>
            <a:r>
              <a:rPr lang="cs-CZ" sz="2800" b="1" dirty="0">
                <a:solidFill>
                  <a:srgbClr val="793C2D"/>
                </a:solidFill>
              </a:rPr>
              <a:t>Bylinný šampon pro muže</a:t>
            </a:r>
            <a:endParaRPr lang="cs-CZ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565399" y="5517232"/>
            <a:ext cx="1358529" cy="54290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anchor="ctr">
            <a:spAutoFit/>
          </a:bodyPr>
          <a:lstStyle/>
          <a:p>
            <a:pPr>
              <a:lnSpc>
                <a:spcPct val="75000"/>
              </a:lnSpc>
            </a:pPr>
            <a:r>
              <a:rPr lang="en-US" sz="1400" b="1" dirty="0">
                <a:solidFill>
                  <a:schemeClr val="bg1"/>
                </a:solidFill>
              </a:rPr>
              <a:t>  </a:t>
            </a:r>
            <a:r>
              <a:rPr lang="en-US" sz="1400" b="1" dirty="0" smtClean="0">
                <a:solidFill>
                  <a:schemeClr val="bg1"/>
                </a:solidFill>
              </a:rPr>
              <a:t>4EN089</a:t>
            </a:r>
            <a:endParaRPr lang="ru-RU" sz="1400" b="1" dirty="0">
              <a:solidFill>
                <a:schemeClr val="bg1"/>
              </a:solidFill>
            </a:endParaRPr>
          </a:p>
          <a:p>
            <a:pPr>
              <a:lnSpc>
                <a:spcPct val="75000"/>
              </a:lnSpc>
            </a:pP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250 </a:t>
            </a:r>
            <a:r>
              <a:rPr lang="en-US" sz="2000" dirty="0" smtClean="0">
                <a:solidFill>
                  <a:schemeClr val="bg1"/>
                </a:solidFill>
              </a:rPr>
              <a:t>ml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4" name="Содержимое 3"/>
          <p:cNvSpPr txBox="1">
            <a:spLocks/>
          </p:cNvSpPr>
          <p:nvPr/>
        </p:nvSpPr>
        <p:spPr>
          <a:xfrm>
            <a:off x="2875707" y="2413686"/>
            <a:ext cx="4072557" cy="28155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80000"/>
              </a:lnSpc>
              <a:buNone/>
            </a:pPr>
            <a:r>
              <a:rPr lang="cs-CZ" sz="1400" dirty="0"/>
              <a:t>Šampon byl speciálně vyroben s ohledem na potřeby mužů: osvěžuje a vytváří bohatou pěnu, která se snadno smývá a zanechává vlasy čisté po dlouhou dobu. Pečuje nejenom o vlasy, ale i o pokožku hlavy. </a:t>
            </a:r>
          </a:p>
          <a:p>
            <a:pPr marL="0" indent="0" algn="just">
              <a:lnSpc>
                <a:spcPct val="80000"/>
              </a:lnSpc>
              <a:buNone/>
            </a:pPr>
            <a:endParaRPr lang="cs-CZ" sz="1400" dirty="0"/>
          </a:p>
          <a:p>
            <a:pPr marL="0" indent="0" algn="just">
              <a:lnSpc>
                <a:spcPct val="80000"/>
              </a:lnSpc>
              <a:buNone/>
            </a:pPr>
            <a:r>
              <a:rPr lang="cs-CZ" sz="1400" dirty="0"/>
              <a:t>Kofein, vitamín PP a aminokyselina L-arginin zlepšují mikrocirkulaci v pokožce hlavy, zajišťují zvýšenou výživu vlasových cibulek, stimulují růst vlasů. Komplex éterických olejů z borovice, šalvěje, máty, bergamotu, majoránky a jalovce reguluje funkci mazových žláz, snižuje maštění pokožky hlavy a vlasů. Dodává vlasům čistý a upravený vzhled po dlouhou dobu.</a:t>
            </a:r>
          </a:p>
        </p:txBody>
      </p:sp>
      <p:pic>
        <p:nvPicPr>
          <p:cNvPr id="20" name="Picture 4" descr="S:\ПРЕЗЕНТАЦИИ\чехия\скб\масла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70" t="31527" r="27698" b="31356"/>
          <a:stretch/>
        </p:blipFill>
        <p:spPr bwMode="auto">
          <a:xfrm>
            <a:off x="7322882" y="3083194"/>
            <a:ext cx="1145177" cy="85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S:\ПРЕЗЕНТАЦИИ\чехия\скб\можжевельник.pn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19" t="30356" r="27752" b="31546"/>
          <a:stretch/>
        </p:blipFill>
        <p:spPr bwMode="auto">
          <a:xfrm>
            <a:off x="7346954" y="4324037"/>
            <a:ext cx="1168040" cy="90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S:\ПРЕЗЕНТАЦИИ\чехия\скб\шампунь.pn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25" r="38460"/>
          <a:stretch/>
        </p:blipFill>
        <p:spPr bwMode="auto">
          <a:xfrm>
            <a:off x="683568" y="1395085"/>
            <a:ext cx="1722421" cy="5588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7322882" y="5113784"/>
            <a:ext cx="1497590" cy="2308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900" dirty="0" err="1">
                <a:solidFill>
                  <a:schemeClr val="bg1"/>
                </a:solidFill>
              </a:rPr>
              <a:t>Éterické</a:t>
            </a:r>
            <a:r>
              <a:rPr lang="en-US" sz="900" dirty="0">
                <a:solidFill>
                  <a:schemeClr val="bg1"/>
                </a:solidFill>
              </a:rPr>
              <a:t> </a:t>
            </a:r>
            <a:r>
              <a:rPr lang="en-US" sz="900" dirty="0" err="1">
                <a:solidFill>
                  <a:schemeClr val="bg1"/>
                </a:solidFill>
              </a:rPr>
              <a:t>oleje</a:t>
            </a:r>
            <a:r>
              <a:rPr lang="en-US" sz="900" dirty="0">
                <a:solidFill>
                  <a:schemeClr val="bg1"/>
                </a:solidFill>
              </a:rPr>
              <a:t> z </a:t>
            </a:r>
            <a:r>
              <a:rPr lang="en-US" sz="900" dirty="0" err="1">
                <a:solidFill>
                  <a:schemeClr val="bg1"/>
                </a:solidFill>
              </a:rPr>
              <a:t>jalovce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46954" y="3687743"/>
            <a:ext cx="1473518" cy="3693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900" dirty="0" err="1">
                <a:solidFill>
                  <a:schemeClr val="bg1"/>
                </a:solidFill>
              </a:rPr>
              <a:t>Éterické</a:t>
            </a:r>
            <a:r>
              <a:rPr lang="en-US" sz="900" dirty="0">
                <a:solidFill>
                  <a:schemeClr val="bg1"/>
                </a:solidFill>
              </a:rPr>
              <a:t> </a:t>
            </a:r>
            <a:r>
              <a:rPr lang="en-US" sz="900" dirty="0" err="1">
                <a:solidFill>
                  <a:schemeClr val="bg1"/>
                </a:solidFill>
              </a:rPr>
              <a:t>oleje</a:t>
            </a:r>
            <a:r>
              <a:rPr lang="en-US" sz="900" dirty="0">
                <a:solidFill>
                  <a:schemeClr val="bg1"/>
                </a:solidFill>
              </a:rPr>
              <a:t> z </a:t>
            </a:r>
            <a:r>
              <a:rPr lang="en-US" sz="900" dirty="0" err="1">
                <a:solidFill>
                  <a:schemeClr val="bg1"/>
                </a:solidFill>
              </a:rPr>
              <a:t>borovice</a:t>
            </a:r>
            <a:r>
              <a:rPr lang="en-US" sz="900" dirty="0">
                <a:solidFill>
                  <a:schemeClr val="bg1"/>
                </a:solidFill>
              </a:rPr>
              <a:t>, </a:t>
            </a:r>
            <a:r>
              <a:rPr lang="en-US" sz="900" dirty="0" err="1">
                <a:solidFill>
                  <a:schemeClr val="bg1"/>
                </a:solidFill>
              </a:rPr>
              <a:t>šalvěje</a:t>
            </a:r>
            <a:r>
              <a:rPr lang="en-US" sz="900" dirty="0">
                <a:solidFill>
                  <a:schemeClr val="bg1"/>
                </a:solidFill>
              </a:rPr>
              <a:t> a </a:t>
            </a:r>
            <a:r>
              <a:rPr lang="en-US" sz="900" dirty="0" err="1">
                <a:solidFill>
                  <a:schemeClr val="bg1"/>
                </a:solidFill>
              </a:rPr>
              <a:t>bergamotu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2843808" y="162761"/>
            <a:ext cx="6192688" cy="9361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600" dirty="0">
                <a:solidFill>
                  <a:schemeClr val="bg1"/>
                </a:solidFill>
              </a:rPr>
              <a:t>PRVNÍ ŘADA KOSMETIKY PRO MUŽE*</a:t>
            </a:r>
            <a:endParaRPr lang="sk-SK" sz="26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23346" y="1268760"/>
            <a:ext cx="217944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600" b="1" dirty="0" smtClean="0">
                <a:solidFill>
                  <a:srgbClr val="793C2D"/>
                </a:solidFill>
              </a:rPr>
              <a:t>GHESER</a:t>
            </a:r>
            <a:endParaRPr lang="ru-RU" sz="4600" b="1" dirty="0">
              <a:solidFill>
                <a:srgbClr val="793C2D"/>
              </a:solidFill>
            </a:endParaRPr>
          </a:p>
        </p:txBody>
      </p:sp>
      <p:sp>
        <p:nvSpPr>
          <p:cNvPr id="18" name="Содержимое 3"/>
          <p:cNvSpPr txBox="1">
            <a:spLocks/>
          </p:cNvSpPr>
          <p:nvPr/>
        </p:nvSpPr>
        <p:spPr>
          <a:xfrm>
            <a:off x="7211822" y="2564904"/>
            <a:ext cx="1438303" cy="4568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lnSpc>
                <a:spcPct val="75000"/>
              </a:lnSpc>
              <a:spcBef>
                <a:spcPct val="20000"/>
              </a:spcBef>
            </a:pPr>
            <a:r>
              <a:rPr lang="cs-CZ" sz="1100" b="1" dirty="0" smtClean="0">
                <a:solidFill>
                  <a:schemeClr val="accent3">
                    <a:lumMod val="75000"/>
                  </a:schemeClr>
                </a:solidFill>
              </a:rPr>
              <a:t>AKTIVNÍ ROSTLINNÉ SLOŽKY: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dirty="0" smtClean="0"/>
              <a:t>	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22" name="Содержимое 3"/>
          <p:cNvSpPr txBox="1">
            <a:spLocks/>
          </p:cNvSpPr>
          <p:nvPr/>
        </p:nvSpPr>
        <p:spPr>
          <a:xfrm>
            <a:off x="2915816" y="6336196"/>
            <a:ext cx="4332530" cy="3782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1100" noProof="0" dirty="0" smtClean="0">
                <a:solidFill>
                  <a:schemeClr val="bg1">
                    <a:lumMod val="65000"/>
                  </a:schemeClr>
                </a:solidFill>
              </a:rPr>
              <a:t>* V sortimentu výrobků Korporace </a:t>
            </a: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Siberian Health</a:t>
            </a:r>
            <a:endParaRPr kumimoji="0" lang="cs-CZ" sz="11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39904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S:\ПРЕЗЕНТАЦИИ\чехия\скб\шапка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700"/>
          <a:stretch/>
        </p:blipFill>
        <p:spPr bwMode="auto">
          <a:xfrm>
            <a:off x="-8831" y="0"/>
            <a:ext cx="9142413" cy="111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одержимое 3"/>
          <p:cNvSpPr txBox="1">
            <a:spLocks/>
          </p:cNvSpPr>
          <p:nvPr/>
        </p:nvSpPr>
        <p:spPr>
          <a:xfrm>
            <a:off x="4788024" y="1484784"/>
            <a:ext cx="3456384" cy="928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None/>
            </a:pPr>
            <a:r>
              <a:rPr lang="cs-CZ" sz="2800" b="1" dirty="0">
                <a:solidFill>
                  <a:srgbClr val="793C2D"/>
                </a:solidFill>
              </a:rPr>
              <a:t>Tělové mýdlo a šampon pro muže</a:t>
            </a:r>
            <a:endParaRPr lang="cs-CZ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565399" y="5517232"/>
            <a:ext cx="1358529" cy="54290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anchor="ctr">
            <a:spAutoFit/>
          </a:bodyPr>
          <a:lstStyle/>
          <a:p>
            <a:pPr>
              <a:lnSpc>
                <a:spcPct val="75000"/>
              </a:lnSpc>
            </a:pPr>
            <a:r>
              <a:rPr lang="en-US" sz="1400" b="1" dirty="0">
                <a:solidFill>
                  <a:schemeClr val="bg1"/>
                </a:solidFill>
              </a:rPr>
              <a:t>  </a:t>
            </a:r>
            <a:r>
              <a:rPr lang="en-US" sz="1400" b="1" dirty="0" smtClean="0">
                <a:solidFill>
                  <a:schemeClr val="bg1"/>
                </a:solidFill>
              </a:rPr>
              <a:t>4EN088</a:t>
            </a:r>
            <a:endParaRPr lang="ru-RU" sz="1400" b="1" dirty="0">
              <a:solidFill>
                <a:schemeClr val="bg1"/>
              </a:solidFill>
            </a:endParaRPr>
          </a:p>
          <a:p>
            <a:pPr>
              <a:lnSpc>
                <a:spcPct val="75000"/>
              </a:lnSpc>
            </a:pP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200 </a:t>
            </a:r>
            <a:r>
              <a:rPr lang="en-US" sz="2000" dirty="0" smtClean="0">
                <a:solidFill>
                  <a:schemeClr val="bg1"/>
                </a:solidFill>
              </a:rPr>
              <a:t>ml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4" name="Содержимое 3"/>
          <p:cNvSpPr txBox="1">
            <a:spLocks/>
          </p:cNvSpPr>
          <p:nvPr/>
        </p:nvSpPr>
        <p:spPr>
          <a:xfrm>
            <a:off x="2875707" y="2413686"/>
            <a:ext cx="4072557" cy="32475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80000"/>
              </a:lnSpc>
              <a:buNone/>
            </a:pPr>
            <a:r>
              <a:rPr lang="cs-CZ" sz="1400" dirty="0"/>
              <a:t>Jemný univerzální přípravek 2 v 1 je ideální pro každodenní mytí hlavy a těla. Nedráždí citlivou pokožku, nevysušuje, výborně se smývá a nezanechává pocit pnutí. </a:t>
            </a:r>
          </a:p>
          <a:p>
            <a:pPr marL="0" indent="0" algn="just">
              <a:lnSpc>
                <a:spcPct val="80000"/>
              </a:lnSpc>
              <a:buNone/>
            </a:pPr>
            <a:endParaRPr lang="cs-CZ" sz="1400" dirty="0"/>
          </a:p>
          <a:p>
            <a:pPr marL="0" indent="0" algn="just">
              <a:lnSpc>
                <a:spcPct val="80000"/>
              </a:lnSpc>
              <a:buNone/>
            </a:pPr>
            <a:r>
              <a:rPr lang="cs-CZ" sz="1400" dirty="0"/>
              <a:t>Kofein a L-arginin tonizují, zlepšují mikrocirkulaci v pokožce, výtažky ze ženšenu a mateřídoušky mají celkový posilňující účinek, aktivizují metabolické procesy. Éterické oleje z máty, šalvěje a bergamotu osvěžují a zlepšují náladu. Dodává tělu i vlasům svěžest a energii na celý den.</a:t>
            </a:r>
          </a:p>
          <a:p>
            <a:pPr marL="0" indent="0" algn="just">
              <a:lnSpc>
                <a:spcPct val="80000"/>
              </a:lnSpc>
              <a:buNone/>
            </a:pPr>
            <a:endParaRPr lang="ru-RU" sz="1400" dirty="0"/>
          </a:p>
        </p:txBody>
      </p:sp>
      <p:pic>
        <p:nvPicPr>
          <p:cNvPr id="6146" name="Picture 2" descr="S:\ПРЕЗЕНТАЦИИ\чехия\скб\шампунь-гель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44" r="29399"/>
          <a:stretch/>
        </p:blipFill>
        <p:spPr bwMode="auto">
          <a:xfrm>
            <a:off x="281354" y="1618944"/>
            <a:ext cx="2594353" cy="5194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S:\ПРЕЗЕНТАЦИИ\чехия\скб\масла.pn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70" t="31527" r="27698" b="31356"/>
          <a:stretch/>
        </p:blipFill>
        <p:spPr bwMode="auto">
          <a:xfrm>
            <a:off x="7339133" y="4371308"/>
            <a:ext cx="1145177" cy="85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S:\ПРЕЗЕНТАЦИИ\чехия\скб\чабрец.pn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7" t="31563" r="27664" b="31212"/>
          <a:stretch/>
        </p:blipFill>
        <p:spPr bwMode="auto">
          <a:xfrm>
            <a:off x="7322883" y="2968825"/>
            <a:ext cx="1177678" cy="877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322883" y="3601498"/>
            <a:ext cx="1497589" cy="3693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900" dirty="0" err="1">
                <a:solidFill>
                  <a:schemeClr val="bg1"/>
                </a:solidFill>
              </a:rPr>
              <a:t>Výtažky</a:t>
            </a:r>
            <a:r>
              <a:rPr lang="en-US" sz="900" dirty="0">
                <a:solidFill>
                  <a:schemeClr val="bg1"/>
                </a:solidFill>
              </a:rPr>
              <a:t> z </a:t>
            </a:r>
            <a:r>
              <a:rPr lang="en-US" sz="900" dirty="0" err="1">
                <a:solidFill>
                  <a:schemeClr val="bg1"/>
                </a:solidFill>
              </a:rPr>
              <a:t>ženšenu</a:t>
            </a:r>
            <a:r>
              <a:rPr lang="en-US" sz="900" dirty="0">
                <a:solidFill>
                  <a:schemeClr val="bg1"/>
                </a:solidFill>
              </a:rPr>
              <a:t> a </a:t>
            </a:r>
            <a:r>
              <a:rPr lang="en-US" sz="900" dirty="0" err="1">
                <a:solidFill>
                  <a:schemeClr val="bg1"/>
                </a:solidFill>
              </a:rPr>
              <a:t>mateřídoušky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39134" y="4998941"/>
            <a:ext cx="1481338" cy="3693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it-IT" sz="900" dirty="0">
                <a:solidFill>
                  <a:schemeClr val="bg1"/>
                </a:solidFill>
              </a:rPr>
              <a:t>Éterické oleje ze šalvěje a bergamotu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2843808" y="162761"/>
            <a:ext cx="6192688" cy="9361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600" dirty="0">
                <a:solidFill>
                  <a:schemeClr val="bg1"/>
                </a:solidFill>
              </a:rPr>
              <a:t>PRVNÍ ŘADA KOSMETIKY PRO MUŽE*</a:t>
            </a:r>
            <a:endParaRPr lang="sk-SK" sz="26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34206" y="1340768"/>
            <a:ext cx="217944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600" b="1" dirty="0" smtClean="0">
                <a:solidFill>
                  <a:srgbClr val="793C2D"/>
                </a:solidFill>
              </a:rPr>
              <a:t>GHESER</a:t>
            </a:r>
            <a:endParaRPr lang="ru-RU" sz="4600" b="1" dirty="0">
              <a:solidFill>
                <a:srgbClr val="793C2D"/>
              </a:solidFill>
            </a:endParaRPr>
          </a:p>
        </p:txBody>
      </p:sp>
      <p:sp>
        <p:nvSpPr>
          <p:cNvPr id="18" name="Содержимое 3"/>
          <p:cNvSpPr txBox="1">
            <a:spLocks/>
          </p:cNvSpPr>
          <p:nvPr/>
        </p:nvSpPr>
        <p:spPr>
          <a:xfrm>
            <a:off x="7322883" y="2511971"/>
            <a:ext cx="1497589" cy="4568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lnSpc>
                <a:spcPct val="75000"/>
              </a:lnSpc>
              <a:spcBef>
                <a:spcPct val="20000"/>
              </a:spcBef>
            </a:pPr>
            <a:r>
              <a:rPr lang="cs-CZ" sz="1100" b="1" dirty="0" smtClean="0">
                <a:solidFill>
                  <a:schemeClr val="accent3">
                    <a:lumMod val="75000"/>
                  </a:schemeClr>
                </a:solidFill>
              </a:rPr>
              <a:t>AKTIVNÍ </a:t>
            </a:r>
            <a:endParaRPr lang="ru-RU" sz="11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lvl="0">
              <a:lnSpc>
                <a:spcPct val="75000"/>
              </a:lnSpc>
              <a:spcBef>
                <a:spcPct val="20000"/>
              </a:spcBef>
            </a:pPr>
            <a:r>
              <a:rPr lang="cs-CZ" sz="1100" b="1" dirty="0" smtClean="0">
                <a:solidFill>
                  <a:schemeClr val="accent3">
                    <a:lumMod val="75000"/>
                  </a:schemeClr>
                </a:solidFill>
              </a:rPr>
              <a:t>ROSTLINNÉ</a:t>
            </a:r>
            <a:r>
              <a:rPr lang="ru-RU" sz="11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1100" b="1" dirty="0" smtClean="0">
                <a:solidFill>
                  <a:schemeClr val="accent3">
                    <a:lumMod val="75000"/>
                  </a:schemeClr>
                </a:solidFill>
              </a:rPr>
              <a:t>SLOŽKY:</a:t>
            </a:r>
          </a:p>
          <a:p>
            <a:pPr marL="342900" lvl="0" indent="-342900">
              <a:spcBef>
                <a:spcPct val="20000"/>
              </a:spcBef>
            </a:pPr>
            <a:r>
              <a:rPr lang="cs-CZ" dirty="0" smtClean="0"/>
              <a:t>	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23" name="Содержимое 3"/>
          <p:cNvSpPr txBox="1">
            <a:spLocks/>
          </p:cNvSpPr>
          <p:nvPr/>
        </p:nvSpPr>
        <p:spPr>
          <a:xfrm>
            <a:off x="2915816" y="6336196"/>
            <a:ext cx="4332530" cy="3782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1100" noProof="0" dirty="0" smtClean="0">
                <a:solidFill>
                  <a:schemeClr val="bg1">
                    <a:lumMod val="65000"/>
                  </a:schemeClr>
                </a:solidFill>
              </a:rPr>
              <a:t>* V sortimentu výrobků Korporace </a:t>
            </a:r>
            <a:r>
              <a:rPr lang="cs-CZ" sz="1100" dirty="0">
                <a:solidFill>
                  <a:schemeClr val="bg1">
                    <a:lumMod val="65000"/>
                  </a:schemeClr>
                </a:solidFill>
              </a:rPr>
              <a:t>Siberian Health</a:t>
            </a:r>
            <a:endParaRPr kumimoji="0" lang="cs-CZ" sz="11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88163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:\ПРЕЗЕНТАЦИИ\чехия\скб\страница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" y="13695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771800" y="116632"/>
            <a:ext cx="6192688" cy="936105"/>
          </a:xfrm>
        </p:spPr>
        <p:txBody>
          <a:bodyPr>
            <a:normAutofit/>
          </a:bodyPr>
          <a:lstStyle/>
          <a:p>
            <a:pPr algn="l"/>
            <a:r>
              <a:rPr lang="cs-CZ" sz="4800" b="1" dirty="0">
                <a:solidFill>
                  <a:schemeClr val="bg1"/>
                </a:solidFill>
              </a:rPr>
              <a:t>CO JE NOVÉHO?</a:t>
            </a:r>
            <a:endParaRPr lang="ru-RU" sz="4800" b="1" dirty="0">
              <a:solidFill>
                <a:schemeClr val="bg1"/>
              </a:solidFill>
            </a:endParaRPr>
          </a:p>
        </p:txBody>
      </p:sp>
      <p:sp>
        <p:nvSpPr>
          <p:cNvPr id="7" name="Содержимое 3"/>
          <p:cNvSpPr txBox="1">
            <a:spLocks/>
          </p:cNvSpPr>
          <p:nvPr/>
        </p:nvSpPr>
        <p:spPr>
          <a:xfrm>
            <a:off x="971600" y="3176499"/>
            <a:ext cx="7272808" cy="3132821"/>
          </a:xfrm>
          <a:prstGeom prst="rect">
            <a:avLst/>
          </a:prstGeom>
        </p:spPr>
        <p:txBody>
          <a:bodyPr vert="horz" lIns="91440" tIns="45720" rIns="91440" bIns="45720" numCol="2" spcCol="25200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r>
              <a:rPr lang="cs-CZ" sz="1400" smtClean="0"/>
              <a:t>Do našich nových vylepšených receptur první řady kosmetiky pro muže*  "GESER" jsme přidali ještě více aktivních rostlinných složek, vložili jsme to nejlepší, co dává příroda pro péči o vlasy, pokožku obličeje a těla. </a:t>
            </a:r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r>
              <a:rPr lang="cs-CZ" smtClean="0"/>
              <a:t> </a:t>
            </a: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r>
              <a:rPr lang="cs-CZ" sz="1400" smtClean="0"/>
              <a:t>Každý výrobek je vytvořen s ohledem na osobitost mužské pokožky a její potřeby, což znamená, že složení každého přípravku je speciálně zvoleno tak, aby nabízelo maximální řešení pro často vznikající problémy při péči o pleť a vlasy.</a:t>
            </a:r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r>
              <a:rPr lang="cs-CZ" sz="1400" smtClean="0"/>
              <a:t>Šampon na vlasy obsahuje celou řadu prospěšných rostlinných složek, které stimulují růst vlasů a chrání proti lupům, zatímco gelový sprchový šampon s obsahem jemného antiseptika s širokou škálou účinků působí proti bakteriím a zabraňuje jejich aktivnímu množení.  </a:t>
            </a:r>
            <a:endParaRPr lang="cs-CZ" sz="1400" dirty="0"/>
          </a:p>
        </p:txBody>
      </p:sp>
      <p:sp>
        <p:nvSpPr>
          <p:cNvPr id="11" name="Содержимое 3"/>
          <p:cNvSpPr txBox="1">
            <a:spLocks/>
          </p:cNvSpPr>
          <p:nvPr/>
        </p:nvSpPr>
        <p:spPr>
          <a:xfrm>
            <a:off x="3275856" y="1844824"/>
            <a:ext cx="4536504" cy="12961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AKTIVNÍCH SLOŽEK </a:t>
            </a:r>
            <a:r>
              <a:t/>
            </a:r>
            <a:br/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ROSTLINNÉHO </a:t>
            </a:r>
            <a:r>
              <a:t/>
            </a:r>
            <a:br/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PŮVODU</a:t>
            </a:r>
            <a:endParaRPr lang="cs-CZ" sz="1200" dirty="0"/>
          </a:p>
        </p:txBody>
      </p:sp>
      <p:sp>
        <p:nvSpPr>
          <p:cNvPr id="13" name="Содержимое 3"/>
          <p:cNvSpPr txBox="1">
            <a:spLocks/>
          </p:cNvSpPr>
          <p:nvPr/>
        </p:nvSpPr>
        <p:spPr>
          <a:xfrm>
            <a:off x="899592" y="1844825"/>
            <a:ext cx="2304256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Font typeface="Arial" pitchFamily="34" charset="0"/>
              <a:buNone/>
            </a:pPr>
            <a:r>
              <a:rPr lang="cs-CZ" sz="7200" b="1" dirty="0" smtClean="0">
                <a:solidFill>
                  <a:schemeClr val="accent3">
                    <a:lumMod val="75000"/>
                  </a:schemeClr>
                </a:solidFill>
              </a:rPr>
              <a:t>100%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5430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S:\ПРЕЗЕНТАЦИИ\чехия\скб\страница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" y="13695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771800" y="116632"/>
            <a:ext cx="6192688" cy="936105"/>
          </a:xfrm>
        </p:spPr>
        <p:txBody>
          <a:bodyPr>
            <a:normAutofit/>
          </a:bodyPr>
          <a:lstStyle/>
          <a:p>
            <a:pPr algn="l"/>
            <a:r>
              <a:rPr lang="cs-CZ" sz="4800" b="1" dirty="0">
                <a:solidFill>
                  <a:schemeClr val="bg1"/>
                </a:solidFill>
              </a:rPr>
              <a:t>CO JE NOVÉHO?</a:t>
            </a:r>
            <a:endParaRPr lang="ru-RU" sz="4800" b="1" dirty="0">
              <a:solidFill>
                <a:schemeClr val="bg1"/>
              </a:solidFill>
            </a:endParaRPr>
          </a:p>
        </p:txBody>
      </p:sp>
      <p:sp>
        <p:nvSpPr>
          <p:cNvPr id="6" name="Содержимое 3"/>
          <p:cNvSpPr txBox="1">
            <a:spLocks/>
          </p:cNvSpPr>
          <p:nvPr/>
        </p:nvSpPr>
        <p:spPr>
          <a:xfrm>
            <a:off x="827584" y="2348881"/>
            <a:ext cx="7272808" cy="4392488"/>
          </a:xfrm>
          <a:prstGeom prst="rect">
            <a:avLst/>
          </a:prstGeom>
        </p:spPr>
        <p:txBody>
          <a:bodyPr vert="horz" lIns="91440" tIns="45720" rIns="91440" bIns="45720" numCol="2" spcCol="25200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r>
              <a:rPr lang="cs-CZ" sz="1400" smtClean="0"/>
              <a:t>V nových "zelených" recepturách jsme nahradili parfémovaná mýdla a výrobky živočišného původu rostlinnými složkami, divoce rostoucími bylinami Sibiře, Bajkalu a Altaje. </a:t>
            </a:r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r>
              <a:rPr lang="cs-CZ" sz="1400" smtClean="0"/>
              <a:t>Všechny výrobky první řady kosmetiky pro muže* "GESER" obsahují kompozice éterických olejů a jsou vyrobeny francouzským parfumérem. Éterické oleje nemají jen příznivý vliv na pokožku, ale také vyvolávají pozitivní emoce a skvělou náladu (aromaterapeutický účinek), příznivě působí na celý organismus.</a:t>
            </a:r>
            <a:endParaRPr lang="cs-CZ" sz="1400" dirty="0"/>
          </a:p>
        </p:txBody>
      </p:sp>
      <p:sp>
        <p:nvSpPr>
          <p:cNvPr id="9" name="Содержимое 3"/>
          <p:cNvSpPr txBox="1">
            <a:spLocks/>
          </p:cNvSpPr>
          <p:nvPr/>
        </p:nvSpPr>
        <p:spPr>
          <a:xfrm>
            <a:off x="755576" y="2276872"/>
            <a:ext cx="3420380" cy="3024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80000"/>
              </a:lnSpc>
              <a:buNone/>
            </a:pP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ROSTLINY - ZDROJ UŽITKU, ÚČINNOSTI A EMOCÍ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605513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S:\ПРЕЗЕНТАЦИИ\чехия\скб\страница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" y="13695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771800" y="116632"/>
            <a:ext cx="6192688" cy="936105"/>
          </a:xfrm>
        </p:spPr>
        <p:txBody>
          <a:bodyPr>
            <a:normAutofit/>
          </a:bodyPr>
          <a:lstStyle/>
          <a:p>
            <a:pPr algn="l"/>
            <a:r>
              <a:rPr lang="cs-CZ" sz="4800" b="1" dirty="0">
                <a:solidFill>
                  <a:schemeClr val="bg1"/>
                </a:solidFill>
              </a:rPr>
              <a:t>CO JE NOVÉHO?</a:t>
            </a:r>
            <a:endParaRPr lang="ru-RU" sz="4800" b="1" dirty="0">
              <a:solidFill>
                <a:schemeClr val="bg1"/>
              </a:solidFill>
            </a:endParaRPr>
          </a:p>
        </p:txBody>
      </p:sp>
      <p:sp>
        <p:nvSpPr>
          <p:cNvPr id="9" name="Содержимое 3"/>
          <p:cNvSpPr txBox="1">
            <a:spLocks/>
          </p:cNvSpPr>
          <p:nvPr/>
        </p:nvSpPr>
        <p:spPr>
          <a:xfrm>
            <a:off x="827584" y="2348881"/>
            <a:ext cx="7272808" cy="2520279"/>
          </a:xfrm>
          <a:prstGeom prst="rect">
            <a:avLst/>
          </a:prstGeom>
        </p:spPr>
        <p:txBody>
          <a:bodyPr vert="horz" lIns="91440" tIns="45720" rIns="91440" bIns="45720" numCol="2" spcCol="25200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r>
              <a:rPr lang="cs-CZ" sz="1400" smtClean="0"/>
              <a:t>Nový stylový design výrobků první řady kosmetiky pro muže* "GESER" se vyznačuje vyšším zabezpečením obsahu kosmetických přípravků během jejich přenosu a skladování.</a:t>
            </a:r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smtClean="0"/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r>
              <a:rPr lang="cs-CZ" sz="1400" smtClean="0"/>
              <a:t>Zlepšení funkčních vlastností obalu pro snadnější každodenní používání a ochrana před vylitím. Využijte doma, na cestách a výletech, při sportovní činnosti.</a:t>
            </a:r>
          </a:p>
          <a:p>
            <a:pPr marL="0" indent="0" algn="just">
              <a:lnSpc>
                <a:spcPct val="80000"/>
              </a:lnSpc>
              <a:buFont typeface="Arial" pitchFamily="34" charset="0"/>
              <a:buNone/>
            </a:pPr>
            <a:endParaRPr lang="cs-CZ" sz="1400" dirty="0"/>
          </a:p>
        </p:txBody>
      </p:sp>
      <p:sp>
        <p:nvSpPr>
          <p:cNvPr id="10" name="Содержимое 3"/>
          <p:cNvSpPr txBox="1">
            <a:spLocks/>
          </p:cNvSpPr>
          <p:nvPr/>
        </p:nvSpPr>
        <p:spPr>
          <a:xfrm>
            <a:off x="719572" y="2276872"/>
            <a:ext cx="3420380" cy="3024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80000"/>
              </a:lnSpc>
              <a:buNone/>
            </a:pP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TRVALÁ KVALITA A  </a:t>
            </a:r>
          </a:p>
          <a:p>
            <a:pPr marL="0" indent="0" algn="r">
              <a:lnSpc>
                <a:spcPct val="80000"/>
              </a:lnSpc>
              <a:buNone/>
            </a:pP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BEZPEČNOST</a:t>
            </a:r>
            <a:endParaRPr lang="cs-CZ" sz="2800" b="1" dirty="0"/>
          </a:p>
        </p:txBody>
      </p:sp>
      <p:sp>
        <p:nvSpPr>
          <p:cNvPr id="11" name="Содержимое 3"/>
          <p:cNvSpPr txBox="1">
            <a:spLocks/>
          </p:cNvSpPr>
          <p:nvPr/>
        </p:nvSpPr>
        <p:spPr>
          <a:xfrm>
            <a:off x="2987824" y="4692093"/>
            <a:ext cx="1524976" cy="11851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cs-CZ" sz="8800" b="1" dirty="0" smtClean="0">
                <a:solidFill>
                  <a:schemeClr val="accent3">
                    <a:lumMod val="75000"/>
                  </a:schemeClr>
                </a:solidFill>
              </a:rPr>
              <a:t>0</a:t>
            </a:r>
            <a:r>
              <a:rPr lang="cs-CZ" sz="4400" b="1" dirty="0" smtClean="0">
                <a:solidFill>
                  <a:schemeClr val="accent3">
                    <a:lumMod val="75000"/>
                  </a:schemeClr>
                </a:solidFill>
              </a:rPr>
              <a:t>%</a:t>
            </a:r>
            <a:endParaRPr lang="cs-CZ" sz="4400" b="1" dirty="0"/>
          </a:p>
        </p:txBody>
      </p:sp>
      <p:sp>
        <p:nvSpPr>
          <p:cNvPr id="12" name="Содержимое 3"/>
          <p:cNvSpPr txBox="1">
            <a:spLocks/>
          </p:cNvSpPr>
          <p:nvPr/>
        </p:nvSpPr>
        <p:spPr>
          <a:xfrm>
            <a:off x="4152760" y="4821901"/>
            <a:ext cx="3155544" cy="8613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škodlivých látek: bez sulfátů, parabenů</a:t>
            </a:r>
            <a:r>
              <a:rPr lang="cs-CZ" dirty="0" smtClean="0"/>
              <a:t> </a:t>
            </a:r>
            <a:r>
              <a:t/>
            </a:r>
            <a:br/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a barviv. </a:t>
            </a:r>
          </a:p>
        </p:txBody>
      </p:sp>
    </p:spTree>
    <p:extLst>
      <p:ext uri="{BB962C8B-B14F-4D97-AF65-F5344CB8AC3E}">
        <p14:creationId xmlns:p14="http://schemas.microsoft.com/office/powerpoint/2010/main" val="222225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:\ПРЕЗЕНТАЦИИ\чехия\скб\посл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7" y="1588"/>
            <a:ext cx="9142412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486453" y="5589240"/>
            <a:ext cx="23285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bg2">
                    <a:lumMod val="75000"/>
                  </a:schemeClr>
                </a:solidFill>
              </a:rPr>
              <a:t>www.siberianhealth.com</a:t>
            </a:r>
            <a:endParaRPr lang="ru-RU" sz="16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18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1126</TotalTime>
  <Words>926</Words>
  <Application>Microsoft Office PowerPoint</Application>
  <PresentationFormat>Экран (4:3)</PresentationFormat>
  <Paragraphs>140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PRVNÍ ŘADA KOSMETIKY PRO MUŽE*</vt:lpstr>
      <vt:lpstr>Презентация PowerPoint</vt:lpstr>
      <vt:lpstr>Презентация PowerPoint</vt:lpstr>
      <vt:lpstr>Презентация PowerPoint</vt:lpstr>
      <vt:lpstr>Презентация PowerPoint</vt:lpstr>
      <vt:lpstr>CO JE NOVÉHO?</vt:lpstr>
      <vt:lpstr>CO JE NOVÉHO?</vt:lpstr>
      <vt:lpstr>CO JE NOVÉHO?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Азарова Евгения Андреевна</dc:creator>
  <cp:lastModifiedBy>JK</cp:lastModifiedBy>
  <cp:revision>84</cp:revision>
  <dcterms:created xsi:type="dcterms:W3CDTF">2014-01-16T07:33:47Z</dcterms:created>
  <dcterms:modified xsi:type="dcterms:W3CDTF">2015-03-18T16:29:55Z</dcterms:modified>
</cp:coreProperties>
</file>