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7" r:id="rId2"/>
    <p:sldId id="260" r:id="rId3"/>
    <p:sldId id="261" r:id="rId4"/>
    <p:sldId id="262" r:id="rId5"/>
    <p:sldId id="264" r:id="rId6"/>
    <p:sldId id="263" r:id="rId7"/>
    <p:sldId id="266" r:id="rId8"/>
    <p:sldId id="265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3FF81"/>
    <a:srgbClr val="91B44A"/>
    <a:srgbClr val="367E36"/>
    <a:srgbClr val="29612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2" d="100"/>
          <a:sy n="112" d="100"/>
        </p:scale>
        <p:origin x="-158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CEA13B-9E7A-430D-84E1-42F9EB69D826}" type="datetimeFigureOut">
              <a:rPr lang="ru-RU" smtClean="0"/>
              <a:pPr/>
              <a:t>30.04.2015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FAB063-FE52-412E-AD98-E562B2C9C64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786533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altLang="ru-RU" smtClean="0"/>
          </a:p>
        </p:txBody>
      </p:sp>
      <p:sp>
        <p:nvSpPr>
          <p:cNvPr id="4198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7A572B8B-89B2-41AA-AE2F-050716AD1821}" type="slidenum">
              <a:rPr lang="ru-RU" altLang="ru-RU" smtClean="0"/>
              <a:pPr/>
              <a:t>2</a:t>
            </a:fld>
            <a:endParaRPr lang="ru-RU" alt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altLang="ru-RU" smtClean="0"/>
          </a:p>
        </p:txBody>
      </p:sp>
      <p:sp>
        <p:nvSpPr>
          <p:cNvPr id="4198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7A572B8B-89B2-41AA-AE2F-050716AD1821}" type="slidenum">
              <a:rPr lang="ru-RU" altLang="ru-RU" smtClean="0"/>
              <a:pPr/>
              <a:t>3</a:t>
            </a:fld>
            <a:endParaRPr lang="ru-RU" altLang="ru-RU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altLang="ru-RU" smtClean="0"/>
          </a:p>
        </p:txBody>
      </p:sp>
      <p:sp>
        <p:nvSpPr>
          <p:cNvPr id="4198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7A572B8B-89B2-41AA-AE2F-050716AD1821}" type="slidenum">
              <a:rPr lang="ru-RU" altLang="ru-RU" smtClean="0"/>
              <a:pPr/>
              <a:t>4</a:t>
            </a:fld>
            <a:endParaRPr lang="ru-RU" altLang="ru-RU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altLang="ru-RU" smtClean="0"/>
          </a:p>
        </p:txBody>
      </p:sp>
      <p:sp>
        <p:nvSpPr>
          <p:cNvPr id="4198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7A572B8B-89B2-41AA-AE2F-050716AD1821}" type="slidenum">
              <a:rPr lang="ru-RU" altLang="ru-RU" smtClean="0"/>
              <a:pPr/>
              <a:t>5</a:t>
            </a:fld>
            <a:endParaRPr lang="ru-RU" altLang="ru-RU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altLang="ru-RU" smtClean="0"/>
          </a:p>
        </p:txBody>
      </p:sp>
      <p:sp>
        <p:nvSpPr>
          <p:cNvPr id="4198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7A572B8B-89B2-41AA-AE2F-050716AD1821}" type="slidenum">
              <a:rPr lang="ru-RU" altLang="ru-RU" smtClean="0"/>
              <a:pPr/>
              <a:t>6</a:t>
            </a:fld>
            <a:endParaRPr lang="ru-RU" altLang="ru-RU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altLang="ru-RU" smtClean="0"/>
          </a:p>
        </p:txBody>
      </p:sp>
      <p:sp>
        <p:nvSpPr>
          <p:cNvPr id="4198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7A572B8B-89B2-41AA-AE2F-050716AD1821}" type="slidenum">
              <a:rPr lang="ru-RU" altLang="ru-RU" smtClean="0"/>
              <a:pPr/>
              <a:t>7</a:t>
            </a:fld>
            <a:endParaRPr lang="ru-RU" alt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ED533D-8B3C-43C0-B2BB-78CFCC1C99BB}" type="datetimeFigureOut">
              <a:rPr lang="ru-RU" smtClean="0"/>
              <a:pPr/>
              <a:t>30.04.2015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FA2CF-CE95-4F7B-9896-1F370584375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ED533D-8B3C-43C0-B2BB-78CFCC1C99BB}" type="datetimeFigureOut">
              <a:rPr lang="ru-RU" smtClean="0"/>
              <a:pPr/>
              <a:t>30.04.2015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FA2CF-CE95-4F7B-9896-1F370584375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ED533D-8B3C-43C0-B2BB-78CFCC1C99BB}" type="datetimeFigureOut">
              <a:rPr lang="ru-RU" smtClean="0"/>
              <a:pPr/>
              <a:t>30.04.2015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FA2CF-CE95-4F7B-9896-1F370584375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ED533D-8B3C-43C0-B2BB-78CFCC1C99BB}" type="datetimeFigureOut">
              <a:rPr lang="ru-RU" smtClean="0"/>
              <a:pPr/>
              <a:t>30.04.2015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FA2CF-CE95-4F7B-9896-1F370584375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ED533D-8B3C-43C0-B2BB-78CFCC1C99BB}" type="datetimeFigureOut">
              <a:rPr lang="ru-RU" smtClean="0"/>
              <a:pPr/>
              <a:t>30.04.2015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FA2CF-CE95-4F7B-9896-1F370584375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ED533D-8B3C-43C0-B2BB-78CFCC1C99BB}" type="datetimeFigureOut">
              <a:rPr lang="ru-RU" smtClean="0"/>
              <a:pPr/>
              <a:t>30.04.2015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FA2CF-CE95-4F7B-9896-1F370584375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ED533D-8B3C-43C0-B2BB-78CFCC1C99BB}" type="datetimeFigureOut">
              <a:rPr lang="ru-RU" smtClean="0"/>
              <a:pPr/>
              <a:t>30.04.2015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FA2CF-CE95-4F7B-9896-1F370584375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ED533D-8B3C-43C0-B2BB-78CFCC1C99BB}" type="datetimeFigureOut">
              <a:rPr lang="ru-RU" smtClean="0"/>
              <a:pPr/>
              <a:t>30.04.2015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FA2CF-CE95-4F7B-9896-1F370584375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ED533D-8B3C-43C0-B2BB-78CFCC1C99BB}" type="datetimeFigureOut">
              <a:rPr lang="ru-RU" smtClean="0"/>
              <a:pPr/>
              <a:t>30.04.2015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FA2CF-CE95-4F7B-9896-1F370584375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ED533D-8B3C-43C0-B2BB-78CFCC1C99BB}" type="datetimeFigureOut">
              <a:rPr lang="ru-RU" smtClean="0"/>
              <a:pPr/>
              <a:t>30.04.2015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FA2CF-CE95-4F7B-9896-1F370584375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ED533D-8B3C-43C0-B2BB-78CFCC1C99BB}" type="datetimeFigureOut">
              <a:rPr lang="ru-RU" smtClean="0"/>
              <a:pPr/>
              <a:t>30.04.2015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FA2CF-CE95-4F7B-9896-1F370584375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ED533D-8B3C-43C0-B2BB-78CFCC1C99BB}" type="datetimeFigureOut">
              <a:rPr lang="ru-RU" smtClean="0"/>
              <a:pPr/>
              <a:t>30.04.2015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BFA2CF-CE95-4F7B-9896-1F370584375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jpe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jpeg"/><Relationship Id="rId5" Type="http://schemas.openxmlformats.org/officeDocument/2006/relationships/image" Target="../media/image5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задник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166" y="0"/>
            <a:ext cx="9137668" cy="6858000"/>
          </a:xfrm>
          <a:prstGeom prst="rect">
            <a:avLst/>
          </a:prstGeom>
        </p:spPr>
      </p:pic>
      <p:sp>
        <p:nvSpPr>
          <p:cNvPr id="36867" name="TextBox 1"/>
          <p:cNvSpPr txBox="1">
            <a:spLocks noChangeArrowheads="1"/>
          </p:cNvSpPr>
          <p:nvPr/>
        </p:nvSpPr>
        <p:spPr bwMode="auto">
          <a:xfrm>
            <a:off x="3779912" y="4365104"/>
            <a:ext cx="3546997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altLang="ru-RU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Ликопин и омега 3</a:t>
            </a:r>
            <a:endParaRPr lang="ru-RU" altLang="ru-RU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 rot="2417346">
            <a:off x="-674504" y="5528830"/>
            <a:ext cx="3957469" cy="369332"/>
          </a:xfrm>
          <a:prstGeom prst="rect">
            <a:avLst/>
          </a:prstGeom>
          <a:solidFill>
            <a:srgbClr val="C00000"/>
          </a:solidFill>
          <a:ln w="19050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ЛИМИТИРОВАННЫЙ ПРОДУКТ   </a:t>
            </a: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Рисунок 15" descr="Шапка 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1767967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4355976" y="260648"/>
            <a:ext cx="280831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altLang="ru-RU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Ликопин и омега 3</a:t>
            </a:r>
          </a:p>
          <a:p>
            <a:endParaRPr lang="ru-RU" dirty="0"/>
          </a:p>
        </p:txBody>
      </p:sp>
      <p:sp>
        <p:nvSpPr>
          <p:cNvPr id="9" name="Заголовок 1"/>
          <p:cNvSpPr>
            <a:spLocks noGrp="1"/>
          </p:cNvSpPr>
          <p:nvPr>
            <p:ph type="title"/>
          </p:nvPr>
        </p:nvSpPr>
        <p:spPr>
          <a:xfrm>
            <a:off x="323528" y="1565920"/>
            <a:ext cx="8712968" cy="1143000"/>
          </a:xfrm>
        </p:spPr>
        <p:txBody>
          <a:bodyPr>
            <a:normAutofit/>
          </a:bodyPr>
          <a:lstStyle/>
          <a:p>
            <a:pPr algn="l">
              <a:lnSpc>
                <a:spcPts val="4000"/>
              </a:lnSpc>
            </a:pPr>
            <a:r>
              <a:rPr lang="ru-RU" altLang="ru-RU" sz="3300" b="1" dirty="0" smtClean="0">
                <a:solidFill>
                  <a:srgbClr val="056121"/>
                </a:solidFill>
              </a:rPr>
              <a:t>Стресс усугубляет проблемы с сердцем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323528" y="2780928"/>
            <a:ext cx="44644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323528" y="2920876"/>
            <a:ext cx="417646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/>
              <a:t>Стресс провоцирует сужение просвета кровеносных сосудов.</a:t>
            </a:r>
          </a:p>
          <a:p>
            <a:endParaRPr lang="ru-RU" sz="2000" dirty="0" smtClean="0"/>
          </a:p>
          <a:p>
            <a:r>
              <a:rPr lang="ru-RU" sz="2000" dirty="0" smtClean="0"/>
              <a:t>Такие реакции на фоне повышенного уровня холестерина</a:t>
            </a:r>
            <a:r>
              <a:rPr lang="ru-RU" sz="2000" dirty="0"/>
              <a:t> </a:t>
            </a:r>
            <a:r>
              <a:rPr lang="ru-RU" sz="2000" dirty="0" smtClean="0"/>
              <a:t>и поврежденной сосудистой стенки чреваты нарушением кровоснабжения органов, </a:t>
            </a:r>
            <a:r>
              <a:rPr lang="ru-RU" sz="2000" dirty="0"/>
              <a:t>в</a:t>
            </a:r>
            <a:r>
              <a:rPr lang="ru-RU" sz="2000" dirty="0" smtClean="0"/>
              <a:t> особенности сердечной мышцы. </a:t>
            </a:r>
            <a:endParaRPr lang="ru-RU" sz="2000" dirty="0"/>
          </a:p>
        </p:txBody>
      </p:sp>
      <p:pic>
        <p:nvPicPr>
          <p:cNvPr id="18" name="Picture 5" descr="C:\Users\toursin.ya\Downloads\artworks-000066803073-fosl49-t500x500.jpg"/>
          <p:cNvPicPr>
            <a:picLocks noChangeAspect="1" noChangeArrowheads="1"/>
          </p:cNvPicPr>
          <p:nvPr/>
        </p:nvPicPr>
        <p:blipFill>
          <a:blip r:embed="rId4" cstate="print"/>
          <a:srcRect l="6536" r="5229"/>
          <a:stretch>
            <a:fillRect/>
          </a:stretch>
        </p:blipFill>
        <p:spPr bwMode="auto">
          <a:xfrm>
            <a:off x="4860032" y="2780928"/>
            <a:ext cx="3888432" cy="3024336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http://www.domashniy.ru/f/upload/media-9/299991/illu_article_content.jpg"/>
          <p:cNvPicPr>
            <a:picLocks noChangeAspect="1" noChangeArrowheads="1"/>
          </p:cNvPicPr>
          <p:nvPr/>
        </p:nvPicPr>
        <p:blipFill>
          <a:blip r:embed="rId3" cstate="print"/>
          <a:srcRect l="5851" r="6389"/>
          <a:stretch>
            <a:fillRect/>
          </a:stretch>
        </p:blipFill>
        <p:spPr bwMode="auto">
          <a:xfrm>
            <a:off x="5014335" y="2708919"/>
            <a:ext cx="3878145" cy="3016335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9" name="Заголовок 1"/>
          <p:cNvSpPr>
            <a:spLocks noGrp="1"/>
          </p:cNvSpPr>
          <p:nvPr>
            <p:ph type="title"/>
          </p:nvPr>
        </p:nvSpPr>
        <p:spPr>
          <a:xfrm>
            <a:off x="323528" y="1484784"/>
            <a:ext cx="8712968" cy="1143000"/>
          </a:xfrm>
        </p:spPr>
        <p:txBody>
          <a:bodyPr>
            <a:normAutofit/>
          </a:bodyPr>
          <a:lstStyle/>
          <a:p>
            <a:pPr algn="l">
              <a:lnSpc>
                <a:spcPts val="4000"/>
              </a:lnSpc>
            </a:pPr>
            <a:r>
              <a:rPr lang="ru-RU" altLang="ru-RU" sz="3300" b="1" dirty="0" smtClean="0">
                <a:solidFill>
                  <a:srgbClr val="056121"/>
                </a:solidFill>
              </a:rPr>
              <a:t>«Сибирское здоровье» приходит на помощь!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323528" y="2780928"/>
            <a:ext cx="44644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323528" y="2780928"/>
            <a:ext cx="4464496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/>
              <a:t>Чтобы защитить сердце и сэкономить в условиях непростой экономической ситуации корпорация Сибирское здоровье выпустила специальное экономичное решение - комплексный продукт для профилактики проблем с </a:t>
            </a:r>
            <a:r>
              <a:rPr lang="ru-RU" sz="2000" dirty="0" err="1" smtClean="0"/>
              <a:t>сердечно-сосудистой</a:t>
            </a:r>
            <a:r>
              <a:rPr lang="ru-RU" sz="2000" dirty="0" smtClean="0"/>
              <a:t> системой:</a:t>
            </a:r>
          </a:p>
          <a:p>
            <a:pPr algn="just"/>
            <a:endParaRPr lang="ru-RU" dirty="0"/>
          </a:p>
          <a:p>
            <a:pPr algn="ctr"/>
            <a:r>
              <a:rPr lang="ru-RU" altLang="ru-RU" sz="2000" b="1" dirty="0" smtClean="0">
                <a:solidFill>
                  <a:srgbClr val="056121"/>
                </a:solidFill>
              </a:rPr>
              <a:t>ТРИМЕГАВИТАЛ. ЛИКОПИН И ОМЕГА 3</a:t>
            </a:r>
            <a:endParaRPr lang="ru-RU" sz="2000" b="1" dirty="0" smtClean="0"/>
          </a:p>
          <a:p>
            <a:pPr algn="just"/>
            <a:endParaRPr lang="ru-RU" dirty="0" smtClean="0"/>
          </a:p>
        </p:txBody>
      </p:sp>
      <p:pic>
        <p:nvPicPr>
          <p:cNvPr id="14" name="Рисунок 13" descr="Шапка 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1767967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4355976" y="260648"/>
            <a:ext cx="280831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altLang="ru-RU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Ликопин и омега 3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Рисунок 19" descr="Тримегавитал Ликопин и омега 3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87824" y="2420888"/>
            <a:ext cx="3359503" cy="3611992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323528" y="2780928"/>
            <a:ext cx="44644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ru-RU" dirty="0"/>
          </a:p>
        </p:txBody>
      </p:sp>
      <p:pic>
        <p:nvPicPr>
          <p:cNvPr id="8" name="Picture 2" descr="S:\ПРЕЗЕНТАЦИИ\бутко\1\продукты\500062 Тримегавитал Лен (CMYK).pn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614" t="20582" r="10678"/>
          <a:stretch/>
        </p:blipFill>
        <p:spPr bwMode="auto">
          <a:xfrm>
            <a:off x="611560" y="1888029"/>
            <a:ext cx="2196079" cy="2535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S:\ПРЕЗЕНТАЦИИ\бутко\1\продукты\500072 СИНХРОВИТАЛ 3_CMYK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1527989"/>
            <a:ext cx="1308669" cy="3284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Стрелка вниз 16"/>
          <p:cNvSpPr/>
          <p:nvPr/>
        </p:nvSpPr>
        <p:spPr>
          <a:xfrm rot="18000000">
            <a:off x="2153731" y="3516870"/>
            <a:ext cx="792088" cy="1698878"/>
          </a:xfrm>
          <a:prstGeom prst="downArrow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rtlCol="0" anchor="ctr"/>
          <a:lstStyle/>
          <a:p>
            <a:pPr algn="ctr"/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</a:rPr>
              <a:t>Омега-3</a:t>
            </a:r>
            <a:endParaRPr lang="ru-RU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8" name="Стрелка вниз 17"/>
          <p:cNvSpPr/>
          <p:nvPr/>
        </p:nvSpPr>
        <p:spPr>
          <a:xfrm rot="3600000">
            <a:off x="6414205" y="3516870"/>
            <a:ext cx="792088" cy="1698878"/>
          </a:xfrm>
          <a:prstGeom prst="downArrow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</a:rPr>
              <a:t>Ликопин</a:t>
            </a:r>
            <a:endParaRPr lang="ru-RU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9" name="Заголовок 1"/>
          <p:cNvSpPr>
            <a:spLocks noGrp="1"/>
          </p:cNvSpPr>
          <p:nvPr>
            <p:ph type="title"/>
          </p:nvPr>
        </p:nvSpPr>
        <p:spPr>
          <a:xfrm>
            <a:off x="251520" y="5589240"/>
            <a:ext cx="8712968" cy="1143000"/>
          </a:xfrm>
        </p:spPr>
        <p:txBody>
          <a:bodyPr>
            <a:normAutofit/>
          </a:bodyPr>
          <a:lstStyle/>
          <a:p>
            <a:pPr algn="l">
              <a:lnSpc>
                <a:spcPts val="4000"/>
              </a:lnSpc>
            </a:pPr>
            <a:r>
              <a:rPr lang="ru-RU" altLang="ru-RU" sz="2800" b="1" dirty="0" smtClean="0">
                <a:solidFill>
                  <a:srgbClr val="056121"/>
                </a:solidFill>
              </a:rPr>
              <a:t>Сочетание полезных свойств двух продуктов в одном!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7956376" y="3429000"/>
            <a:ext cx="792088" cy="3693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19050">
            <a:solidFill>
              <a:srgbClr val="C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700 р.</a:t>
            </a:r>
            <a:endParaRPr lang="ru-RU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395536" y="3501008"/>
            <a:ext cx="792088" cy="3693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19050">
            <a:solidFill>
              <a:srgbClr val="C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450 р.</a:t>
            </a:r>
            <a:endParaRPr lang="ru-RU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4283968" y="5373216"/>
            <a:ext cx="792088" cy="369332"/>
          </a:xfrm>
          <a:prstGeom prst="rect">
            <a:avLst/>
          </a:prstGeom>
          <a:solidFill>
            <a:srgbClr val="F3FF81"/>
          </a:solidFill>
          <a:ln w="19050">
            <a:solidFill>
              <a:srgbClr val="C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</a:t>
            </a:r>
            <a:r>
              <a:rPr lang="ru-RU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</a:t>
            </a:r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 р.</a:t>
            </a:r>
            <a:endParaRPr lang="ru-RU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7" name="Рисунок 26" descr="Шапка 2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0"/>
            <a:ext cx="9144000" cy="1767967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4355976" y="260648"/>
            <a:ext cx="280831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altLang="ru-RU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Ликопин и омега 3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Прямоугольник 19"/>
          <p:cNvSpPr/>
          <p:nvPr/>
        </p:nvSpPr>
        <p:spPr>
          <a:xfrm flipV="1">
            <a:off x="534342" y="2132856"/>
            <a:ext cx="7920880" cy="4571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395536" y="2780928"/>
            <a:ext cx="44644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ru-RU" dirty="0"/>
          </a:p>
        </p:txBody>
      </p:sp>
      <p:graphicFrame>
        <p:nvGraphicFramePr>
          <p:cNvPr id="16" name="Таблица 15"/>
          <p:cNvGraphicFramePr>
            <a:graphicFrameLocks noGrp="1"/>
          </p:cNvGraphicFramePr>
          <p:nvPr/>
        </p:nvGraphicFramePr>
        <p:xfrm>
          <a:off x="534342" y="4005064"/>
          <a:ext cx="8070106" cy="2106336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131727"/>
                <a:gridCol w="989730"/>
                <a:gridCol w="1065863"/>
                <a:gridCol w="913597"/>
                <a:gridCol w="1065863"/>
                <a:gridCol w="913597"/>
                <a:gridCol w="989729"/>
              </a:tblGrid>
              <a:tr h="547843"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/>
                        <a:t>Активное вещество</a:t>
                      </a:r>
                      <a:endParaRPr lang="ru-RU" sz="1500" dirty="0"/>
                    </a:p>
                  </a:txBody>
                  <a:tcPr marL="96678" marR="96678" marT="48339" marB="4833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/>
                        <a:t>Масса, мг</a:t>
                      </a:r>
                      <a:endParaRPr lang="ru-RU" sz="1500" dirty="0"/>
                    </a:p>
                  </a:txBody>
                  <a:tcPr marL="96678" marR="96678" marT="48339" marB="4833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% от РСП</a:t>
                      </a:r>
                    </a:p>
                  </a:txBody>
                  <a:tcPr marL="96678" marR="96678" marT="48339" marB="4833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/>
                        <a:t>Масса, мг</a:t>
                      </a:r>
                      <a:endParaRPr lang="ru-RU" sz="1500" dirty="0"/>
                    </a:p>
                  </a:txBody>
                  <a:tcPr marL="96678" marR="96678" marT="48339" marB="4833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% от РСП</a:t>
                      </a:r>
                    </a:p>
                  </a:txBody>
                  <a:tcPr marL="96678" marR="96678" marT="48339" marB="4833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/>
                        <a:t>Масса, мг</a:t>
                      </a:r>
                      <a:endParaRPr lang="ru-RU" sz="1500" dirty="0"/>
                    </a:p>
                  </a:txBody>
                  <a:tcPr marL="96678" marR="96678" marT="48339" marB="4833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% от РСП</a:t>
                      </a:r>
                    </a:p>
                  </a:txBody>
                  <a:tcPr marL="96678" marR="96678" marT="48339" marB="48339" anchor="ctr"/>
                </a:tc>
              </a:tr>
              <a:tr h="444702">
                <a:tc>
                  <a:txBody>
                    <a:bodyPr/>
                    <a:lstStyle/>
                    <a:p>
                      <a:pPr algn="l"/>
                      <a:r>
                        <a:rPr kumimoji="0" 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+mn-lt"/>
                          <a:ea typeface="Calibri" pitchFamily="34" charset="0"/>
                          <a:cs typeface="Times New Roman" pitchFamily="18" charset="0"/>
                        </a:rPr>
                        <a:t>Ликопин </a:t>
                      </a:r>
                    </a:p>
                  </a:txBody>
                  <a:tcPr marL="96678" marR="96678" marT="48339" marB="48339"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+mn-lt"/>
                          <a:ea typeface="Calibri" pitchFamily="34" charset="0"/>
                          <a:cs typeface="Times New Roman" pitchFamily="18" charset="0"/>
                        </a:rPr>
                        <a:t> 5 </a:t>
                      </a:r>
                      <a:endParaRPr lang="ru-RU" sz="1500" b="1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lt"/>
                      </a:endParaRPr>
                    </a:p>
                  </a:txBody>
                  <a:tcPr marL="96678" marR="96678" marT="48339" marB="48339"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</a:rPr>
                        <a:t>100</a:t>
                      </a:r>
                      <a:endParaRPr lang="ru-RU" sz="1500" b="1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lt"/>
                      </a:endParaRPr>
                    </a:p>
                  </a:txBody>
                  <a:tcPr marL="96678" marR="96678" marT="48339" marB="48339"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500" b="1" kern="5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5,0</a:t>
                      </a:r>
                      <a:endParaRPr lang="ru-RU" sz="1500" b="1" kern="5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2504" marR="72504" marT="0" marB="0"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500" b="1" kern="5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100</a:t>
                      </a:r>
                    </a:p>
                  </a:txBody>
                  <a:tcPr marL="72504" marR="72504" marT="0" marB="0"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</a:rPr>
                        <a:t>-</a:t>
                      </a:r>
                      <a:endParaRPr lang="ru-RU" sz="1500" b="1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lt"/>
                      </a:endParaRPr>
                    </a:p>
                  </a:txBody>
                  <a:tcPr marL="96678" marR="96678" marT="48339" marB="48339"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</a:rPr>
                        <a:t>-</a:t>
                      </a:r>
                      <a:endParaRPr lang="ru-RU" sz="1500" b="1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lt"/>
                      </a:endParaRPr>
                    </a:p>
                  </a:txBody>
                  <a:tcPr marL="96678" marR="96678" marT="48339" marB="48339"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7843">
                <a:tc>
                  <a:txBody>
                    <a:bodyPr/>
                    <a:lstStyle/>
                    <a:p>
                      <a:pPr algn="l"/>
                      <a:r>
                        <a:rPr kumimoji="0" lang="ru-RU" sz="15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+mn-lt"/>
                          <a:ea typeface="Calibri" pitchFamily="34" charset="0"/>
                          <a:cs typeface="Times New Roman" pitchFamily="18" charset="0"/>
                        </a:rPr>
                        <a:t>Докозагексаеновая</a:t>
                      </a:r>
                      <a:r>
                        <a:rPr kumimoji="0" 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+mn-lt"/>
                          <a:ea typeface="Calibri" pitchFamily="34" charset="0"/>
                          <a:cs typeface="Times New Roman" pitchFamily="18" charset="0"/>
                        </a:rPr>
                        <a:t> кислота </a:t>
                      </a:r>
                      <a:endParaRPr lang="ru-RU" sz="1500" b="1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lt"/>
                      </a:endParaRPr>
                    </a:p>
                  </a:txBody>
                  <a:tcPr marL="96678" marR="96678" marT="48339" marB="48339"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+mn-lt"/>
                          <a:ea typeface="Calibri" pitchFamily="34" charset="0"/>
                          <a:cs typeface="Times New Roman" pitchFamily="18" charset="0"/>
                        </a:rPr>
                        <a:t>99</a:t>
                      </a:r>
                      <a:endParaRPr lang="ru-RU" sz="1500" b="1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lt"/>
                      </a:endParaRPr>
                    </a:p>
                  </a:txBody>
                  <a:tcPr marL="96678" marR="96678" marT="48339" marB="48339"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</a:rPr>
                        <a:t>15</a:t>
                      </a:r>
                      <a:endParaRPr lang="ru-RU" sz="1500" b="1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lt"/>
                      </a:endParaRPr>
                    </a:p>
                  </a:txBody>
                  <a:tcPr marL="96678" marR="96678" marT="48339" marB="48339"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</a:rPr>
                        <a:t>-</a:t>
                      </a:r>
                      <a:endParaRPr lang="ru-RU" sz="1500" b="1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lt"/>
                      </a:endParaRPr>
                    </a:p>
                  </a:txBody>
                  <a:tcPr marL="96678" marR="96678" marT="48339" marB="48339"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</a:rPr>
                        <a:t>-</a:t>
                      </a:r>
                      <a:endParaRPr lang="ru-RU" sz="1500" b="1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lt"/>
                      </a:endParaRPr>
                    </a:p>
                  </a:txBody>
                  <a:tcPr marL="96678" marR="96678" marT="48339" marB="48339"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500" b="1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Calibri"/>
                          <a:ea typeface="Calibri"/>
                          <a:cs typeface="Times New Roman"/>
                        </a:rPr>
                        <a:t>110</a:t>
                      </a:r>
                      <a:endParaRPr lang="ru-RU" sz="15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2509" marR="72509" marT="0" marB="0"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</a:rPr>
                        <a:t>16,6</a:t>
                      </a:r>
                      <a:endParaRPr lang="ru-RU" sz="1500" b="1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lt"/>
                      </a:endParaRPr>
                    </a:p>
                  </a:txBody>
                  <a:tcPr marL="96678" marR="96678" marT="48339" marB="48339"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7843">
                <a:tc>
                  <a:txBody>
                    <a:bodyPr/>
                    <a:lstStyle/>
                    <a:p>
                      <a:pPr algn="l"/>
                      <a:r>
                        <a:rPr kumimoji="0" lang="ru-RU" sz="15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+mn-lt"/>
                          <a:ea typeface="Calibri" pitchFamily="34" charset="0"/>
                          <a:cs typeface="Times New Roman" pitchFamily="18" charset="0"/>
                        </a:rPr>
                        <a:t>Эйкозапентаеновая</a:t>
                      </a:r>
                      <a:r>
                        <a:rPr kumimoji="0" 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+mn-lt"/>
                          <a:ea typeface="Calibri" pitchFamily="34" charset="0"/>
                          <a:cs typeface="Times New Roman" pitchFamily="18" charset="0"/>
                        </a:rPr>
                        <a:t> кислота</a:t>
                      </a:r>
                      <a:endParaRPr lang="ru-RU" sz="1500" b="1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lt"/>
                      </a:endParaRPr>
                    </a:p>
                  </a:txBody>
                  <a:tcPr marL="96678" marR="96678" marT="48339" marB="48339"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</a:rPr>
                        <a:t>189</a:t>
                      </a:r>
                      <a:endParaRPr lang="ru-RU" sz="1500" b="1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lt"/>
                      </a:endParaRPr>
                    </a:p>
                  </a:txBody>
                  <a:tcPr marL="96678" marR="96678" marT="48339" marB="48339"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</a:rPr>
                        <a:t>31,5</a:t>
                      </a:r>
                      <a:endParaRPr lang="ru-RU" sz="1500" b="1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lt"/>
                      </a:endParaRPr>
                    </a:p>
                  </a:txBody>
                  <a:tcPr marL="96678" marR="96678" marT="48339" marB="48339"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</a:rPr>
                        <a:t>-</a:t>
                      </a:r>
                      <a:endParaRPr lang="ru-RU" sz="1500" b="1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lt"/>
                      </a:endParaRPr>
                    </a:p>
                  </a:txBody>
                  <a:tcPr marL="96678" marR="96678" marT="48339" marB="48339"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</a:rPr>
                        <a:t>-</a:t>
                      </a:r>
                      <a:endParaRPr lang="ru-RU" sz="1500" b="1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lt"/>
                      </a:endParaRPr>
                    </a:p>
                  </a:txBody>
                  <a:tcPr marL="96678" marR="96678" marT="48339" marB="48339"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500" b="1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Calibri"/>
                          <a:ea typeface="Calibri"/>
                          <a:cs typeface="Times New Roman"/>
                        </a:rPr>
                        <a:t>210</a:t>
                      </a:r>
                      <a:endParaRPr lang="ru-RU" sz="15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2509" marR="72509" marT="0" marB="0"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</a:rPr>
                        <a:t>35</a:t>
                      </a:r>
                      <a:endParaRPr lang="ru-RU" sz="1500" b="1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lt"/>
                      </a:endParaRPr>
                    </a:p>
                  </a:txBody>
                  <a:tcPr marL="96678" marR="96678" marT="48339" marB="48339"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</a:tbl>
          </a:graphicData>
        </a:graphic>
      </p:graphicFrame>
      <p:pic>
        <p:nvPicPr>
          <p:cNvPr id="12" name="Picture 2" descr="S:\ПРЕЗЕНТАЦИИ\бутко\1\продукты\500062 Тримегавитал Лен (CMYK)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614" t="20582" r="10678"/>
          <a:stretch/>
        </p:blipFill>
        <p:spPr bwMode="auto">
          <a:xfrm>
            <a:off x="6776968" y="2377982"/>
            <a:ext cx="1683464" cy="19434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S:\ПРЕЗЕНТАЦИИ\бутко\1\продукты\500072 СИНХРОВИТАЛ 3_CMYK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9820" y="1411522"/>
            <a:ext cx="1456913" cy="36571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Прямоугольник 26"/>
          <p:cNvSpPr/>
          <p:nvPr/>
        </p:nvSpPr>
        <p:spPr>
          <a:xfrm>
            <a:off x="3707904" y="2996952"/>
            <a:ext cx="79208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b="1" dirty="0"/>
              <a:t>5FP183 </a:t>
            </a:r>
            <a:endParaRPr lang="ru-RU" sz="1200" b="1" dirty="0"/>
          </a:p>
        </p:txBody>
      </p:sp>
      <p:pic>
        <p:nvPicPr>
          <p:cNvPr id="11" name="Рисунок 10" descr="Тримегавитал Ликопин и омега 3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699792" y="1988840"/>
            <a:ext cx="2123047" cy="2282609"/>
          </a:xfrm>
          <a:prstGeom prst="rect">
            <a:avLst/>
          </a:prstGeom>
        </p:spPr>
      </p:pic>
      <p:pic>
        <p:nvPicPr>
          <p:cNvPr id="18" name="Рисунок 17" descr="Шапка 2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0"/>
            <a:ext cx="9144000" cy="1767967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4355976" y="260648"/>
            <a:ext cx="280831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altLang="ru-RU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Ликопин и омега 3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395536" y="3356993"/>
            <a:ext cx="3744416" cy="333752"/>
          </a:xfrm>
          <a:prstGeom prst="rect">
            <a:avLst/>
          </a:prstGeom>
          <a:solidFill>
            <a:srgbClr val="91B4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/>
          <p:cNvSpPr/>
          <p:nvPr/>
        </p:nvSpPr>
        <p:spPr>
          <a:xfrm>
            <a:off x="4860032" y="3356993"/>
            <a:ext cx="3888432" cy="333752"/>
          </a:xfrm>
          <a:prstGeom prst="rect">
            <a:avLst/>
          </a:prstGeom>
          <a:solidFill>
            <a:srgbClr val="91B4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323528" y="2780928"/>
            <a:ext cx="44644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ru-RU" dirty="0"/>
          </a:p>
        </p:txBody>
      </p:sp>
      <p:sp>
        <p:nvSpPr>
          <p:cNvPr id="22" name="Прямоугольник 21"/>
          <p:cNvSpPr/>
          <p:nvPr/>
        </p:nvSpPr>
        <p:spPr>
          <a:xfrm>
            <a:off x="1043608" y="3304143"/>
            <a:ext cx="3528392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ru-RU" b="1" dirty="0" smtClean="0">
                <a:solidFill>
                  <a:schemeClr val="bg1"/>
                </a:solidFill>
              </a:rPr>
              <a:t>ОМЕГА 3 жирные кислоты</a:t>
            </a:r>
          </a:p>
          <a:p>
            <a:endParaRPr lang="ru-RU" altLang="ru-RU" sz="1000" b="1" dirty="0" smtClean="0">
              <a:solidFill>
                <a:srgbClr val="056121"/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ru-RU" dirty="0" smtClean="0"/>
              <a:t> помогает нормализовать </a:t>
            </a:r>
          </a:p>
          <a:p>
            <a:r>
              <a:rPr lang="ru-RU" dirty="0" smtClean="0"/>
              <a:t>   холестериновый обмен</a:t>
            </a:r>
          </a:p>
          <a:p>
            <a:endParaRPr lang="ru-RU" sz="600" dirty="0" smtClean="0"/>
          </a:p>
          <a:p>
            <a:pPr>
              <a:buFont typeface="Arial" pitchFamily="34" charset="0"/>
              <a:buChar char="•"/>
            </a:pPr>
            <a:r>
              <a:rPr lang="ru-RU" dirty="0" smtClean="0"/>
              <a:t> способствуют увеличению </a:t>
            </a:r>
          </a:p>
          <a:p>
            <a:r>
              <a:rPr lang="ru-RU" dirty="0" smtClean="0"/>
              <a:t>   текучести крови</a:t>
            </a:r>
          </a:p>
          <a:p>
            <a:endParaRPr lang="ru-RU" sz="600" dirty="0" smtClean="0"/>
          </a:p>
          <a:p>
            <a:pPr>
              <a:buFont typeface="Arial" pitchFamily="34" charset="0"/>
              <a:buChar char="•"/>
            </a:pPr>
            <a:r>
              <a:rPr lang="ru-RU" dirty="0" smtClean="0"/>
              <a:t> поддерживают гладкость </a:t>
            </a:r>
          </a:p>
          <a:p>
            <a:r>
              <a:rPr lang="ru-RU" dirty="0" smtClean="0"/>
              <a:t>   и эластичность сосудов </a:t>
            </a:r>
          </a:p>
          <a:p>
            <a:endParaRPr lang="ru-RU" sz="600" dirty="0" smtClean="0"/>
          </a:p>
          <a:p>
            <a:pPr>
              <a:buFont typeface="Arial" pitchFamily="34" charset="0"/>
              <a:buChar char="•"/>
            </a:pPr>
            <a:r>
              <a:rPr lang="ru-RU" dirty="0" smtClean="0"/>
              <a:t> способствуют расширению </a:t>
            </a:r>
          </a:p>
          <a:p>
            <a:r>
              <a:rPr lang="ru-RU" dirty="0" smtClean="0"/>
              <a:t>   кровеносных сосудов</a:t>
            </a:r>
          </a:p>
          <a:p>
            <a:endParaRPr lang="ru-RU" sz="600" dirty="0" smtClean="0"/>
          </a:p>
        </p:txBody>
      </p:sp>
      <p:pic>
        <p:nvPicPr>
          <p:cNvPr id="26628" name="Picture 4" descr="http://agro-market.biz/images/tovary/len/len_maslyanichniy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09150" y="1268760"/>
            <a:ext cx="2525266" cy="2525266"/>
          </a:xfrm>
          <a:prstGeom prst="rect">
            <a:avLst/>
          </a:prstGeom>
          <a:noFill/>
        </p:spPr>
      </p:pic>
      <p:sp>
        <p:nvSpPr>
          <p:cNvPr id="20" name="Прямоугольник 19"/>
          <p:cNvSpPr/>
          <p:nvPr/>
        </p:nvSpPr>
        <p:spPr>
          <a:xfrm>
            <a:off x="5010514" y="3304143"/>
            <a:ext cx="3521926" cy="32932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ru-RU" b="1" dirty="0" smtClean="0">
                <a:solidFill>
                  <a:schemeClr val="bg1"/>
                </a:solidFill>
              </a:rPr>
              <a:t>ЛИКОПИН</a:t>
            </a:r>
          </a:p>
          <a:p>
            <a:endParaRPr lang="ru-RU" altLang="ru-RU" sz="1000" b="1" dirty="0" smtClean="0">
              <a:solidFill>
                <a:srgbClr val="056121"/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ru-RU" dirty="0" smtClean="0"/>
              <a:t> обеспечивает </a:t>
            </a:r>
            <a:r>
              <a:rPr lang="ru-RU" dirty="0" err="1" smtClean="0"/>
              <a:t>антиоксидантную</a:t>
            </a:r>
            <a:r>
              <a:rPr lang="ru-RU" dirty="0" smtClean="0"/>
              <a:t> </a:t>
            </a:r>
          </a:p>
          <a:p>
            <a:r>
              <a:rPr lang="ru-RU" dirty="0" smtClean="0"/>
              <a:t>   защиту сосудов</a:t>
            </a:r>
          </a:p>
          <a:p>
            <a:endParaRPr lang="ru-RU" sz="600" dirty="0" smtClean="0"/>
          </a:p>
          <a:p>
            <a:pPr>
              <a:buFont typeface="Arial" pitchFamily="34" charset="0"/>
              <a:buChar char="•"/>
            </a:pPr>
            <a:r>
              <a:rPr lang="ru-RU" dirty="0" smtClean="0"/>
              <a:t> </a:t>
            </a:r>
            <a:r>
              <a:rPr lang="ru-RU" dirty="0"/>
              <a:t>помогает нормализовать </a:t>
            </a:r>
            <a:endParaRPr lang="ru-RU" dirty="0" smtClean="0"/>
          </a:p>
          <a:p>
            <a:r>
              <a:rPr lang="ru-RU" dirty="0"/>
              <a:t> </a:t>
            </a:r>
            <a:r>
              <a:rPr lang="ru-RU" dirty="0" smtClean="0"/>
              <a:t>  холестериновый обмен</a:t>
            </a:r>
          </a:p>
          <a:p>
            <a:endParaRPr lang="ru-RU" sz="600" dirty="0" smtClean="0"/>
          </a:p>
          <a:p>
            <a:pPr>
              <a:buFont typeface="Arial" pitchFamily="34" charset="0"/>
              <a:buChar char="•"/>
            </a:pPr>
            <a:r>
              <a:rPr lang="ru-RU" dirty="0" smtClean="0"/>
              <a:t> </a:t>
            </a:r>
            <a:r>
              <a:rPr lang="ru-RU" dirty="0"/>
              <a:t>укрепляет стенки сосудов </a:t>
            </a:r>
            <a:endParaRPr lang="ru-RU" dirty="0" smtClean="0"/>
          </a:p>
          <a:p>
            <a:r>
              <a:rPr lang="ru-RU" dirty="0"/>
              <a:t> </a:t>
            </a:r>
            <a:r>
              <a:rPr lang="ru-RU" dirty="0" smtClean="0"/>
              <a:t> и капилляров</a:t>
            </a:r>
          </a:p>
          <a:p>
            <a:pPr>
              <a:buFont typeface="Arial" pitchFamily="34" charset="0"/>
              <a:buChar char="•"/>
            </a:pPr>
            <a:endParaRPr lang="ru-RU" sz="600" dirty="0" smtClean="0"/>
          </a:p>
          <a:p>
            <a:pPr>
              <a:buFont typeface="Arial" pitchFamily="34" charset="0"/>
              <a:buChar char="•"/>
            </a:pPr>
            <a:r>
              <a:rPr lang="ru-RU" dirty="0" smtClean="0"/>
              <a:t> снижают риск образования </a:t>
            </a:r>
          </a:p>
          <a:p>
            <a:r>
              <a:rPr lang="ru-RU" dirty="0" smtClean="0"/>
              <a:t>   холестериновых отложений.</a:t>
            </a:r>
            <a:endParaRPr lang="ru-RU" altLang="ru-RU" b="1" dirty="0" smtClean="0">
              <a:solidFill>
                <a:srgbClr val="056121"/>
              </a:solidFill>
            </a:endParaRPr>
          </a:p>
          <a:p>
            <a:endParaRPr lang="ru-RU" dirty="0"/>
          </a:p>
        </p:txBody>
      </p:sp>
      <p:pic>
        <p:nvPicPr>
          <p:cNvPr id="13" name="Рисунок 12" descr="Шапка 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17679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355976" y="260648"/>
            <a:ext cx="280831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altLang="ru-RU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Ликопин и омега 3</a:t>
            </a:r>
          </a:p>
          <a:p>
            <a:endParaRPr lang="ru-RU" dirty="0"/>
          </a:p>
        </p:txBody>
      </p:sp>
      <p:sp>
        <p:nvSpPr>
          <p:cNvPr id="16" name="Прямоугольник 15"/>
          <p:cNvSpPr/>
          <p:nvPr/>
        </p:nvSpPr>
        <p:spPr>
          <a:xfrm rot="5400000" flipV="1">
            <a:off x="2640927" y="5098330"/>
            <a:ext cx="2952330" cy="45719"/>
          </a:xfrm>
          <a:prstGeom prst="rect">
            <a:avLst/>
          </a:prstGeom>
          <a:solidFill>
            <a:srgbClr val="91B4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/>
        </p:nvSpPr>
        <p:spPr>
          <a:xfrm rot="5400000" flipV="1">
            <a:off x="3406727" y="5098330"/>
            <a:ext cx="2952330" cy="45719"/>
          </a:xfrm>
          <a:prstGeom prst="rect">
            <a:avLst/>
          </a:prstGeom>
          <a:solidFill>
            <a:srgbClr val="91B4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6630" name="Picture 6" descr="http://chudo-ogorod.ru/wp-content/uploads/2010/03/pomidor1-300x29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08104" y="1340768"/>
            <a:ext cx="2016224" cy="198262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 descr="Тримегавитал Ликопин и омега 3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1560" y="1092273"/>
            <a:ext cx="4464496" cy="4800032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323528" y="2780928"/>
            <a:ext cx="44644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ru-RU" dirty="0"/>
          </a:p>
        </p:txBody>
      </p:sp>
      <p:sp>
        <p:nvSpPr>
          <p:cNvPr id="18" name="TextBox 17"/>
          <p:cNvSpPr txBox="1"/>
          <p:nvPr/>
        </p:nvSpPr>
        <p:spPr>
          <a:xfrm>
            <a:off x="5183560" y="5949280"/>
            <a:ext cx="3960440" cy="400110"/>
          </a:xfrm>
          <a:prstGeom prst="rect">
            <a:avLst/>
          </a:prstGeom>
          <a:solidFill>
            <a:srgbClr val="C00000"/>
          </a:solidFill>
          <a:ln w="19050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ЛИМИТИРОВАННЫЙ ПРОДУКТ  </a:t>
            </a:r>
            <a:endParaRPr lang="ru-RU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827584" y="4221088"/>
            <a:ext cx="1142400" cy="338554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3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ru-RU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30 </a:t>
            </a:r>
            <a:r>
              <a:rPr lang="ru-RU" sz="16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капсул</a:t>
            </a:r>
            <a:endParaRPr lang="ru-RU" sz="16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899592" y="5373216"/>
            <a:ext cx="417646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По 1 капсуле в день во время еды</a:t>
            </a:r>
            <a:endParaRPr lang="ru-RU" sz="20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4788024" y="2780928"/>
            <a:ext cx="4044222" cy="15029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ru-RU" sz="3800" b="1" dirty="0" smtClean="0">
                <a:solidFill>
                  <a:srgbClr val="367E36"/>
                </a:solidFill>
              </a:rPr>
              <a:t>НАДЁЖНЫЙ КАРДИОЩИТ</a:t>
            </a:r>
          </a:p>
          <a:p>
            <a:pPr algn="ctr">
              <a:lnSpc>
                <a:spcPts val="3000"/>
              </a:lnSpc>
            </a:pPr>
            <a:r>
              <a:rPr lang="ru-RU" sz="28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теперь и с </a:t>
            </a:r>
            <a:r>
              <a:rPr lang="ru-RU" sz="2800" b="1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ликопином</a:t>
            </a:r>
            <a:r>
              <a:rPr lang="ru-RU" sz="28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!</a:t>
            </a:r>
            <a:endParaRPr lang="ru-RU" sz="28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pic>
        <p:nvPicPr>
          <p:cNvPr id="20" name="Рисунок 19" descr="Шапка 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1767967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4355976" y="260648"/>
            <a:ext cx="280831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altLang="ru-RU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Ликопин и омега 3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задник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166" y="0"/>
            <a:ext cx="9137668" cy="6858000"/>
          </a:xfrm>
          <a:prstGeom prst="rect">
            <a:avLst/>
          </a:prstGeom>
        </p:spPr>
      </p:pic>
      <p:sp>
        <p:nvSpPr>
          <p:cNvPr id="36867" name="TextBox 1"/>
          <p:cNvSpPr txBox="1">
            <a:spLocks noChangeArrowheads="1"/>
          </p:cNvSpPr>
          <p:nvPr/>
        </p:nvSpPr>
        <p:spPr bwMode="auto">
          <a:xfrm>
            <a:off x="2267744" y="4869160"/>
            <a:ext cx="4923143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altLang="ru-RU" sz="32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Сибирского вам здоровья!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1712</TotalTime>
  <Words>256</Words>
  <Application>Microsoft Office PowerPoint</Application>
  <PresentationFormat>Экран (4:3)</PresentationFormat>
  <Paragraphs>89</Paragraphs>
  <Slides>8</Slides>
  <Notes>6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Тема Office</vt:lpstr>
      <vt:lpstr>Презентация PowerPoint</vt:lpstr>
      <vt:lpstr>Стресс усугубляет проблемы с сердцем</vt:lpstr>
      <vt:lpstr>«Сибирское здоровье» приходит на помощь!</vt:lpstr>
      <vt:lpstr>Сочетание полезных свойств двух продуктов в одном!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toursin.ya</dc:creator>
  <cp:lastModifiedBy>JK</cp:lastModifiedBy>
  <cp:revision>93</cp:revision>
  <dcterms:created xsi:type="dcterms:W3CDTF">2015-04-15T06:36:48Z</dcterms:created>
  <dcterms:modified xsi:type="dcterms:W3CDTF">2015-04-30T10:59:40Z</dcterms:modified>
</cp:coreProperties>
</file>