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258" r:id="rId3"/>
    <p:sldId id="259" r:id="rId4"/>
    <p:sldId id="260" r:id="rId5"/>
    <p:sldId id="282" r:id="rId6"/>
    <p:sldId id="261" r:id="rId7"/>
    <p:sldId id="262" r:id="rId8"/>
    <p:sldId id="263" r:id="rId9"/>
    <p:sldId id="287" r:id="rId10"/>
    <p:sldId id="288" r:id="rId11"/>
    <p:sldId id="289" r:id="rId12"/>
    <p:sldId id="290" r:id="rId13"/>
    <p:sldId id="265" r:id="rId14"/>
    <p:sldId id="266" r:id="rId15"/>
    <p:sldId id="264" r:id="rId16"/>
    <p:sldId id="284" r:id="rId17"/>
    <p:sldId id="269" r:id="rId18"/>
    <p:sldId id="270" r:id="rId19"/>
    <p:sldId id="271" r:id="rId20"/>
    <p:sldId id="285" r:id="rId21"/>
    <p:sldId id="272" r:id="rId22"/>
    <p:sldId id="273" r:id="rId23"/>
    <p:sldId id="274" r:id="rId24"/>
    <p:sldId id="286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3" r:id="rId38"/>
    <p:sldId id="304" r:id="rId39"/>
    <p:sldId id="305" r:id="rId40"/>
    <p:sldId id="306" r:id="rId41"/>
    <p:sldId id="311" r:id="rId42"/>
    <p:sldId id="312" r:id="rId43"/>
    <p:sldId id="313" r:id="rId44"/>
    <p:sldId id="314" r:id="rId45"/>
    <p:sldId id="307" r:id="rId46"/>
    <p:sldId id="308" r:id="rId47"/>
    <p:sldId id="281" r:id="rId4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CC"/>
    <a:srgbClr val="FFFF99"/>
    <a:srgbClr val="54416B"/>
    <a:srgbClr val="345B23"/>
    <a:srgbClr val="2E507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FECB4D8-DB02-4DC6-A0A2-4F2EBAE1DC90}" styleName="Средний стиль 1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26" autoAdjust="0"/>
  </p:normalViewPr>
  <p:slideViewPr>
    <p:cSldViewPr>
      <p:cViewPr>
        <p:scale>
          <a:sx n="75" d="100"/>
          <a:sy n="75" d="100"/>
        </p:scale>
        <p:origin x="-1824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0FB597-FBA5-4E31-8316-C440F348B57D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7158F5-0CA3-44C1-9CF9-DF424876E9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6984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158F5-0CA3-44C1-9CF9-DF424876E921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4919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Согласно результатам опроса, проведенного "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Левада-Центром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" в феврале 2015 года, у каждого десятого россиянина была сокращена зарплата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 заявлению министра труда и социальной защиты Максима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Топилина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в феврале 2015 года было зафиксировано снижение реальной заработной платы на 9%</a:t>
            </a:r>
            <a:endParaRPr lang="ru-RU" sz="120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158F5-0CA3-44C1-9CF9-DF424876E921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6314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158F5-0CA3-44C1-9CF9-DF424876E921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459694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158F5-0CA3-44C1-9CF9-DF424876E921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52735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158F5-0CA3-44C1-9CF9-DF424876E921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2677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158F5-0CA3-44C1-9CF9-DF424876E921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4926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158F5-0CA3-44C1-9CF9-DF424876E921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26772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158F5-0CA3-44C1-9CF9-DF424876E921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26772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158F5-0CA3-44C1-9CF9-DF424876E921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26772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158F5-0CA3-44C1-9CF9-DF424876E921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26772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158F5-0CA3-44C1-9CF9-DF424876E921}" type="slidenum">
              <a:rPr lang="ru-RU" smtClean="0"/>
              <a:pPr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26772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158F5-0CA3-44C1-9CF9-DF424876E921}" type="slidenum">
              <a:rPr lang="ru-RU" smtClean="0"/>
              <a:pPr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2677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670D-C5C5-4D17-9437-A782D2224FB9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69CCB-ECAB-4324-9A47-490D8C443B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7074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670D-C5C5-4D17-9437-A782D2224FB9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69CCB-ECAB-4324-9A47-490D8C443B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7742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670D-C5C5-4D17-9437-A782D2224FB9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69CCB-ECAB-4324-9A47-490D8C443B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4697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670D-C5C5-4D17-9437-A782D2224FB9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69CCB-ECAB-4324-9A47-490D8C443B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43086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670D-C5C5-4D17-9437-A782D2224FB9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69CCB-ECAB-4324-9A47-490D8C443B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8584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670D-C5C5-4D17-9437-A782D2224FB9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69CCB-ECAB-4324-9A47-490D8C443B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3012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670D-C5C5-4D17-9437-A782D2224FB9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69CCB-ECAB-4324-9A47-490D8C443B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87390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670D-C5C5-4D17-9437-A782D2224FB9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69CCB-ECAB-4324-9A47-490D8C443B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96120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670D-C5C5-4D17-9437-A782D2224FB9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69CCB-ECAB-4324-9A47-490D8C443B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6822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670D-C5C5-4D17-9437-A782D2224FB9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69CCB-ECAB-4324-9A47-490D8C443B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7619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670D-C5C5-4D17-9437-A782D2224FB9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69CCB-ECAB-4324-9A47-490D8C443B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4951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9670D-C5C5-4D17-9437-A782D2224FB9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69CCB-ECAB-4324-9A47-490D8C443B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5333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artashova.ea\Desktop\эсеншелс\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43" y="-922"/>
            <a:ext cx="9142412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99992" y="5708848"/>
            <a:ext cx="3960440" cy="1032520"/>
          </a:xfrm>
        </p:spPr>
        <p:txBody>
          <a:bodyPr>
            <a:normAutofit fontScale="85000" lnSpcReduction="10000"/>
          </a:bodyPr>
          <a:lstStyle/>
          <a:p>
            <a:pPr algn="r">
              <a:lnSpc>
                <a:spcPts val="2500"/>
              </a:lnSpc>
            </a:pP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БАЗОВЫЕ ПРОДУКТЫ</a:t>
            </a:r>
          </a:p>
          <a:p>
            <a:pPr algn="r">
              <a:lnSpc>
                <a:spcPts val="2500"/>
              </a:lnSpc>
            </a:pPr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</a:rPr>
              <a:t>от «Сибирского здоровья»</a:t>
            </a:r>
            <a:endParaRPr lang="ru-RU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451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856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2200" b="1" dirty="0" smtClean="0">
                <a:solidFill>
                  <a:srgbClr val="0070C0"/>
                </a:solidFill>
              </a:rPr>
              <a:t>Современный потребитель вынужден экономить</a:t>
            </a:r>
          </a:p>
        </p:txBody>
      </p:sp>
      <p:pic>
        <p:nvPicPr>
          <p:cNvPr id="1026" name="Picture 2" descr="C:\Users\hamaganov.fi\Desktop\sm74-001_sbz_BAD_089_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348880"/>
            <a:ext cx="792088" cy="809307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547664" y="2276872"/>
            <a:ext cx="55446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Согласно результатам опроса, проведенного "</a:t>
            </a:r>
            <a:r>
              <a:rPr lang="ru-RU" dirty="0" err="1" smtClean="0"/>
              <a:t>Левада-Центром</a:t>
            </a:r>
            <a:r>
              <a:rPr lang="ru-RU" dirty="0" smtClean="0"/>
              <a:t>" в феврале 2015 года, у каждого десятого россиянина была сокращена зарплата</a:t>
            </a:r>
            <a:r>
              <a:rPr lang="en-US" dirty="0" smtClean="0"/>
              <a:t>.</a:t>
            </a:r>
            <a:endParaRPr lang="ru-RU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1547664" y="3717032"/>
            <a:ext cx="55446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По заявлению министра труда и социальной защиты Максима </a:t>
            </a:r>
            <a:r>
              <a:rPr lang="ru-RU" dirty="0" err="1" smtClean="0"/>
              <a:t>Топилина</a:t>
            </a:r>
            <a:r>
              <a:rPr lang="ru-RU" dirty="0" smtClean="0"/>
              <a:t>, в феврале 2015 года было зафиксировано снижение реальной заработной платы на 9%</a:t>
            </a:r>
            <a:endParaRPr lang="ru-RU" dirty="0"/>
          </a:p>
        </p:txBody>
      </p:sp>
      <p:pic>
        <p:nvPicPr>
          <p:cNvPr id="11" name="Picture 2" descr="C:\Users\hamaganov.fi\Desktop\sm74-001_sbz_BAD_089_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9944" y="3789040"/>
            <a:ext cx="792088" cy="8093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3134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924944"/>
            <a:ext cx="8229600" cy="2913187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Мы производим:</a:t>
            </a:r>
            <a:endParaRPr lang="ru-RU" sz="1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None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Продукты для разных возрастных групп.</a:t>
            </a:r>
          </a:p>
          <a:p>
            <a:pPr>
              <a:buNone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Продукты разного формата  для большего комфорта.</a:t>
            </a:r>
          </a:p>
          <a:p>
            <a:pPr>
              <a:buNone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Ассортимент с широким спектром назначения. </a:t>
            </a:r>
          </a:p>
          <a:p>
            <a:pPr>
              <a:buNone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Продукты разного ценового позиционирования.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Picture 2" descr="C:\Users\hamaganov.fi\Desktop\sm74-001_sbz_BAD_089_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39573"/>
            <a:ext cx="792088" cy="809307"/>
          </a:xfrm>
          <a:prstGeom prst="rect">
            <a:avLst/>
          </a:prstGeom>
          <a:noFill/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1331640" y="1484784"/>
            <a:ext cx="7437512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ru-RU" sz="2400" b="1" i="1" dirty="0" smtClean="0">
                <a:solidFill>
                  <a:schemeClr val="accent3">
                    <a:lumMod val="75000"/>
                  </a:schemeClr>
                </a:solidFill>
              </a:rPr>
              <a:t>Мы стремимся учитывать ситуацию в экономике </a:t>
            </a:r>
          </a:p>
          <a:p>
            <a:r>
              <a:rPr lang="ru-RU" sz="2400" b="1" i="1" dirty="0" smtClean="0">
                <a:solidFill>
                  <a:schemeClr val="accent3">
                    <a:lumMod val="75000"/>
                  </a:schemeClr>
                </a:solidFill>
              </a:rPr>
              <a:t>и потребности разных групп потребителей </a:t>
            </a:r>
          </a:p>
        </p:txBody>
      </p:sp>
      <p:pic>
        <p:nvPicPr>
          <p:cNvPr id="9218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645024"/>
            <a:ext cx="115888" cy="166688"/>
          </a:xfrm>
          <a:prstGeom prst="rect">
            <a:avLst/>
          </a:prstGeom>
          <a:noFill/>
        </p:spPr>
      </p:pic>
      <p:pic>
        <p:nvPicPr>
          <p:cNvPr id="7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149080"/>
            <a:ext cx="115888" cy="166688"/>
          </a:xfrm>
          <a:prstGeom prst="rect">
            <a:avLst/>
          </a:prstGeom>
          <a:noFill/>
        </p:spPr>
      </p:pic>
      <p:pic>
        <p:nvPicPr>
          <p:cNvPr id="8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653136"/>
            <a:ext cx="115888" cy="166688"/>
          </a:xfrm>
          <a:prstGeom prst="rect">
            <a:avLst/>
          </a:prstGeom>
          <a:noFill/>
        </p:spPr>
      </p:pic>
      <p:pic>
        <p:nvPicPr>
          <p:cNvPr id="9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085184"/>
            <a:ext cx="115888" cy="1666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38921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:\РАБОТА\ПРЕЗЕНТАЦИИ\ЭСЭНТИАЛ 2014\1.jpg"/>
          <p:cNvPicPr>
            <a:picLocks noChangeAspect="1" noChangeArrowheads="1"/>
          </p:cNvPicPr>
          <p:nvPr/>
        </p:nvPicPr>
        <p:blipFill>
          <a:blip r:embed="rId3" cstate="print"/>
          <a:srcRect l="1966" t="35512" b="42947"/>
          <a:stretch>
            <a:fillRect/>
          </a:stretch>
        </p:blipFill>
        <p:spPr bwMode="auto">
          <a:xfrm>
            <a:off x="0" y="1700808"/>
            <a:ext cx="8999985" cy="1512168"/>
          </a:xfrm>
          <a:prstGeom prst="rect">
            <a:avLst/>
          </a:prstGeom>
          <a:noFill/>
        </p:spPr>
      </p:pic>
      <p:grpSp>
        <p:nvGrpSpPr>
          <p:cNvPr id="14" name="Группа 13"/>
          <p:cNvGrpSpPr/>
          <p:nvPr/>
        </p:nvGrpSpPr>
        <p:grpSpPr>
          <a:xfrm>
            <a:off x="505677" y="3539397"/>
            <a:ext cx="2350900" cy="2409883"/>
            <a:chOff x="505677" y="3539397"/>
            <a:chExt cx="2350900" cy="2409883"/>
          </a:xfrm>
        </p:grpSpPr>
        <p:sp>
          <p:nvSpPr>
            <p:cNvPr id="6" name="TextBox 5"/>
            <p:cNvSpPr txBox="1"/>
            <p:nvPr/>
          </p:nvSpPr>
          <p:spPr>
            <a:xfrm>
              <a:off x="505677" y="4510425"/>
              <a:ext cx="2350900" cy="14388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3500"/>
                </a:lnSpc>
              </a:pPr>
              <a:r>
                <a:rPr lang="ru-RU" sz="4000" b="1" dirty="0" smtClean="0">
                  <a:solidFill>
                    <a:schemeClr val="accent1">
                      <a:lumMod val="75000"/>
                    </a:schemeClr>
                  </a:solidFill>
                </a:rPr>
                <a:t>Базовые </a:t>
              </a:r>
            </a:p>
            <a:p>
              <a:pPr>
                <a:lnSpc>
                  <a:spcPts val="3500"/>
                </a:lnSpc>
              </a:pPr>
              <a:r>
                <a:rPr lang="ru-RU" sz="4000" b="1" dirty="0" smtClean="0">
                  <a:solidFill>
                    <a:schemeClr val="accent1">
                      <a:lumMod val="75000"/>
                    </a:schemeClr>
                  </a:solidFill>
                </a:rPr>
                <a:t>продукты</a:t>
              </a:r>
            </a:p>
            <a:p>
              <a:pPr>
                <a:lnSpc>
                  <a:spcPts val="3500"/>
                </a:lnSpc>
              </a:pPr>
              <a:endParaRPr lang="ru-RU" sz="3200" b="1" dirty="0" smtClean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2050" name="Picture 2" descr="C:\Users\hamaganov.fi\Desktop\3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59632" y="3539397"/>
              <a:ext cx="677203" cy="609683"/>
            </a:xfrm>
            <a:prstGeom prst="rect">
              <a:avLst/>
            </a:prstGeom>
            <a:noFill/>
          </p:spPr>
        </p:pic>
      </p:grpSp>
      <p:grpSp>
        <p:nvGrpSpPr>
          <p:cNvPr id="15" name="Группа 14"/>
          <p:cNvGrpSpPr/>
          <p:nvPr/>
        </p:nvGrpSpPr>
        <p:grpSpPr>
          <a:xfrm>
            <a:off x="3563888" y="3645024"/>
            <a:ext cx="2574032" cy="1878626"/>
            <a:chOff x="3563888" y="3645024"/>
            <a:chExt cx="2574032" cy="1878626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3563888" y="4510424"/>
              <a:ext cx="2574032" cy="10132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3500"/>
                </a:lnSpc>
              </a:pPr>
              <a:r>
                <a:rPr lang="ru-RU" sz="4000" b="1" dirty="0" smtClean="0">
                  <a:solidFill>
                    <a:schemeClr val="accent1">
                      <a:lumMod val="75000"/>
                    </a:schemeClr>
                  </a:solidFill>
                </a:rPr>
                <a:t>Базовое</a:t>
              </a:r>
            </a:p>
            <a:p>
              <a:pPr>
                <a:lnSpc>
                  <a:spcPts val="3500"/>
                </a:lnSpc>
              </a:pPr>
              <a:r>
                <a:rPr lang="ru-RU" sz="4000" b="1" dirty="0" smtClean="0">
                  <a:solidFill>
                    <a:schemeClr val="accent1">
                      <a:lumMod val="75000"/>
                    </a:schemeClr>
                  </a:solidFill>
                </a:rPr>
                <a:t>качество</a:t>
              </a:r>
              <a:endParaRPr lang="ru-RU" sz="40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2051" name="Picture 3" descr="C:\Users\hamaganov.fi\Desktop\1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923928" y="3645024"/>
              <a:ext cx="1251798" cy="564852"/>
            </a:xfrm>
            <a:prstGeom prst="rect">
              <a:avLst/>
            </a:prstGeom>
            <a:noFill/>
          </p:spPr>
        </p:pic>
      </p:grpSp>
      <p:grpSp>
        <p:nvGrpSpPr>
          <p:cNvPr id="17" name="Группа 16"/>
          <p:cNvGrpSpPr/>
          <p:nvPr/>
        </p:nvGrpSpPr>
        <p:grpSpPr>
          <a:xfrm>
            <a:off x="6663862" y="3573016"/>
            <a:ext cx="2502024" cy="1950634"/>
            <a:chOff x="6663862" y="3573016"/>
            <a:chExt cx="2502024" cy="1950634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6663862" y="4510424"/>
              <a:ext cx="2502024" cy="10132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3500"/>
                </a:lnSpc>
              </a:pPr>
              <a:r>
                <a:rPr lang="ru-RU" sz="4000" b="1" dirty="0" smtClean="0">
                  <a:solidFill>
                    <a:schemeClr val="accent1">
                      <a:lumMod val="75000"/>
                    </a:schemeClr>
                  </a:solidFill>
                </a:rPr>
                <a:t>Базовая</a:t>
              </a:r>
            </a:p>
            <a:p>
              <a:pPr>
                <a:lnSpc>
                  <a:spcPts val="3500"/>
                </a:lnSpc>
              </a:pPr>
              <a:r>
                <a:rPr lang="ru-RU" sz="4000" b="1" dirty="0" smtClean="0">
                  <a:solidFill>
                    <a:schemeClr val="accent1">
                      <a:lumMod val="75000"/>
                    </a:schemeClr>
                  </a:solidFill>
                </a:rPr>
                <a:t>цена</a:t>
              </a:r>
              <a:endParaRPr lang="ru-RU" sz="40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2052" name="Picture 4" descr="C:\Users\hamaganov.fi\Desktop\2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164288" y="3573016"/>
              <a:ext cx="809956" cy="63629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3972904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4221088"/>
            <a:ext cx="8136904" cy="1872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Целевая аудитория </a:t>
            </a:r>
            <a:r>
              <a:rPr lang="en-US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Essentials</a:t>
            </a:r>
            <a:endParaRPr lang="ru-RU" sz="2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200"/>
              </a:lnSpc>
            </a:pP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Потребители аптечного ассортимента (витаминных комплексов </a:t>
            </a:r>
          </a:p>
          <a:p>
            <a:pPr>
              <a:lnSpc>
                <a:spcPts val="2200"/>
              </a:lnSpc>
              <a:buNone/>
            </a:pP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и других БАД).</a:t>
            </a:r>
            <a:endParaRPr lang="en-US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ts val="2200"/>
              </a:lnSpc>
            </a:pP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Потребители с уровнем дохода ниже среднего.  </a:t>
            </a:r>
          </a:p>
          <a:p>
            <a:pPr>
              <a:lnSpc>
                <a:spcPts val="2200"/>
              </a:lnSpc>
            </a:pPr>
            <a:r>
              <a:rPr 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Потребители, готовые к покупке только одного продукта в виде БАД. </a:t>
            </a:r>
          </a:p>
          <a:p>
            <a:pPr marL="0" indent="0">
              <a:buNone/>
            </a:pPr>
            <a:endParaRPr lang="ru-R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-"/>
            </a:pP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-"/>
            </a:pP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Рекомендации по продаже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Picture 2" descr="C:\Users\kartashova.ea\Desktop\эсеншелс\shutterstock_16634135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914" b="11468"/>
          <a:stretch/>
        </p:blipFill>
        <p:spPr bwMode="auto">
          <a:xfrm>
            <a:off x="1187624" y="1124744"/>
            <a:ext cx="5904656" cy="32063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6017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08912" cy="4464496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US" sz="30000" b="1" dirty="0" smtClean="0">
                <a:solidFill>
                  <a:schemeClr val="accent3">
                    <a:lumMod val="75000"/>
                  </a:schemeClr>
                </a:solidFill>
              </a:rPr>
              <a:t>Essentials</a:t>
            </a:r>
            <a:r>
              <a:rPr lang="en-US" sz="40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ru-RU" sz="400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6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 переводе с английского – </a:t>
            </a:r>
          </a:p>
          <a:p>
            <a:pPr marL="0" indent="0">
              <a:buNone/>
            </a:pPr>
            <a:r>
              <a:rPr lang="ru-RU" sz="9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неотъемлемая часть, необходимость (базовые продукты) </a:t>
            </a:r>
            <a:endParaRPr lang="ru-RU" sz="9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4493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08912" cy="44644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13000" b="1" dirty="0" smtClean="0">
                <a:solidFill>
                  <a:schemeClr val="accent3">
                    <a:lumMod val="75000"/>
                  </a:schemeClr>
                </a:solidFill>
              </a:rPr>
              <a:t>Essentials</a:t>
            </a: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– это</a:t>
            </a:r>
          </a:p>
          <a:p>
            <a:pPr>
              <a:buNone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Удовлетворение </a:t>
            </a:r>
            <a:r>
              <a:rPr lang="ru-RU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самых 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распространенных,                      основных потребностей организма. </a:t>
            </a:r>
          </a:p>
          <a:p>
            <a:pPr>
              <a:buNone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Общепризнанные по эффективности активные                вещества и технологии.</a:t>
            </a:r>
          </a:p>
          <a:p>
            <a:pPr>
              <a:buNone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Соблюдение нормы РСП витаминов, минералов,    микроэлементов и других веществ.</a:t>
            </a:r>
          </a:p>
          <a:p>
            <a:pPr>
              <a:buNone/>
            </a:pP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Удобный формат в виде капсул.</a:t>
            </a:r>
          </a:p>
          <a:p>
            <a:pPr marL="0" indent="0">
              <a:buNone/>
            </a:pP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None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429000"/>
            <a:ext cx="115888" cy="166688"/>
          </a:xfrm>
          <a:prstGeom prst="rect">
            <a:avLst/>
          </a:prstGeom>
          <a:noFill/>
        </p:spPr>
      </p:pic>
      <p:pic>
        <p:nvPicPr>
          <p:cNvPr id="6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149080"/>
            <a:ext cx="115888" cy="166688"/>
          </a:xfrm>
          <a:prstGeom prst="rect">
            <a:avLst/>
          </a:prstGeom>
          <a:noFill/>
        </p:spPr>
      </p:pic>
      <p:pic>
        <p:nvPicPr>
          <p:cNvPr id="7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869160"/>
            <a:ext cx="115888" cy="166688"/>
          </a:xfrm>
          <a:prstGeom prst="rect">
            <a:avLst/>
          </a:prstGeom>
          <a:noFill/>
        </p:spPr>
      </p:pic>
      <p:pic>
        <p:nvPicPr>
          <p:cNvPr id="8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661248"/>
            <a:ext cx="115888" cy="1666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17968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РАБОТА\ПРЕЗЕНТАЦИИ\ЭСЭНТИАЛ 2014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990" y="0"/>
            <a:ext cx="8968749" cy="6857999"/>
          </a:xfrm>
          <a:prstGeom prst="rect">
            <a:avLst/>
          </a:prstGeom>
          <a:noFill/>
        </p:spPr>
      </p:pic>
      <p:pic>
        <p:nvPicPr>
          <p:cNvPr id="4" name="Picture 2" descr="C:\Users\kartashova.ea\Desktop\эсеншелс\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3353"/>
          <a:stretch/>
        </p:blipFill>
        <p:spPr bwMode="auto">
          <a:xfrm>
            <a:off x="-1" y="1588"/>
            <a:ext cx="9142413" cy="114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Ассортимент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928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РАБОТА\ПРЕЗЕНТАЦИИ\ЭСЭНТИАЛ 2014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46" y="0"/>
            <a:ext cx="8968750" cy="6858000"/>
          </a:xfrm>
          <a:prstGeom prst="rect">
            <a:avLst/>
          </a:prstGeom>
          <a:noFill/>
        </p:spPr>
      </p:pic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3353"/>
          <a:stretch/>
        </p:blipFill>
        <p:spPr bwMode="auto">
          <a:xfrm>
            <a:off x="-1" y="1588"/>
            <a:ext cx="9142413" cy="114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57600" y="2320281"/>
            <a:ext cx="5194920" cy="2332855"/>
          </a:xfrm>
        </p:spPr>
        <p:txBody>
          <a:bodyPr>
            <a:noAutofit/>
          </a:bodyPr>
          <a:lstStyle/>
          <a:p>
            <a:r>
              <a:rPr lang="ru-RU" sz="2800" dirty="0"/>
              <a:t>ЗАЩИТА ОТ ВИРУСОВ</a:t>
            </a:r>
          </a:p>
          <a:p>
            <a:r>
              <a:rPr lang="ru-RU" sz="2800" dirty="0"/>
              <a:t>ПОВЫШЕНИЕ </a:t>
            </a:r>
            <a:r>
              <a:rPr lang="ru-RU" sz="2800" dirty="0" smtClean="0"/>
              <a:t>ЗАЩИТНЫХ</a:t>
            </a:r>
          </a:p>
          <a:p>
            <a:pPr>
              <a:buNone/>
            </a:pPr>
            <a:r>
              <a:rPr lang="ru-RU" sz="2800" dirty="0" smtClean="0"/>
              <a:t>     СИЛ </a:t>
            </a:r>
            <a:r>
              <a:rPr lang="ru-RU" sz="2800" dirty="0"/>
              <a:t>ОРГАНИЗМА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Эхинацея и цинк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11960" y="4581128"/>
            <a:ext cx="4932040" cy="7920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201616" y="4653136"/>
            <a:ext cx="4618856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ts val="1900"/>
              </a:lnSpc>
            </a:pPr>
            <a:r>
              <a:rPr lang="ru-RU" b="1" dirty="0" smtClean="0">
                <a:solidFill>
                  <a:srgbClr val="54416B"/>
                </a:solidFill>
              </a:rPr>
              <a:t>Состав: </a:t>
            </a:r>
            <a:r>
              <a:rPr lang="ru-RU" dirty="0"/>
              <a:t>а</a:t>
            </a:r>
            <a:r>
              <a:rPr lang="ru-RU" dirty="0" smtClean="0"/>
              <a:t>скорбиновая </a:t>
            </a:r>
            <a:r>
              <a:rPr lang="ru-RU" dirty="0"/>
              <a:t>кислота, экстракт эхинацеи, цитрат цинка.</a:t>
            </a: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5576" y="6237312"/>
            <a:ext cx="11179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54416B"/>
                </a:solidFill>
              </a:rPr>
              <a:t>30 капсул</a:t>
            </a:r>
            <a:endParaRPr lang="ru-RU" dirty="0">
              <a:solidFill>
                <a:srgbClr val="5441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043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sz="3000" b="1" dirty="0">
                <a:solidFill>
                  <a:srgbClr val="C00000"/>
                </a:solidFill>
              </a:rPr>
              <a:t>Эхинацея и цинк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36130176"/>
              </p:ext>
            </p:extLst>
          </p:nvPr>
        </p:nvGraphicFramePr>
        <p:xfrm>
          <a:off x="971600" y="1916832"/>
          <a:ext cx="6768751" cy="2743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32484"/>
                <a:gridCol w="923374"/>
                <a:gridCol w="923374"/>
                <a:gridCol w="3289519"/>
              </a:tblGrid>
              <a:tr h="638508"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Ингредиент </a:t>
                      </a:r>
                      <a:endParaRPr lang="ru-RU" sz="18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Масса, мг</a:t>
                      </a:r>
                      <a:endParaRPr lang="ru-RU" sz="18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% от РСП</a:t>
                      </a:r>
                      <a:endParaRPr lang="ru-RU" sz="18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% от максимального уровня потребления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2343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Цинк</a:t>
                      </a:r>
                      <a:endParaRPr lang="ru-RU" sz="18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24,8</a:t>
                      </a:r>
                      <a:endParaRPr lang="ru-RU" sz="18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206,7</a:t>
                      </a:r>
                      <a:endParaRPr lang="ru-RU" sz="18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100</a:t>
                      </a:r>
                      <a:endParaRPr lang="ru-RU" sz="18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67571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Витамин С</a:t>
                      </a:r>
                      <a:endParaRPr lang="ru-RU" sz="18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356,4</a:t>
                      </a:r>
                      <a:endParaRPr lang="ru-RU" sz="18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396</a:t>
                      </a:r>
                      <a:endParaRPr lang="ru-RU" sz="18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39,6</a:t>
                      </a:r>
                    </a:p>
                    <a:p>
                      <a:endParaRPr lang="ru-RU" sz="18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37842">
                <a:tc>
                  <a:txBody>
                    <a:bodyPr/>
                    <a:lstStyle/>
                    <a:p>
                      <a:r>
                        <a:rPr lang="ru-RU" sz="18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Оксикоричные</a:t>
                      </a:r>
                      <a:r>
                        <a:rPr lang="ru-RU" sz="18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 кислоты </a:t>
                      </a:r>
                    </a:p>
                    <a:p>
                      <a:r>
                        <a:rPr lang="ru-RU" sz="1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в пересчете на </a:t>
                      </a:r>
                      <a:r>
                        <a:rPr lang="ru-RU" sz="1000" kern="1200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цикориевую</a:t>
                      </a:r>
                      <a:endParaRPr lang="ru-RU" sz="1000" kern="1200" dirty="0" smtClean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r>
                        <a:rPr lang="ru-RU" sz="10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кислоту </a:t>
                      </a:r>
                      <a:endParaRPr lang="ru-RU" sz="10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3,68</a:t>
                      </a:r>
                      <a:endParaRPr lang="ru-RU" sz="18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36,8 </a:t>
                      </a:r>
                      <a:endParaRPr lang="ru-RU" sz="18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18,4</a:t>
                      </a:r>
                      <a:endParaRPr lang="ru-RU" sz="18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3048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00201"/>
            <a:ext cx="8507288" cy="2836911"/>
          </a:xfrm>
        </p:spPr>
        <p:txBody>
          <a:bodyPr>
            <a:noAutofit/>
          </a:bodyPr>
          <a:lstStyle/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54416B"/>
                </a:solidFill>
              </a:rPr>
              <a:t>      </a:t>
            </a:r>
            <a:r>
              <a:rPr lang="ru-RU" dirty="0" smtClean="0">
                <a:solidFill>
                  <a:srgbClr val="C00000"/>
                </a:solidFill>
              </a:rPr>
              <a:t>Эффективное сочетание природных  </a:t>
            </a: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C00000"/>
                </a:solidFill>
              </a:rPr>
              <a:t>      иммуномодуляторов – цинка и эхинацеи</a:t>
            </a:r>
          </a:p>
          <a:p>
            <a:pPr marL="0" indent="0">
              <a:lnSpc>
                <a:spcPts val="2800"/>
              </a:lnSpc>
              <a:buNone/>
            </a:pPr>
            <a:endParaRPr lang="ru-RU" dirty="0">
              <a:solidFill>
                <a:srgbClr val="C00000"/>
              </a:solidFill>
            </a:endParaRP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C00000"/>
                </a:solidFill>
              </a:rPr>
              <a:t>      Ускоряет процесс созревания </a:t>
            </a: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C00000"/>
                </a:solidFill>
              </a:rPr>
              <a:t>      иммунных клеток</a:t>
            </a:r>
          </a:p>
          <a:p>
            <a:pPr marL="0" indent="0">
              <a:lnSpc>
                <a:spcPts val="2800"/>
              </a:lnSpc>
              <a:buNone/>
            </a:pPr>
            <a:endParaRPr lang="ru-RU" dirty="0" smtClean="0">
              <a:solidFill>
                <a:srgbClr val="C00000"/>
              </a:solidFill>
            </a:endParaRP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C00000"/>
                </a:solidFill>
              </a:rPr>
              <a:t>      Эффективен как источник витамина С и </a:t>
            </a: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C00000"/>
                </a:solidFill>
              </a:rPr>
              <a:t>      в качестве мощного иммуностимулятора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Эхинацея и цинк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437112"/>
            <a:ext cx="115888" cy="166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00808"/>
            <a:ext cx="115888" cy="166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068960"/>
            <a:ext cx="115888" cy="166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10797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64312589"/>
              </p:ext>
            </p:extLst>
          </p:nvPr>
        </p:nvGraphicFramePr>
        <p:xfrm>
          <a:off x="467545" y="1412776"/>
          <a:ext cx="7920879" cy="3263116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2640293"/>
                <a:gridCol w="2328258"/>
                <a:gridCol w="2952328"/>
              </a:tblGrid>
              <a:tr h="936104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Наименование продукта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(производитель)</a:t>
                      </a:r>
                      <a:endParaRPr lang="ru-RU" sz="16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Стоимость месячного курса, руб.</a:t>
                      </a:r>
                      <a:endParaRPr lang="ru-RU" sz="1600" b="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kern="1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Активные </a:t>
                      </a:r>
                      <a:r>
                        <a:rPr lang="ru-RU" sz="1600" kern="12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вещества продукта</a:t>
                      </a:r>
                      <a:endParaRPr lang="ru-RU" sz="1600" b="0" kern="12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7338">
                <a:tc>
                  <a:txBody>
                    <a:bodyPr/>
                    <a:lstStyle/>
                    <a:p>
                      <a:pPr marL="0" marR="0" lvl="0" indent="0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</a:rPr>
                        <a:t>Эхинацея и цинк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r>
                        <a:rPr lang="en-US" sz="1800" kern="1200" dirty="0" smtClean="0">
                          <a:solidFill>
                            <a:srgbClr val="C00000"/>
                          </a:solidFill>
                        </a:rPr>
                        <a:t>6</a:t>
                      </a:r>
                      <a:r>
                        <a:rPr lang="ru-RU" sz="1800" kern="1200" dirty="0" smtClean="0">
                          <a:solidFill>
                            <a:srgbClr val="C00000"/>
                          </a:solidFill>
                        </a:rPr>
                        <a:t>0</a:t>
                      </a:r>
                      <a:endParaRPr lang="ru-RU" sz="1800" b="0" i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>
                          <a:solidFill>
                            <a:srgbClr val="C00000"/>
                          </a:solidFill>
                        </a:rPr>
                        <a:t>эхинацея, цинк, витамин С</a:t>
                      </a:r>
                      <a:endParaRPr lang="ru-RU" sz="1800" b="0" i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733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u="none" strike="noStrike" kern="1200" baseline="0" dirty="0" err="1" smtClean="0">
                          <a:solidFill>
                            <a:srgbClr val="C00000"/>
                          </a:solidFill>
                        </a:rPr>
                        <a:t>Иммунал</a:t>
                      </a:r>
                      <a:r>
                        <a:rPr lang="ru-RU" sz="1800" u="none" strike="noStrike" kern="1200" baseline="0" dirty="0" smtClean="0">
                          <a:solidFill>
                            <a:srgbClr val="C00000"/>
                          </a:solidFill>
                        </a:rPr>
                        <a:t> (</a:t>
                      </a:r>
                      <a:r>
                        <a:rPr lang="en-US" sz="1800" u="none" strike="noStrike" kern="1200" baseline="0" dirty="0" smtClean="0">
                          <a:solidFill>
                            <a:srgbClr val="C00000"/>
                          </a:solidFill>
                        </a:rPr>
                        <a:t>Sandoz)</a:t>
                      </a:r>
                      <a:endParaRPr lang="ru-RU" sz="1800" b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u="none" strike="noStrike" kern="1200" baseline="0" dirty="0" smtClean="0">
                          <a:solidFill>
                            <a:srgbClr val="C00000"/>
                          </a:solidFill>
                        </a:rPr>
                        <a:t>1</a:t>
                      </a:r>
                      <a:r>
                        <a:rPr lang="en-US" sz="1800" u="none" strike="noStrike" kern="1200" baseline="0" dirty="0" smtClean="0">
                          <a:solidFill>
                            <a:srgbClr val="C00000"/>
                          </a:solidFill>
                        </a:rPr>
                        <a:t>2</a:t>
                      </a:r>
                      <a:r>
                        <a:rPr lang="ru-RU" sz="1800" u="none" strike="noStrike" kern="1200" baseline="0" dirty="0" smtClean="0">
                          <a:solidFill>
                            <a:srgbClr val="C00000"/>
                          </a:solidFill>
                        </a:rPr>
                        <a:t>00**</a:t>
                      </a:r>
                      <a:endParaRPr lang="ru-RU" sz="1800" b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>
                          <a:solidFill>
                            <a:srgbClr val="C00000"/>
                          </a:solidFill>
                        </a:rPr>
                        <a:t>эхинацея</a:t>
                      </a:r>
                      <a:endParaRPr lang="ru-RU" sz="1800" b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499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u="none" strike="noStrike" kern="1200" baseline="0" dirty="0" err="1" smtClean="0">
                          <a:solidFill>
                            <a:srgbClr val="C00000"/>
                          </a:solidFill>
                        </a:rPr>
                        <a:t>Стиммунал</a:t>
                      </a:r>
                      <a:r>
                        <a:rPr lang="ru-RU" sz="1800" u="none" strike="noStrike" kern="1200" baseline="0" dirty="0" smtClean="0">
                          <a:solidFill>
                            <a:srgbClr val="C00000"/>
                          </a:solidFill>
                        </a:rPr>
                        <a:t> (</a:t>
                      </a:r>
                      <a:r>
                        <a:rPr lang="ru-RU" sz="1800" u="none" strike="noStrike" kern="1200" baseline="0" dirty="0" err="1" smtClean="0">
                          <a:solidFill>
                            <a:srgbClr val="C00000"/>
                          </a:solidFill>
                        </a:rPr>
                        <a:t>Эвалар</a:t>
                      </a:r>
                      <a:r>
                        <a:rPr lang="ru-RU" sz="1800" u="none" strike="noStrike" kern="1200" baseline="0" dirty="0" smtClean="0">
                          <a:solidFill>
                            <a:srgbClr val="C00000"/>
                          </a:solidFill>
                        </a:rPr>
                        <a:t>)</a:t>
                      </a:r>
                      <a:endParaRPr lang="ru-RU" sz="1800" b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solidFill>
                            <a:srgbClr val="C00000"/>
                          </a:solidFill>
                        </a:rPr>
                        <a:t>190</a:t>
                      </a:r>
                      <a:endParaRPr lang="ru-RU" sz="1800" b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>
                          <a:solidFill>
                            <a:srgbClr val="C00000"/>
                          </a:solidFill>
                        </a:rPr>
                        <a:t>эхинацея, витамин С</a:t>
                      </a:r>
                      <a:endParaRPr lang="ru-RU" sz="1800" b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733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u="none" strike="noStrike" kern="1200" baseline="0" dirty="0" err="1" smtClean="0">
                          <a:solidFill>
                            <a:srgbClr val="C00000"/>
                          </a:solidFill>
                        </a:rPr>
                        <a:t>Nutrilite</a:t>
                      </a:r>
                      <a:r>
                        <a:rPr lang="en-US" sz="1800" u="none" strike="noStrike" kern="1200" baseline="0" dirty="0" smtClean="0">
                          <a:solidFill>
                            <a:srgbClr val="C00000"/>
                          </a:solidFill>
                        </a:rPr>
                        <a:t> (Amway)</a:t>
                      </a:r>
                      <a:endParaRPr lang="ru-RU" sz="1800" b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rgbClr val="C00000"/>
                          </a:solidFill>
                        </a:rPr>
                        <a:t>1</a:t>
                      </a:r>
                      <a:r>
                        <a:rPr lang="ru-RU" sz="1800" kern="1200" dirty="0" smtClean="0">
                          <a:solidFill>
                            <a:srgbClr val="C00000"/>
                          </a:solidFill>
                        </a:rPr>
                        <a:t>790</a:t>
                      </a:r>
                      <a:endParaRPr lang="ru-RU" sz="1800" b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>
                          <a:solidFill>
                            <a:srgbClr val="C00000"/>
                          </a:solidFill>
                        </a:rPr>
                        <a:t>витамин С</a:t>
                      </a:r>
                      <a:endParaRPr lang="ru-RU" sz="1800" b="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Эхинацея и цинк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17266" y="5692606"/>
            <a:ext cx="37306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** В </a:t>
            </a:r>
            <a:r>
              <a:rPr lang="ru-RU" dirty="0"/>
              <a:t>суточной дозировке 3 таблетки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0914" y="6218148"/>
            <a:ext cx="3667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Цены на товары приведены на 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апрель 2015 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г.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56847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067944" y="4581128"/>
            <a:ext cx="5076056" cy="12241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7944" y="1340768"/>
            <a:ext cx="4618856" cy="31969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12 витаминов + кальций</a:t>
            </a:r>
          </a:p>
          <a:p>
            <a:pPr marL="0" indent="0">
              <a:buNone/>
            </a:pP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НАСЫЩЕНИЕ ВИТАМИНАМИ</a:t>
            </a:r>
          </a:p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БОДРОСТЬ И ХОРОШЕЕ САМОЧУВСТВИЕ</a:t>
            </a:r>
          </a:p>
          <a:p>
            <a:pPr marL="0" indent="0">
              <a:buNone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</a:pP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6237312"/>
            <a:ext cx="11179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2E507A"/>
                </a:solidFill>
              </a:rPr>
              <a:t>60 капсул</a:t>
            </a:r>
            <a:endParaRPr lang="ru-RU" dirty="0">
              <a:solidFill>
                <a:srgbClr val="2E507A"/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E507A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Витамины с кальцием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2E507A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4201616" y="4653136"/>
            <a:ext cx="4762872" cy="13681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ts val="1900"/>
              </a:lnSpc>
            </a:pPr>
            <a:r>
              <a:rPr lang="ru-RU" b="1" dirty="0" smtClean="0">
                <a:solidFill>
                  <a:srgbClr val="2E507A"/>
                </a:solidFill>
              </a:rPr>
              <a:t>Состав: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карбонат кальция, премикс витаминный Н33802/1, витамин Е, витамин С, витамин 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</a:t>
            </a:r>
            <a:r>
              <a:rPr lang="ru-RU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витамин А, витамин В</a:t>
            </a:r>
            <a:r>
              <a:rPr lang="ru-RU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витамин В</a:t>
            </a:r>
            <a:r>
              <a:rPr lang="ru-RU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12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фолиевая кислота.  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700808"/>
            <a:ext cx="3380244" cy="3920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34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971600" y="1340768"/>
            <a:ext cx="6696744" cy="64807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1340768"/>
            <a:ext cx="67687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2E507A"/>
                </a:solidFill>
              </a:rPr>
              <a:t>Ингредиент                            Масса                   </a:t>
            </a:r>
            <a:r>
              <a:rPr lang="ru-RU" dirty="0">
                <a:solidFill>
                  <a:srgbClr val="2E507A"/>
                </a:solidFill>
              </a:rPr>
              <a:t>% от рекомендуемого</a:t>
            </a:r>
          </a:p>
          <a:p>
            <a:r>
              <a:rPr lang="ru-RU" dirty="0" smtClean="0">
                <a:solidFill>
                  <a:srgbClr val="2E507A"/>
                </a:solidFill>
              </a:rPr>
              <a:t>                                                                                 суточного  </a:t>
            </a:r>
            <a:r>
              <a:rPr lang="ru-RU" dirty="0">
                <a:solidFill>
                  <a:srgbClr val="2E507A"/>
                </a:solidFill>
              </a:rPr>
              <a:t>потребления                                            </a:t>
            </a:r>
          </a:p>
          <a:p>
            <a:r>
              <a:rPr lang="ru-RU" dirty="0">
                <a:solidFill>
                  <a:srgbClr val="2E507A"/>
                </a:solidFill>
              </a:rPr>
              <a:t>Кальций                                   329,4 мг                               32,9</a:t>
            </a:r>
          </a:p>
          <a:p>
            <a:r>
              <a:rPr lang="ru-RU" dirty="0">
                <a:solidFill>
                  <a:srgbClr val="2E507A"/>
                </a:solidFill>
              </a:rPr>
              <a:t>Витамин А                               1,22 мг                                </a:t>
            </a:r>
            <a:r>
              <a:rPr lang="ru-RU" dirty="0" smtClean="0">
                <a:solidFill>
                  <a:srgbClr val="2E507A"/>
                </a:solidFill>
              </a:rPr>
              <a:t>135,6</a:t>
            </a:r>
            <a:endParaRPr lang="ru-RU" dirty="0">
              <a:solidFill>
                <a:srgbClr val="2E507A"/>
              </a:solidFill>
            </a:endParaRPr>
          </a:p>
          <a:p>
            <a:r>
              <a:rPr lang="ru-RU" dirty="0">
                <a:solidFill>
                  <a:srgbClr val="2E507A"/>
                </a:solidFill>
              </a:rPr>
              <a:t>Витамин </a:t>
            </a:r>
            <a:r>
              <a:rPr lang="en-US" dirty="0">
                <a:solidFill>
                  <a:srgbClr val="2E507A"/>
                </a:solidFill>
              </a:rPr>
              <a:t>D</a:t>
            </a:r>
            <a:r>
              <a:rPr lang="ru-RU" baseline="-25000" dirty="0">
                <a:solidFill>
                  <a:srgbClr val="2E507A"/>
                </a:solidFill>
              </a:rPr>
              <a:t>3</a:t>
            </a:r>
            <a:r>
              <a:rPr lang="ru-RU" dirty="0">
                <a:solidFill>
                  <a:srgbClr val="2E507A"/>
                </a:solidFill>
              </a:rPr>
              <a:t>                             </a:t>
            </a:r>
            <a:r>
              <a:rPr lang="ru-RU" dirty="0" smtClean="0">
                <a:solidFill>
                  <a:srgbClr val="2E507A"/>
                </a:solidFill>
              </a:rPr>
              <a:t> 424,4 </a:t>
            </a:r>
            <a:r>
              <a:rPr lang="ru-RU" dirty="0">
                <a:solidFill>
                  <a:srgbClr val="2E507A"/>
                </a:solidFill>
              </a:rPr>
              <a:t>МЕ                           </a:t>
            </a:r>
            <a:r>
              <a:rPr lang="ru-RU" dirty="0" smtClean="0">
                <a:solidFill>
                  <a:srgbClr val="2E507A"/>
                </a:solidFill>
              </a:rPr>
              <a:t> 106,1</a:t>
            </a:r>
            <a:endParaRPr lang="ru-RU" dirty="0">
              <a:solidFill>
                <a:srgbClr val="2E507A"/>
              </a:solidFill>
            </a:endParaRPr>
          </a:p>
          <a:p>
            <a:r>
              <a:rPr lang="ru-RU" dirty="0">
                <a:solidFill>
                  <a:srgbClr val="2E507A"/>
                </a:solidFill>
              </a:rPr>
              <a:t>Витамин Е                               </a:t>
            </a:r>
            <a:r>
              <a:rPr lang="ru-RU" dirty="0" smtClean="0">
                <a:solidFill>
                  <a:srgbClr val="2E507A"/>
                </a:solidFill>
              </a:rPr>
              <a:t> 17,3 </a:t>
            </a:r>
            <a:r>
              <a:rPr lang="ru-RU" dirty="0">
                <a:solidFill>
                  <a:srgbClr val="2E507A"/>
                </a:solidFill>
              </a:rPr>
              <a:t>мг                               </a:t>
            </a:r>
            <a:r>
              <a:rPr lang="ru-RU" dirty="0" smtClean="0">
                <a:solidFill>
                  <a:srgbClr val="2E507A"/>
                </a:solidFill>
              </a:rPr>
              <a:t>115,3</a:t>
            </a:r>
            <a:endParaRPr lang="ru-RU" dirty="0">
              <a:solidFill>
                <a:srgbClr val="2E507A"/>
              </a:solidFill>
            </a:endParaRPr>
          </a:p>
          <a:p>
            <a:r>
              <a:rPr lang="ru-RU" dirty="0">
                <a:solidFill>
                  <a:srgbClr val="2E507A"/>
                </a:solidFill>
              </a:rPr>
              <a:t>Витамин К</a:t>
            </a:r>
            <a:r>
              <a:rPr lang="ru-RU" baseline="-25000" dirty="0">
                <a:solidFill>
                  <a:srgbClr val="2E507A"/>
                </a:solidFill>
              </a:rPr>
              <a:t>1</a:t>
            </a:r>
            <a:r>
              <a:rPr lang="ru-RU" dirty="0">
                <a:solidFill>
                  <a:srgbClr val="2E507A"/>
                </a:solidFill>
              </a:rPr>
              <a:t>                             </a:t>
            </a:r>
            <a:r>
              <a:rPr lang="ru-RU" dirty="0" smtClean="0">
                <a:solidFill>
                  <a:srgbClr val="2E507A"/>
                </a:solidFill>
              </a:rPr>
              <a:t> 63,2 </a:t>
            </a:r>
            <a:r>
              <a:rPr lang="ru-RU" dirty="0">
                <a:solidFill>
                  <a:srgbClr val="2E507A"/>
                </a:solidFill>
              </a:rPr>
              <a:t>мкг                              </a:t>
            </a:r>
            <a:r>
              <a:rPr lang="ru-RU" dirty="0" smtClean="0">
                <a:solidFill>
                  <a:srgbClr val="2E507A"/>
                </a:solidFill>
              </a:rPr>
              <a:t>52,7</a:t>
            </a:r>
            <a:endParaRPr lang="ru-RU" dirty="0">
              <a:solidFill>
                <a:srgbClr val="2E507A"/>
              </a:solidFill>
            </a:endParaRPr>
          </a:p>
          <a:p>
            <a:r>
              <a:rPr lang="ru-RU" dirty="0">
                <a:solidFill>
                  <a:srgbClr val="2E507A"/>
                </a:solidFill>
              </a:rPr>
              <a:t>Витамин В</a:t>
            </a:r>
            <a:r>
              <a:rPr lang="ru-RU" baseline="-25000" dirty="0">
                <a:solidFill>
                  <a:srgbClr val="2E507A"/>
                </a:solidFill>
              </a:rPr>
              <a:t>1</a:t>
            </a:r>
            <a:r>
              <a:rPr lang="ru-RU" dirty="0">
                <a:solidFill>
                  <a:srgbClr val="2E507A"/>
                </a:solidFill>
              </a:rPr>
              <a:t>                             </a:t>
            </a:r>
            <a:r>
              <a:rPr lang="ru-RU" dirty="0" smtClean="0">
                <a:solidFill>
                  <a:srgbClr val="2E507A"/>
                </a:solidFill>
              </a:rPr>
              <a:t> 1,28 </a:t>
            </a:r>
            <a:r>
              <a:rPr lang="ru-RU" dirty="0">
                <a:solidFill>
                  <a:srgbClr val="2E507A"/>
                </a:solidFill>
              </a:rPr>
              <a:t>мг                                </a:t>
            </a:r>
            <a:r>
              <a:rPr lang="ru-RU" dirty="0" smtClean="0">
                <a:solidFill>
                  <a:srgbClr val="2E507A"/>
                </a:solidFill>
              </a:rPr>
              <a:t>85,3</a:t>
            </a:r>
            <a:endParaRPr lang="ru-RU" dirty="0">
              <a:solidFill>
                <a:srgbClr val="2E507A"/>
              </a:solidFill>
            </a:endParaRPr>
          </a:p>
          <a:p>
            <a:r>
              <a:rPr lang="ru-RU" dirty="0">
                <a:solidFill>
                  <a:srgbClr val="2E507A"/>
                </a:solidFill>
              </a:rPr>
              <a:t>Витамин В</a:t>
            </a:r>
            <a:r>
              <a:rPr lang="ru-RU" baseline="-25000" dirty="0">
                <a:solidFill>
                  <a:srgbClr val="2E507A"/>
                </a:solidFill>
              </a:rPr>
              <a:t>2</a:t>
            </a:r>
            <a:r>
              <a:rPr lang="ru-RU" dirty="0">
                <a:solidFill>
                  <a:srgbClr val="2E507A"/>
                </a:solidFill>
              </a:rPr>
              <a:t>                             </a:t>
            </a:r>
            <a:r>
              <a:rPr lang="ru-RU" dirty="0" smtClean="0">
                <a:solidFill>
                  <a:srgbClr val="2E507A"/>
                </a:solidFill>
              </a:rPr>
              <a:t> 1,34 </a:t>
            </a:r>
            <a:r>
              <a:rPr lang="ru-RU" dirty="0">
                <a:solidFill>
                  <a:srgbClr val="2E507A"/>
                </a:solidFill>
              </a:rPr>
              <a:t>мг                                </a:t>
            </a:r>
            <a:r>
              <a:rPr lang="ru-RU" dirty="0" smtClean="0">
                <a:solidFill>
                  <a:srgbClr val="2E507A"/>
                </a:solidFill>
              </a:rPr>
              <a:t>74,4</a:t>
            </a:r>
            <a:endParaRPr lang="ru-RU" dirty="0">
              <a:solidFill>
                <a:srgbClr val="2E507A"/>
              </a:solidFill>
            </a:endParaRPr>
          </a:p>
          <a:p>
            <a:r>
              <a:rPr lang="ru-RU" dirty="0">
                <a:solidFill>
                  <a:srgbClr val="2E507A"/>
                </a:solidFill>
              </a:rPr>
              <a:t>Витамин В</a:t>
            </a:r>
            <a:r>
              <a:rPr lang="ru-RU" baseline="-25000" dirty="0">
                <a:solidFill>
                  <a:srgbClr val="2E507A"/>
                </a:solidFill>
              </a:rPr>
              <a:t>6 </a:t>
            </a:r>
            <a:r>
              <a:rPr lang="ru-RU" dirty="0">
                <a:solidFill>
                  <a:srgbClr val="2E507A"/>
                </a:solidFill>
              </a:rPr>
              <a:t>                           </a:t>
            </a:r>
            <a:r>
              <a:rPr lang="ru-RU" dirty="0" smtClean="0">
                <a:solidFill>
                  <a:srgbClr val="2E507A"/>
                </a:solidFill>
              </a:rPr>
              <a:t>  2,2 </a:t>
            </a:r>
            <a:r>
              <a:rPr lang="ru-RU" dirty="0">
                <a:solidFill>
                  <a:srgbClr val="2E507A"/>
                </a:solidFill>
              </a:rPr>
              <a:t>мг                                   </a:t>
            </a:r>
            <a:r>
              <a:rPr lang="ru-RU" dirty="0" smtClean="0">
                <a:solidFill>
                  <a:srgbClr val="2E507A"/>
                </a:solidFill>
              </a:rPr>
              <a:t>110</a:t>
            </a:r>
            <a:endParaRPr lang="ru-RU" dirty="0">
              <a:solidFill>
                <a:srgbClr val="2E507A"/>
              </a:solidFill>
            </a:endParaRPr>
          </a:p>
          <a:p>
            <a:r>
              <a:rPr lang="ru-RU" dirty="0">
                <a:solidFill>
                  <a:srgbClr val="2E507A"/>
                </a:solidFill>
              </a:rPr>
              <a:t>Витамин В</a:t>
            </a:r>
            <a:r>
              <a:rPr lang="ru-RU" baseline="-25000" dirty="0">
                <a:solidFill>
                  <a:srgbClr val="2E507A"/>
                </a:solidFill>
              </a:rPr>
              <a:t>12  </a:t>
            </a:r>
            <a:r>
              <a:rPr lang="ru-RU" dirty="0">
                <a:solidFill>
                  <a:srgbClr val="2E507A"/>
                </a:solidFill>
              </a:rPr>
              <a:t>                         </a:t>
            </a:r>
            <a:r>
              <a:rPr lang="ru-RU" dirty="0" smtClean="0">
                <a:solidFill>
                  <a:srgbClr val="2E507A"/>
                </a:solidFill>
              </a:rPr>
              <a:t>  3,39 </a:t>
            </a:r>
            <a:r>
              <a:rPr lang="ru-RU" dirty="0">
                <a:solidFill>
                  <a:srgbClr val="2E507A"/>
                </a:solidFill>
              </a:rPr>
              <a:t>мкг                              </a:t>
            </a:r>
            <a:r>
              <a:rPr lang="ru-RU" dirty="0" smtClean="0">
                <a:solidFill>
                  <a:srgbClr val="2E507A"/>
                </a:solidFill>
              </a:rPr>
              <a:t>113</a:t>
            </a:r>
            <a:endParaRPr lang="ru-RU" dirty="0">
              <a:solidFill>
                <a:srgbClr val="2E507A"/>
              </a:solidFill>
            </a:endParaRPr>
          </a:p>
          <a:p>
            <a:r>
              <a:rPr lang="ru-RU" dirty="0">
                <a:solidFill>
                  <a:srgbClr val="2E507A"/>
                </a:solidFill>
              </a:rPr>
              <a:t>Витамин С                              </a:t>
            </a:r>
            <a:r>
              <a:rPr lang="ru-RU" dirty="0" smtClean="0">
                <a:solidFill>
                  <a:srgbClr val="2E507A"/>
                </a:solidFill>
              </a:rPr>
              <a:t> 106,2 </a:t>
            </a:r>
            <a:r>
              <a:rPr lang="ru-RU" dirty="0">
                <a:solidFill>
                  <a:srgbClr val="2E507A"/>
                </a:solidFill>
              </a:rPr>
              <a:t>мг                              </a:t>
            </a:r>
            <a:r>
              <a:rPr lang="ru-RU" dirty="0" smtClean="0">
                <a:solidFill>
                  <a:srgbClr val="2E507A"/>
                </a:solidFill>
              </a:rPr>
              <a:t>118</a:t>
            </a:r>
            <a:endParaRPr lang="ru-RU" dirty="0">
              <a:solidFill>
                <a:srgbClr val="2E507A"/>
              </a:solidFill>
            </a:endParaRPr>
          </a:p>
          <a:p>
            <a:r>
              <a:rPr lang="ru-RU" dirty="0" err="1">
                <a:solidFill>
                  <a:srgbClr val="2E507A"/>
                </a:solidFill>
              </a:rPr>
              <a:t>Никотинамид</a:t>
            </a:r>
            <a:r>
              <a:rPr lang="ru-RU" dirty="0">
                <a:solidFill>
                  <a:srgbClr val="2E507A"/>
                </a:solidFill>
              </a:rPr>
              <a:t>                        </a:t>
            </a:r>
            <a:r>
              <a:rPr lang="ru-RU" dirty="0" smtClean="0">
                <a:solidFill>
                  <a:srgbClr val="2E507A"/>
                </a:solidFill>
              </a:rPr>
              <a:t> 13,1 </a:t>
            </a:r>
            <a:r>
              <a:rPr lang="ru-RU" dirty="0">
                <a:solidFill>
                  <a:srgbClr val="2E507A"/>
                </a:solidFill>
              </a:rPr>
              <a:t>мг                             </a:t>
            </a:r>
            <a:r>
              <a:rPr lang="ru-RU" dirty="0" smtClean="0">
                <a:solidFill>
                  <a:srgbClr val="2E507A"/>
                </a:solidFill>
              </a:rPr>
              <a:t>   65,5</a:t>
            </a:r>
            <a:endParaRPr lang="ru-RU" dirty="0">
              <a:solidFill>
                <a:srgbClr val="2E507A"/>
              </a:solidFill>
            </a:endParaRPr>
          </a:p>
          <a:p>
            <a:r>
              <a:rPr lang="ru-RU" dirty="0">
                <a:solidFill>
                  <a:srgbClr val="2E507A"/>
                </a:solidFill>
              </a:rPr>
              <a:t>Фолиевая кислота                </a:t>
            </a:r>
            <a:r>
              <a:rPr lang="ru-RU" dirty="0" smtClean="0">
                <a:solidFill>
                  <a:srgbClr val="2E507A"/>
                </a:solidFill>
              </a:rPr>
              <a:t> 413 </a:t>
            </a:r>
            <a:r>
              <a:rPr lang="ru-RU" dirty="0">
                <a:solidFill>
                  <a:srgbClr val="2E507A"/>
                </a:solidFill>
              </a:rPr>
              <a:t>мкг                             </a:t>
            </a:r>
            <a:r>
              <a:rPr lang="ru-RU" dirty="0" smtClean="0">
                <a:solidFill>
                  <a:srgbClr val="2E507A"/>
                </a:solidFill>
              </a:rPr>
              <a:t>  103,3</a:t>
            </a:r>
            <a:endParaRPr lang="ru-RU" dirty="0">
              <a:solidFill>
                <a:srgbClr val="2E507A"/>
              </a:solidFill>
            </a:endParaRPr>
          </a:p>
          <a:p>
            <a:r>
              <a:rPr lang="ru-RU" dirty="0">
                <a:solidFill>
                  <a:srgbClr val="2E507A"/>
                </a:solidFill>
              </a:rPr>
              <a:t>Пантотеновая кислота        </a:t>
            </a:r>
            <a:r>
              <a:rPr lang="ru-RU" dirty="0" smtClean="0">
                <a:solidFill>
                  <a:srgbClr val="2E507A"/>
                </a:solidFill>
              </a:rPr>
              <a:t> 4,6 </a:t>
            </a:r>
            <a:r>
              <a:rPr lang="ru-RU" dirty="0">
                <a:solidFill>
                  <a:srgbClr val="2E507A"/>
                </a:solidFill>
              </a:rPr>
              <a:t>мг                               </a:t>
            </a:r>
            <a:r>
              <a:rPr lang="ru-RU" dirty="0" smtClean="0">
                <a:solidFill>
                  <a:srgbClr val="2E507A"/>
                </a:solidFill>
              </a:rPr>
              <a:t>    92</a:t>
            </a:r>
            <a:endParaRPr lang="ru-RU" dirty="0">
              <a:solidFill>
                <a:srgbClr val="2E507A"/>
              </a:solidFill>
            </a:endParaRPr>
          </a:p>
          <a:p>
            <a:r>
              <a:rPr lang="ru-RU" dirty="0">
                <a:solidFill>
                  <a:srgbClr val="2E507A"/>
                </a:solidFill>
              </a:rPr>
              <a:t>Биотин                                    </a:t>
            </a:r>
            <a:r>
              <a:rPr lang="ru-RU" dirty="0" smtClean="0">
                <a:solidFill>
                  <a:srgbClr val="2E507A"/>
                </a:solidFill>
              </a:rPr>
              <a:t> 105,6 </a:t>
            </a:r>
            <a:r>
              <a:rPr lang="ru-RU" dirty="0">
                <a:solidFill>
                  <a:srgbClr val="2E507A"/>
                </a:solidFill>
              </a:rPr>
              <a:t>мкг                            </a:t>
            </a:r>
            <a:r>
              <a:rPr lang="ru-RU" dirty="0" smtClean="0">
                <a:solidFill>
                  <a:srgbClr val="2E507A"/>
                </a:solidFill>
              </a:rPr>
              <a:t>211,2</a:t>
            </a:r>
            <a:endParaRPr lang="ru-RU" dirty="0">
              <a:solidFill>
                <a:srgbClr val="2E507A"/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E507A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Витамины с кальцием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2E507A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626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2E507A"/>
                </a:solidFill>
              </a:rPr>
              <a:t>  Поддерживает </a:t>
            </a:r>
            <a:r>
              <a:rPr lang="ru-RU" dirty="0">
                <a:solidFill>
                  <a:srgbClr val="2E507A"/>
                </a:solidFill>
              </a:rPr>
              <a:t>общий тонус организма </a:t>
            </a:r>
            <a:endParaRPr lang="ru-RU" dirty="0" smtClean="0">
              <a:solidFill>
                <a:srgbClr val="2E507A"/>
              </a:solidFill>
            </a:endParaRP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2E507A"/>
                </a:solidFill>
              </a:rPr>
              <a:t>  и </a:t>
            </a:r>
            <a:r>
              <a:rPr lang="ru-RU" dirty="0">
                <a:solidFill>
                  <a:srgbClr val="2E507A"/>
                </a:solidFill>
              </a:rPr>
              <a:t>трудоспособность</a:t>
            </a:r>
            <a:r>
              <a:rPr lang="ru-RU" dirty="0" smtClean="0">
                <a:solidFill>
                  <a:srgbClr val="2E507A"/>
                </a:solidFill>
              </a:rPr>
              <a:t>.</a:t>
            </a:r>
          </a:p>
          <a:p>
            <a:pPr marL="0" indent="0">
              <a:lnSpc>
                <a:spcPts val="2800"/>
              </a:lnSpc>
              <a:buNone/>
            </a:pPr>
            <a:endParaRPr lang="ru-RU" dirty="0">
              <a:solidFill>
                <a:srgbClr val="2E507A"/>
              </a:solidFill>
            </a:endParaRP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2E507A"/>
                </a:solidFill>
              </a:rPr>
              <a:t>  Восполняет </a:t>
            </a:r>
            <a:r>
              <a:rPr lang="ru-RU" dirty="0">
                <a:solidFill>
                  <a:srgbClr val="2E507A"/>
                </a:solidFill>
              </a:rPr>
              <a:t>дефицит 12 витаминов </a:t>
            </a:r>
            <a:r>
              <a:rPr lang="ru-RU" dirty="0" smtClean="0">
                <a:solidFill>
                  <a:srgbClr val="2E507A"/>
                </a:solidFill>
              </a:rPr>
              <a:t>                           </a:t>
            </a: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2E507A"/>
                </a:solidFill>
              </a:rPr>
              <a:t>  и </a:t>
            </a:r>
            <a:r>
              <a:rPr lang="ru-RU" dirty="0" err="1">
                <a:solidFill>
                  <a:srgbClr val="2E507A"/>
                </a:solidFill>
              </a:rPr>
              <a:t>витаминоподобных</a:t>
            </a:r>
            <a:r>
              <a:rPr lang="ru-RU" dirty="0">
                <a:solidFill>
                  <a:srgbClr val="2E507A"/>
                </a:solidFill>
              </a:rPr>
              <a:t> веществ. </a:t>
            </a:r>
            <a:endParaRPr lang="ru-RU" dirty="0" smtClean="0">
              <a:solidFill>
                <a:srgbClr val="2E507A"/>
              </a:solidFill>
            </a:endParaRPr>
          </a:p>
          <a:p>
            <a:pPr marL="0" indent="0">
              <a:lnSpc>
                <a:spcPts val="2800"/>
              </a:lnSpc>
              <a:buNone/>
            </a:pPr>
            <a:endParaRPr lang="ru-RU" dirty="0">
              <a:solidFill>
                <a:srgbClr val="2E507A"/>
              </a:solidFill>
            </a:endParaRP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2E507A"/>
                </a:solidFill>
              </a:rPr>
              <a:t>  Кальций </a:t>
            </a:r>
            <a:r>
              <a:rPr lang="ru-RU" dirty="0">
                <a:solidFill>
                  <a:srgbClr val="2E507A"/>
                </a:solidFill>
              </a:rPr>
              <a:t>способствует укреплению </a:t>
            </a:r>
            <a:endParaRPr lang="ru-RU" dirty="0" smtClean="0">
              <a:solidFill>
                <a:srgbClr val="2E507A"/>
              </a:solidFill>
            </a:endParaRP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2E507A"/>
                </a:solidFill>
              </a:rPr>
              <a:t>  костной ткани.  </a:t>
            </a:r>
            <a:endParaRPr lang="ru-RU" dirty="0">
              <a:solidFill>
                <a:srgbClr val="2E507A"/>
              </a:solidFill>
            </a:endParaRPr>
          </a:p>
          <a:p>
            <a:pPr marL="0" indent="0">
              <a:lnSpc>
                <a:spcPts val="2800"/>
              </a:lnSpc>
              <a:buNone/>
            </a:pPr>
            <a:endParaRPr lang="ru-RU" dirty="0">
              <a:solidFill>
                <a:srgbClr val="2E507A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E507A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Витамины с кальцием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2E507A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437112"/>
            <a:ext cx="115888" cy="166688"/>
          </a:xfrm>
          <a:prstGeom prst="rect">
            <a:avLst/>
          </a:prstGeom>
          <a:noFill/>
        </p:spPr>
      </p:pic>
      <p:pic>
        <p:nvPicPr>
          <p:cNvPr id="7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068960"/>
            <a:ext cx="115888" cy="166688"/>
          </a:xfrm>
          <a:prstGeom prst="rect">
            <a:avLst/>
          </a:prstGeom>
          <a:noFill/>
        </p:spPr>
      </p:pic>
      <p:pic>
        <p:nvPicPr>
          <p:cNvPr id="8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00808"/>
            <a:ext cx="115888" cy="1666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3696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81597092"/>
              </p:ext>
            </p:extLst>
          </p:nvPr>
        </p:nvGraphicFramePr>
        <p:xfrm>
          <a:off x="755576" y="1484784"/>
          <a:ext cx="7776864" cy="382245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92288"/>
                <a:gridCol w="2592288"/>
                <a:gridCol w="2592288"/>
              </a:tblGrid>
              <a:tr h="659267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b="0" i="0" dirty="0" smtClean="0">
                          <a:solidFill>
                            <a:srgbClr val="2E507A"/>
                          </a:solidFill>
                        </a:rPr>
                        <a:t>Наименование продукта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b="0" i="0" dirty="0" smtClean="0">
                          <a:solidFill>
                            <a:srgbClr val="2E507A"/>
                          </a:solidFill>
                        </a:rPr>
                        <a:t>(производитель)</a:t>
                      </a:r>
                      <a:endParaRPr lang="ru-RU" sz="1600" b="0" i="0" dirty="0">
                        <a:solidFill>
                          <a:srgbClr val="2E507A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b="0" i="0" dirty="0" smtClean="0">
                          <a:solidFill>
                            <a:srgbClr val="2E507A"/>
                          </a:solidFill>
                        </a:rPr>
                        <a:t>Стоимость месячного курса, руб.</a:t>
                      </a:r>
                      <a:endParaRPr lang="ru-RU" sz="1600" b="0" i="0" dirty="0">
                        <a:solidFill>
                          <a:srgbClr val="2E507A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b="0" i="0" kern="1200" dirty="0" smtClean="0">
                          <a:solidFill>
                            <a:srgbClr val="2E507A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активных витаминов</a:t>
                      </a:r>
                      <a:r>
                        <a:rPr lang="ru-RU" sz="1600" b="0" i="0" kern="1200" baseline="0" dirty="0" smtClean="0">
                          <a:solidFill>
                            <a:srgbClr val="2E507A"/>
                          </a:solidFill>
                          <a:latin typeface="+mn-lt"/>
                          <a:ea typeface="+mn-ea"/>
                          <a:cs typeface="+mn-cs"/>
                        </a:rPr>
                        <a:t> и </a:t>
                      </a:r>
                      <a:r>
                        <a:rPr lang="ru-RU" sz="1600" b="0" i="0" kern="1200" baseline="0" dirty="0" err="1" smtClean="0">
                          <a:solidFill>
                            <a:srgbClr val="2E507A"/>
                          </a:solidFill>
                          <a:latin typeface="+mn-lt"/>
                          <a:ea typeface="+mn-ea"/>
                          <a:cs typeface="+mn-cs"/>
                        </a:rPr>
                        <a:t>витаминоподобных</a:t>
                      </a:r>
                      <a:r>
                        <a:rPr lang="ru-RU" sz="1600" b="0" i="0" kern="1200" baseline="0" dirty="0" smtClean="0">
                          <a:solidFill>
                            <a:srgbClr val="2E507A"/>
                          </a:solidFill>
                          <a:latin typeface="+mn-lt"/>
                          <a:ea typeface="+mn-ea"/>
                          <a:cs typeface="+mn-cs"/>
                        </a:rPr>
                        <a:t> веществ</a:t>
                      </a:r>
                      <a:endParaRPr lang="ru-RU" sz="1600" b="0" i="0" kern="1200" dirty="0">
                        <a:solidFill>
                          <a:srgbClr val="2E507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76821">
                <a:tc>
                  <a:txBody>
                    <a:bodyPr/>
                    <a:lstStyle/>
                    <a:p>
                      <a:r>
                        <a:rPr lang="ru-RU" b="1" i="1" dirty="0" smtClean="0">
                          <a:solidFill>
                            <a:srgbClr val="2E507A"/>
                          </a:solidFill>
                        </a:rPr>
                        <a:t>Витамины с кальцием</a:t>
                      </a:r>
                      <a:r>
                        <a:rPr lang="en-US" b="1" i="1" dirty="0" smtClean="0">
                          <a:solidFill>
                            <a:srgbClr val="2E507A"/>
                          </a:solidFill>
                        </a:rPr>
                        <a:t> (Essentials by Siberian Health)</a:t>
                      </a:r>
                      <a:endParaRPr lang="ru-RU" b="1" i="1" dirty="0">
                        <a:solidFill>
                          <a:srgbClr val="2E507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rgbClr val="2E507A"/>
                          </a:solidFill>
                        </a:rPr>
                        <a:t>2</a:t>
                      </a:r>
                      <a:r>
                        <a:rPr lang="en-US" b="1" i="1" dirty="0" smtClean="0">
                          <a:solidFill>
                            <a:srgbClr val="2E507A"/>
                          </a:solidFill>
                        </a:rPr>
                        <a:t>75</a:t>
                      </a:r>
                      <a:endParaRPr lang="ru-RU" b="1" i="1" dirty="0">
                        <a:solidFill>
                          <a:srgbClr val="2E507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rgbClr val="2E507A"/>
                          </a:solidFill>
                        </a:rPr>
                        <a:t>14</a:t>
                      </a:r>
                      <a:endParaRPr lang="ru-RU" b="1" i="1" dirty="0">
                        <a:solidFill>
                          <a:srgbClr val="2E507A"/>
                        </a:solidFill>
                      </a:endParaRPr>
                    </a:p>
                  </a:txBody>
                  <a:tcPr/>
                </a:tc>
              </a:tr>
              <a:tr h="7236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0" kern="1200" dirty="0" smtClean="0">
                          <a:solidFill>
                            <a:srgbClr val="2E507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Горный кальций </a:t>
                      </a:r>
                      <a:r>
                        <a:rPr lang="en-US" sz="1800" b="0" i="0" kern="1200" dirty="0" smtClean="0">
                          <a:solidFill>
                            <a:srgbClr val="2E507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r>
                        <a:rPr lang="en-US" sz="1800" b="0" i="0" kern="1200" baseline="-25000" dirty="0" smtClean="0">
                          <a:solidFill>
                            <a:srgbClr val="2E507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  <a:p>
                      <a:r>
                        <a:rPr lang="ru-RU" dirty="0" smtClean="0">
                          <a:solidFill>
                            <a:srgbClr val="2E507A"/>
                          </a:solidFill>
                        </a:rPr>
                        <a:t>(</a:t>
                      </a:r>
                      <a:r>
                        <a:rPr lang="ru-RU" dirty="0" err="1" smtClean="0">
                          <a:solidFill>
                            <a:srgbClr val="2E507A"/>
                          </a:solidFill>
                        </a:rPr>
                        <a:t>Эвалар</a:t>
                      </a:r>
                      <a:r>
                        <a:rPr lang="ru-RU" dirty="0" smtClean="0">
                          <a:solidFill>
                            <a:srgbClr val="2E507A"/>
                          </a:solidFill>
                        </a:rPr>
                        <a:t>)</a:t>
                      </a:r>
                      <a:endParaRPr lang="ru-RU" dirty="0">
                        <a:solidFill>
                          <a:srgbClr val="2E507A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2E507A"/>
                          </a:solidFill>
                        </a:rPr>
                        <a:t>1</a:t>
                      </a:r>
                      <a:r>
                        <a:rPr lang="en-US" dirty="0" smtClean="0">
                          <a:solidFill>
                            <a:srgbClr val="2E507A"/>
                          </a:solidFill>
                        </a:rPr>
                        <a:t>90</a:t>
                      </a:r>
                      <a:endParaRPr lang="ru-RU" dirty="0">
                        <a:solidFill>
                          <a:srgbClr val="2E507A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2E507A"/>
                          </a:solidFill>
                        </a:rPr>
                        <a:t>3</a:t>
                      </a:r>
                      <a:endParaRPr lang="ru-RU" dirty="0">
                        <a:solidFill>
                          <a:srgbClr val="2E507A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768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0" kern="1200" dirty="0" err="1" smtClean="0">
                          <a:solidFill>
                            <a:srgbClr val="2E507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Компливит</a:t>
                      </a:r>
                      <a:r>
                        <a:rPr lang="ru-RU" sz="1800" b="0" i="0" kern="1200" dirty="0" smtClean="0">
                          <a:solidFill>
                            <a:srgbClr val="2E507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кальций </a:t>
                      </a:r>
                      <a:r>
                        <a:rPr lang="en-US" sz="1800" b="0" i="0" kern="1200" dirty="0" smtClean="0">
                          <a:solidFill>
                            <a:srgbClr val="2E507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r>
                        <a:rPr lang="ru-RU" sz="1800" b="0" i="0" kern="1200" baseline="-25000" dirty="0" smtClean="0">
                          <a:solidFill>
                            <a:srgbClr val="2E507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  <a:p>
                      <a:r>
                        <a:rPr lang="en-US" dirty="0" smtClean="0">
                          <a:solidFill>
                            <a:srgbClr val="2E507A"/>
                          </a:solidFill>
                        </a:rPr>
                        <a:t>(</a:t>
                      </a:r>
                      <a:r>
                        <a:rPr lang="ru-RU" sz="1800" b="0" i="0" kern="1200" dirty="0" smtClean="0">
                          <a:solidFill>
                            <a:srgbClr val="2E507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Фармстандарт</a:t>
                      </a:r>
                      <a:r>
                        <a:rPr lang="en-US" sz="1800" b="0" i="0" kern="1200" dirty="0" smtClean="0">
                          <a:solidFill>
                            <a:srgbClr val="2E507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dirty="0">
                        <a:solidFill>
                          <a:srgbClr val="2E507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2E507A"/>
                          </a:solidFill>
                        </a:rPr>
                        <a:t>130</a:t>
                      </a:r>
                      <a:endParaRPr lang="ru-RU" dirty="0">
                        <a:solidFill>
                          <a:srgbClr val="2E507A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2E507A"/>
                          </a:solidFill>
                        </a:rPr>
                        <a:t>2</a:t>
                      </a:r>
                      <a:endParaRPr lang="ru-RU" dirty="0">
                        <a:solidFill>
                          <a:srgbClr val="2E507A"/>
                        </a:solidFill>
                      </a:endParaRPr>
                    </a:p>
                  </a:txBody>
                  <a:tcPr/>
                </a:tc>
              </a:tr>
              <a:tr h="5768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0" kern="1200" dirty="0" smtClean="0">
                          <a:solidFill>
                            <a:srgbClr val="2E507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Кальций-актив</a:t>
                      </a:r>
                    </a:p>
                    <a:p>
                      <a:r>
                        <a:rPr lang="en-US" dirty="0" smtClean="0">
                          <a:solidFill>
                            <a:srgbClr val="2E507A"/>
                          </a:solidFill>
                        </a:rPr>
                        <a:t>(</a:t>
                      </a:r>
                      <a:r>
                        <a:rPr lang="ru-RU" sz="1800" b="0" i="0" kern="1200" dirty="0" smtClean="0">
                          <a:solidFill>
                            <a:srgbClr val="2E507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ДИОД</a:t>
                      </a:r>
                      <a:r>
                        <a:rPr lang="en-US" sz="1800" b="0" i="0" kern="1200" dirty="0" smtClean="0">
                          <a:solidFill>
                            <a:srgbClr val="2E507A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ru-RU" dirty="0">
                        <a:solidFill>
                          <a:srgbClr val="2E507A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2E507A"/>
                          </a:solidFill>
                        </a:rPr>
                        <a:t>190</a:t>
                      </a:r>
                      <a:endParaRPr lang="ru-RU" dirty="0">
                        <a:solidFill>
                          <a:srgbClr val="2E507A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2E507A"/>
                          </a:solidFill>
                        </a:rPr>
                        <a:t>4</a:t>
                      </a:r>
                      <a:endParaRPr lang="ru-RU" dirty="0">
                        <a:solidFill>
                          <a:srgbClr val="2E507A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E507A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Витамины с кальцием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2E507A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6218148"/>
            <a:ext cx="3667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Цены на товары приведены на 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апрель 2015 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г.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363360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7944" y="1600200"/>
            <a:ext cx="4618856" cy="27649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СНЯТИЕ ВОСПАЛЕНИЙ В СУСТАВАХ</a:t>
            </a:r>
          </a:p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ЛЕГКОСТЬ ДВИЖЕНИЯ</a:t>
            </a:r>
          </a:p>
          <a:p>
            <a:pPr marL="0" indent="0">
              <a:buNone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45B2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Глюкозамин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45B2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и </a:t>
            </a: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45B2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хондроитин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345B23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11960" y="4581128"/>
            <a:ext cx="4932040" cy="7920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201616" y="4653136"/>
            <a:ext cx="4618856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ts val="1900"/>
              </a:lnSpc>
            </a:pPr>
            <a:r>
              <a:rPr lang="ru-RU" b="1" dirty="0" smtClean="0">
                <a:solidFill>
                  <a:srgbClr val="345B23"/>
                </a:solidFill>
              </a:rPr>
              <a:t>Состав: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глюкозамина сульфат,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хондроитина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сульфат.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5576" y="6237312"/>
            <a:ext cx="11179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345B23"/>
                </a:solidFill>
              </a:rPr>
              <a:t>60 капсул</a:t>
            </a:r>
            <a:endParaRPr lang="ru-RU" dirty="0">
              <a:solidFill>
                <a:srgbClr val="345B23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6024" y="1988840"/>
            <a:ext cx="3200722" cy="365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970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45B2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Глюкозамин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45B2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и </a:t>
            </a: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45B2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хондроитин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345B23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2924944"/>
            <a:ext cx="6696744" cy="648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49896" y="2971983"/>
            <a:ext cx="6934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345B23"/>
                </a:solidFill>
              </a:rPr>
              <a:t>Ингредиент                            Масса                   </a:t>
            </a:r>
            <a:r>
              <a:rPr lang="ru-RU" dirty="0">
                <a:solidFill>
                  <a:srgbClr val="345B23"/>
                </a:solidFill>
              </a:rPr>
              <a:t>% от рекомендуемого</a:t>
            </a:r>
          </a:p>
          <a:p>
            <a:r>
              <a:rPr lang="ru-RU" dirty="0" smtClean="0">
                <a:solidFill>
                  <a:srgbClr val="345B23"/>
                </a:solidFill>
              </a:rPr>
              <a:t>                                                                                 суточного  </a:t>
            </a:r>
            <a:r>
              <a:rPr lang="ru-RU" dirty="0">
                <a:solidFill>
                  <a:srgbClr val="345B23"/>
                </a:solidFill>
              </a:rPr>
              <a:t>потребления                                            </a:t>
            </a:r>
          </a:p>
          <a:p>
            <a:r>
              <a:rPr lang="ru-RU" dirty="0">
                <a:solidFill>
                  <a:srgbClr val="345B23"/>
                </a:solidFill>
              </a:rPr>
              <a:t>Глюкозамин                          564,4 мг                                81</a:t>
            </a:r>
          </a:p>
          <a:p>
            <a:r>
              <a:rPr lang="ru-RU" dirty="0" err="1" smtClean="0">
                <a:solidFill>
                  <a:srgbClr val="345B23"/>
                </a:solidFill>
              </a:rPr>
              <a:t>Хондроитин</a:t>
            </a:r>
            <a:r>
              <a:rPr lang="ru-RU" dirty="0" smtClean="0">
                <a:solidFill>
                  <a:srgbClr val="345B23"/>
                </a:solidFill>
              </a:rPr>
              <a:t>                           216 </a:t>
            </a:r>
            <a:r>
              <a:rPr lang="ru-RU" dirty="0">
                <a:solidFill>
                  <a:srgbClr val="345B23"/>
                </a:solidFill>
              </a:rPr>
              <a:t>мг                                  36</a:t>
            </a:r>
          </a:p>
        </p:txBody>
      </p:sp>
    </p:spTree>
    <p:extLst>
      <p:ext uri="{BB962C8B-B14F-4D97-AF65-F5344CB8AC3E}">
        <p14:creationId xmlns:p14="http://schemas.microsoft.com/office/powerpoint/2010/main" xmlns="" val="243772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345B23"/>
                </a:solidFill>
              </a:rPr>
              <a:t>   Предотвращает </a:t>
            </a:r>
            <a:r>
              <a:rPr lang="ru-RU" dirty="0">
                <a:solidFill>
                  <a:srgbClr val="345B23"/>
                </a:solidFill>
              </a:rPr>
              <a:t>разрушение суставов, </a:t>
            </a:r>
            <a:r>
              <a:rPr lang="ru-RU" dirty="0" smtClean="0">
                <a:solidFill>
                  <a:srgbClr val="345B23"/>
                </a:solidFill>
              </a:rPr>
              <a:t> </a:t>
            </a: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345B23"/>
                </a:solidFill>
              </a:rPr>
              <a:t>   пораженных </a:t>
            </a:r>
            <a:r>
              <a:rPr lang="ru-RU" dirty="0" err="1">
                <a:solidFill>
                  <a:srgbClr val="345B23"/>
                </a:solidFill>
              </a:rPr>
              <a:t>остеоартрозом</a:t>
            </a:r>
            <a:r>
              <a:rPr lang="ru-RU" dirty="0" smtClean="0">
                <a:solidFill>
                  <a:srgbClr val="345B23"/>
                </a:solidFill>
              </a:rPr>
              <a:t>.</a:t>
            </a:r>
          </a:p>
          <a:p>
            <a:pPr marL="0" indent="0">
              <a:lnSpc>
                <a:spcPts val="2800"/>
              </a:lnSpc>
              <a:buNone/>
            </a:pPr>
            <a:endParaRPr lang="ru-RU" dirty="0">
              <a:solidFill>
                <a:srgbClr val="345B23"/>
              </a:solidFill>
            </a:endParaRP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345B23"/>
                </a:solidFill>
              </a:rPr>
              <a:t>   Снижает </a:t>
            </a:r>
            <a:r>
              <a:rPr lang="ru-RU" dirty="0">
                <a:solidFill>
                  <a:srgbClr val="345B23"/>
                </a:solidFill>
              </a:rPr>
              <a:t>боль в области суставов </a:t>
            </a:r>
            <a:r>
              <a:rPr lang="ru-RU" dirty="0" smtClean="0">
                <a:solidFill>
                  <a:srgbClr val="345B23"/>
                </a:solidFill>
              </a:rPr>
              <a:t>                             </a:t>
            </a: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345B23"/>
                </a:solidFill>
              </a:rPr>
              <a:t>   и способствует устранению  </a:t>
            </a:r>
            <a:r>
              <a:rPr lang="ru-RU" dirty="0" err="1" smtClean="0">
                <a:solidFill>
                  <a:srgbClr val="345B23"/>
                </a:solidFill>
              </a:rPr>
              <a:t>тугоподвижности</a:t>
            </a:r>
            <a:r>
              <a:rPr lang="ru-RU" dirty="0">
                <a:solidFill>
                  <a:srgbClr val="345B23"/>
                </a:solidFill>
              </a:rPr>
              <a:t>.</a:t>
            </a:r>
          </a:p>
          <a:p>
            <a:pPr marL="0" indent="0">
              <a:lnSpc>
                <a:spcPts val="2800"/>
              </a:lnSpc>
              <a:buNone/>
            </a:pPr>
            <a:endParaRPr lang="ru-RU" dirty="0" smtClean="0">
              <a:solidFill>
                <a:srgbClr val="345B23"/>
              </a:solidFill>
            </a:endParaRP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345B23"/>
                </a:solidFill>
              </a:rPr>
              <a:t>   Обеспечивает </a:t>
            </a:r>
            <a:r>
              <a:rPr lang="ru-RU" dirty="0">
                <a:solidFill>
                  <a:srgbClr val="345B23"/>
                </a:solidFill>
              </a:rPr>
              <a:t>выносливость и гибкость </a:t>
            </a:r>
            <a:r>
              <a:rPr lang="ru-RU" dirty="0" smtClean="0">
                <a:solidFill>
                  <a:srgbClr val="345B23"/>
                </a:solidFill>
              </a:rPr>
              <a:t> </a:t>
            </a:r>
          </a:p>
          <a:p>
            <a:pPr marL="0" indent="0">
              <a:lnSpc>
                <a:spcPts val="2800"/>
              </a:lnSpc>
              <a:buNone/>
            </a:pPr>
            <a:r>
              <a:rPr lang="ru-RU" dirty="0" smtClean="0">
                <a:solidFill>
                  <a:srgbClr val="345B23"/>
                </a:solidFill>
              </a:rPr>
              <a:t>   хрящевой ткани. </a:t>
            </a:r>
            <a:endParaRPr lang="ru-RU" dirty="0">
              <a:solidFill>
                <a:srgbClr val="345B23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45B2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Глюкозамин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45B2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и </a:t>
            </a: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45B2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хондроитин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345B23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437112"/>
            <a:ext cx="115888" cy="166688"/>
          </a:xfrm>
          <a:prstGeom prst="rect">
            <a:avLst/>
          </a:prstGeom>
          <a:noFill/>
        </p:spPr>
      </p:pic>
      <p:pic>
        <p:nvPicPr>
          <p:cNvPr id="7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068960"/>
            <a:ext cx="115888" cy="166688"/>
          </a:xfrm>
          <a:prstGeom prst="rect">
            <a:avLst/>
          </a:prstGeom>
          <a:noFill/>
        </p:spPr>
      </p:pic>
      <p:pic>
        <p:nvPicPr>
          <p:cNvPr id="8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00808"/>
            <a:ext cx="115888" cy="1666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5979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43377353"/>
              </p:ext>
            </p:extLst>
          </p:nvPr>
        </p:nvGraphicFramePr>
        <p:xfrm>
          <a:off x="539552" y="1772816"/>
          <a:ext cx="8208912" cy="323236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36304"/>
                <a:gridCol w="2736304"/>
                <a:gridCol w="2736304"/>
              </a:tblGrid>
              <a:tr h="1090606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b="0" dirty="0" smtClean="0">
                          <a:solidFill>
                            <a:srgbClr val="345B23"/>
                          </a:solidFill>
                        </a:rPr>
                        <a:t>Наименование продукта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b="0" dirty="0" smtClean="0">
                          <a:solidFill>
                            <a:srgbClr val="345B23"/>
                          </a:solidFill>
                        </a:rPr>
                        <a:t>(производитель)</a:t>
                      </a:r>
                      <a:endParaRPr lang="ru-RU" sz="1600" b="0" dirty="0">
                        <a:solidFill>
                          <a:srgbClr val="345B23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b="0" dirty="0" smtClean="0">
                          <a:solidFill>
                            <a:srgbClr val="345B23"/>
                          </a:solidFill>
                        </a:rPr>
                        <a:t>Стоимость месячного курса, руб.</a:t>
                      </a:r>
                      <a:endParaRPr lang="ru-RU" sz="1600" b="0" dirty="0">
                        <a:solidFill>
                          <a:srgbClr val="345B23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b="0" kern="1200" dirty="0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активных витаминов</a:t>
                      </a:r>
                      <a:r>
                        <a:rPr lang="ru-RU" sz="1600" b="0" kern="1200" baseline="0" dirty="0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 и </a:t>
                      </a:r>
                      <a:r>
                        <a:rPr lang="ru-RU" sz="1600" b="0" kern="1200" baseline="0" dirty="0" err="1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витаминоподобных</a:t>
                      </a:r>
                      <a:r>
                        <a:rPr lang="ru-RU" sz="1600" b="0" kern="1200" baseline="0" dirty="0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b="0" kern="1200" baseline="0" dirty="0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веществ</a:t>
                      </a:r>
                      <a:endParaRPr lang="ru-RU" sz="1600" b="0" kern="1200" dirty="0">
                        <a:solidFill>
                          <a:srgbClr val="345B23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78860">
                <a:tc>
                  <a:txBody>
                    <a:bodyPr/>
                    <a:lstStyle/>
                    <a:p>
                      <a:r>
                        <a:rPr lang="ru-RU" sz="1800" b="1" i="1" kern="1200" dirty="0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Глюкозамин и </a:t>
                      </a:r>
                      <a:r>
                        <a:rPr lang="ru-RU" sz="1800" b="1" i="1" kern="1200" dirty="0" err="1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хондроитин</a:t>
                      </a:r>
                      <a:r>
                        <a:rPr lang="ru-RU" sz="1800" b="1" i="1" kern="1200" dirty="0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b="1" i="1" kern="1200" dirty="0" smtClean="0">
                        <a:solidFill>
                          <a:srgbClr val="345B23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b="1" i="1" dirty="0" smtClean="0">
                          <a:solidFill>
                            <a:srgbClr val="345B23"/>
                          </a:solidFill>
                        </a:rPr>
                        <a:t>(Essentials by Siberian Health)</a:t>
                      </a:r>
                      <a:endParaRPr lang="ru-RU" b="1" i="1" dirty="0">
                        <a:solidFill>
                          <a:srgbClr val="345B23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kern="1200" dirty="0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en-US" sz="1800" b="1" i="1" kern="1200" dirty="0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ru-RU" sz="1800" b="1" i="1" kern="1200" dirty="0">
                        <a:solidFill>
                          <a:srgbClr val="345B23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rgbClr val="345B23"/>
                          </a:solidFill>
                        </a:rPr>
                        <a:t>2</a:t>
                      </a:r>
                      <a:endParaRPr lang="ru-RU" b="1" i="1" dirty="0">
                        <a:solidFill>
                          <a:srgbClr val="345B23"/>
                        </a:solidFill>
                      </a:endParaRPr>
                    </a:p>
                  </a:txBody>
                  <a:tcPr/>
                </a:tc>
              </a:tr>
              <a:tr h="40440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Хонда (</a:t>
                      </a:r>
                      <a:r>
                        <a:rPr lang="ru-RU" sz="1800" kern="1200" dirty="0" err="1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Эвалар</a:t>
                      </a:r>
                      <a:r>
                        <a:rPr lang="ru-RU" sz="1800" kern="1200" dirty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570</a:t>
                      </a:r>
                      <a:endParaRPr lang="ru-RU" sz="1800" kern="1200" dirty="0">
                        <a:solidFill>
                          <a:srgbClr val="345B23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345B23"/>
                          </a:solidFill>
                        </a:rPr>
                        <a:t>2</a:t>
                      </a:r>
                      <a:endParaRPr lang="ru-RU" dirty="0">
                        <a:solidFill>
                          <a:srgbClr val="345B23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8724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err="1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Артро</a:t>
                      </a:r>
                      <a:r>
                        <a:rPr lang="ru-RU" sz="1800" kern="1200" dirty="0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-актив (ДИОД)</a:t>
                      </a:r>
                      <a:endParaRPr lang="ru-RU" sz="1800" kern="1200" dirty="0">
                        <a:solidFill>
                          <a:srgbClr val="345B23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US" sz="1800" kern="1200" dirty="0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ru-RU" sz="1800" kern="1200" dirty="0" smtClean="0">
                          <a:solidFill>
                            <a:srgbClr val="345B23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ru-RU" sz="1800" kern="1200" dirty="0">
                        <a:solidFill>
                          <a:srgbClr val="345B23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345B23"/>
                          </a:solidFill>
                        </a:rPr>
                        <a:t>2</a:t>
                      </a:r>
                    </a:p>
                    <a:p>
                      <a:pPr algn="ctr"/>
                      <a:endParaRPr lang="ru-RU" dirty="0">
                        <a:solidFill>
                          <a:srgbClr val="345B23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45B2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Глюкозамин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45B2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и </a:t>
            </a: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45B2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хондроитин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345B23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6218148"/>
            <a:ext cx="3667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Цены на товары приведены на 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апрель 2015 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г.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370222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РАБОТА\ПРЕЗЕНТАЦИИ\ЭСЭНТИАЛ 2014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259" y="0"/>
            <a:ext cx="8968751" cy="6858000"/>
          </a:xfrm>
          <a:prstGeom prst="rect">
            <a:avLst/>
          </a:prstGeom>
          <a:noFill/>
        </p:spPr>
      </p:pic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3353"/>
          <a:stretch/>
        </p:blipFill>
        <p:spPr bwMode="auto">
          <a:xfrm>
            <a:off x="-1" y="1588"/>
            <a:ext cx="9142413" cy="114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57600" y="1600201"/>
            <a:ext cx="5194920" cy="2332855"/>
          </a:xfrm>
        </p:spPr>
        <p:txBody>
          <a:bodyPr>
            <a:noAutofit/>
          </a:bodyPr>
          <a:lstStyle/>
          <a:p>
            <a:r>
              <a:rPr lang="ru-RU" sz="3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АНТИОКСИДАНТНАЯ ЗАЩИТА ЗРИТЕЛЬНЫХ КЛЕТОК</a:t>
            </a:r>
          </a:p>
          <a:p>
            <a:r>
              <a:rPr lang="ru-RU" sz="3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ЗАЩИТА СЕТЧАТКИ И ХРУСТАЛИКА ОТ СВЕТОВОГО </a:t>
            </a:r>
            <a:r>
              <a:rPr lang="ru-RU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ПОВРЕЖДЕНИЯ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Арония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и </a:t>
            </a: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лютеин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54416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11960" y="4581128"/>
            <a:ext cx="4932040" cy="7920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201616" y="4653136"/>
            <a:ext cx="4618856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ts val="1900"/>
              </a:lnSpc>
            </a:pPr>
            <a:r>
              <a:rPr lang="ru-RU" b="1" dirty="0" smtClean="0">
                <a:solidFill>
                  <a:srgbClr val="54416B"/>
                </a:solidFill>
              </a:rPr>
              <a:t>Состав: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порошок из рябины черноплодной (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аронии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), экстракт черники,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лютеин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5576" y="6237312"/>
            <a:ext cx="11179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54416B"/>
                </a:solidFill>
              </a:rPr>
              <a:t>30 капсул</a:t>
            </a:r>
            <a:endParaRPr lang="ru-RU" dirty="0">
              <a:solidFill>
                <a:srgbClr val="5441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091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Арония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и </a:t>
            </a: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лютеин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54416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2924944"/>
            <a:ext cx="6696744" cy="648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9208" y="2924944"/>
            <a:ext cx="7931224" cy="39115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solidFill>
                  <a:srgbClr val="54416B"/>
                </a:solidFill>
              </a:rPr>
              <a:t>       Ингредиент                     Масса                            % от рекомендуемого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54416B"/>
                </a:solidFill>
              </a:rPr>
              <a:t>                                                                                      суточного  потребления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54416B"/>
                </a:solidFill>
              </a:rPr>
              <a:t>         Антоцианы                           15 мг                                30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54416B"/>
                </a:solidFill>
              </a:rPr>
              <a:t>         </a:t>
            </a:r>
            <a:r>
              <a:rPr lang="ru-RU" sz="1800" dirty="0" err="1" smtClean="0">
                <a:solidFill>
                  <a:srgbClr val="54416B"/>
                </a:solidFill>
              </a:rPr>
              <a:t>Лютеин</a:t>
            </a:r>
            <a:r>
              <a:rPr lang="ru-RU" sz="1800" dirty="0" smtClean="0">
                <a:solidFill>
                  <a:srgbClr val="54416B"/>
                </a:solidFill>
              </a:rPr>
              <a:t>                                 2,0 </a:t>
            </a:r>
            <a:r>
              <a:rPr lang="ru-RU" sz="1800" dirty="0">
                <a:solidFill>
                  <a:srgbClr val="54416B"/>
                </a:solidFill>
              </a:rPr>
              <a:t>мг                               </a:t>
            </a:r>
            <a:r>
              <a:rPr lang="ru-RU" sz="1800" dirty="0" smtClean="0">
                <a:solidFill>
                  <a:srgbClr val="54416B"/>
                </a:solidFill>
              </a:rPr>
              <a:t> 40</a:t>
            </a:r>
            <a:endParaRPr lang="ru-RU" sz="1800" dirty="0">
              <a:solidFill>
                <a:srgbClr val="5441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4179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284282"/>
            <a:ext cx="6696744" cy="4910844"/>
          </a:xfrm>
        </p:spPr>
        <p:txBody>
          <a:bodyPr>
            <a:noAutofit/>
          </a:bodyPr>
          <a:lstStyle/>
          <a:p>
            <a:pPr marL="0" indent="0">
              <a:lnSpc>
                <a:spcPts val="2800"/>
              </a:lnSpc>
              <a:buNone/>
            </a:pPr>
            <a:r>
              <a:rPr lang="ru-RU" sz="2400" dirty="0" smtClean="0">
                <a:solidFill>
                  <a:srgbClr val="54416B"/>
                </a:solidFill>
              </a:rPr>
              <a:t>Обеспечивает </a:t>
            </a:r>
            <a:r>
              <a:rPr lang="ru-RU" sz="2400" dirty="0">
                <a:solidFill>
                  <a:srgbClr val="54416B"/>
                </a:solidFill>
              </a:rPr>
              <a:t>антиоксидантную защиту </a:t>
            </a:r>
            <a:r>
              <a:rPr lang="ru-RU" sz="2400" dirty="0" smtClean="0">
                <a:solidFill>
                  <a:srgbClr val="54416B"/>
                </a:solidFill>
              </a:rPr>
              <a:t>зрительных клеток.</a:t>
            </a:r>
          </a:p>
          <a:p>
            <a:pPr marL="0" indent="0">
              <a:lnSpc>
                <a:spcPts val="2800"/>
              </a:lnSpc>
              <a:buNone/>
            </a:pPr>
            <a:endParaRPr lang="ru-RU" sz="100" dirty="0" smtClean="0">
              <a:solidFill>
                <a:srgbClr val="54416B"/>
              </a:solidFill>
            </a:endParaRPr>
          </a:p>
          <a:p>
            <a:pPr marL="0" indent="0">
              <a:lnSpc>
                <a:spcPts val="2800"/>
              </a:lnSpc>
              <a:buNone/>
            </a:pPr>
            <a:r>
              <a:rPr lang="ru-RU" sz="2400" dirty="0" smtClean="0">
                <a:solidFill>
                  <a:srgbClr val="54416B"/>
                </a:solidFill>
              </a:rPr>
              <a:t>Стимулирует </a:t>
            </a:r>
            <a:r>
              <a:rPr lang="ru-RU" sz="2400" dirty="0">
                <a:solidFill>
                  <a:srgbClr val="54416B"/>
                </a:solidFill>
              </a:rPr>
              <a:t>кровообращение в сосудах </a:t>
            </a:r>
            <a:r>
              <a:rPr lang="ru-RU" sz="2400" dirty="0" smtClean="0">
                <a:solidFill>
                  <a:srgbClr val="54416B"/>
                </a:solidFill>
              </a:rPr>
              <a:t>сетчатки глаза.</a:t>
            </a:r>
          </a:p>
          <a:p>
            <a:pPr marL="0" indent="0">
              <a:lnSpc>
                <a:spcPts val="2800"/>
              </a:lnSpc>
              <a:buNone/>
            </a:pPr>
            <a:endParaRPr lang="ru-RU" sz="100" dirty="0">
              <a:solidFill>
                <a:srgbClr val="54416B"/>
              </a:solidFill>
            </a:endParaRPr>
          </a:p>
          <a:p>
            <a:pPr marL="0" indent="0">
              <a:lnSpc>
                <a:spcPts val="2800"/>
              </a:lnSpc>
              <a:buNone/>
            </a:pPr>
            <a:r>
              <a:rPr lang="ru-RU" sz="2400" dirty="0" smtClean="0">
                <a:solidFill>
                  <a:srgbClr val="54416B"/>
                </a:solidFill>
              </a:rPr>
              <a:t>Укрепляет </a:t>
            </a:r>
            <a:r>
              <a:rPr lang="ru-RU" sz="2400" dirty="0">
                <a:solidFill>
                  <a:srgbClr val="54416B"/>
                </a:solidFill>
              </a:rPr>
              <a:t>стенки </a:t>
            </a:r>
            <a:r>
              <a:rPr lang="ru-RU" sz="2400" dirty="0" smtClean="0">
                <a:solidFill>
                  <a:srgbClr val="54416B"/>
                </a:solidFill>
              </a:rPr>
              <a:t>сосудов. </a:t>
            </a:r>
          </a:p>
          <a:p>
            <a:pPr marL="0" indent="0">
              <a:lnSpc>
                <a:spcPts val="2800"/>
              </a:lnSpc>
              <a:buNone/>
            </a:pPr>
            <a:endParaRPr lang="ru-RU" sz="100" dirty="0">
              <a:solidFill>
                <a:srgbClr val="54416B"/>
              </a:solidFill>
            </a:endParaRPr>
          </a:p>
          <a:p>
            <a:pPr marL="0" indent="0">
              <a:lnSpc>
                <a:spcPts val="2800"/>
              </a:lnSpc>
              <a:buNone/>
            </a:pPr>
            <a:r>
              <a:rPr lang="ru-RU" sz="2400" dirty="0" smtClean="0">
                <a:solidFill>
                  <a:srgbClr val="54416B"/>
                </a:solidFill>
              </a:rPr>
              <a:t>Помогает глазам адаптироваться  к изменениям интенсивности света.</a:t>
            </a:r>
          </a:p>
          <a:p>
            <a:pPr marL="0" indent="0">
              <a:lnSpc>
                <a:spcPts val="2800"/>
              </a:lnSpc>
              <a:buNone/>
            </a:pPr>
            <a:endParaRPr lang="ru-RU" sz="100" dirty="0" smtClean="0">
              <a:solidFill>
                <a:srgbClr val="54416B"/>
              </a:solidFill>
            </a:endParaRPr>
          </a:p>
          <a:p>
            <a:pPr marL="0" indent="0">
              <a:lnSpc>
                <a:spcPts val="2800"/>
              </a:lnSpc>
              <a:buNone/>
            </a:pPr>
            <a:r>
              <a:rPr lang="ru-RU" sz="2400" dirty="0" smtClean="0">
                <a:solidFill>
                  <a:srgbClr val="54416B"/>
                </a:solidFill>
              </a:rPr>
              <a:t>Помогает при синдроме «сухого глаза». </a:t>
            </a:r>
            <a:endParaRPr lang="ru-RU" sz="2400" dirty="0">
              <a:solidFill>
                <a:srgbClr val="54416B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Арония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и </a:t>
            </a: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лютеин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54416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147" y="5600216"/>
            <a:ext cx="115888" cy="166688"/>
          </a:xfrm>
          <a:prstGeom prst="rect">
            <a:avLst/>
          </a:prstGeom>
          <a:noFill/>
        </p:spPr>
      </p:pic>
      <p:pic>
        <p:nvPicPr>
          <p:cNvPr id="7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509120"/>
            <a:ext cx="115888" cy="166688"/>
          </a:xfrm>
          <a:prstGeom prst="rect">
            <a:avLst/>
          </a:prstGeom>
          <a:noFill/>
        </p:spPr>
      </p:pic>
      <p:pic>
        <p:nvPicPr>
          <p:cNvPr id="8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147" y="3728008"/>
            <a:ext cx="115888" cy="166688"/>
          </a:xfrm>
          <a:prstGeom prst="rect">
            <a:avLst/>
          </a:prstGeom>
          <a:noFill/>
        </p:spPr>
      </p:pic>
      <p:pic>
        <p:nvPicPr>
          <p:cNvPr id="9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147" y="2576028"/>
            <a:ext cx="115888" cy="166688"/>
          </a:xfrm>
          <a:prstGeom prst="rect">
            <a:avLst/>
          </a:prstGeom>
          <a:noFill/>
        </p:spPr>
      </p:pic>
      <p:pic>
        <p:nvPicPr>
          <p:cNvPr id="10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444364"/>
            <a:ext cx="115888" cy="1666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6714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16459776"/>
              </p:ext>
            </p:extLst>
          </p:nvPr>
        </p:nvGraphicFramePr>
        <p:xfrm>
          <a:off x="467544" y="1412776"/>
          <a:ext cx="8064897" cy="3405704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2688299"/>
                <a:gridCol w="2688299"/>
                <a:gridCol w="2688299"/>
              </a:tblGrid>
              <a:tr h="936104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Наименование продукта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(производитель)</a:t>
                      </a:r>
                      <a:endParaRPr lang="ru-RU" sz="1600" b="0" dirty="0">
                        <a:solidFill>
                          <a:srgbClr val="54416B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Стоимость месячного курса, руб.</a:t>
                      </a:r>
                      <a:endParaRPr lang="ru-RU" sz="1600" b="0" dirty="0">
                        <a:solidFill>
                          <a:srgbClr val="54416B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kern="1200" dirty="0" smtClean="0"/>
                        <a:t>Количество активных витаминов</a:t>
                      </a:r>
                      <a:r>
                        <a:rPr lang="ru-RU" sz="1600" kern="1200" baseline="0" dirty="0" smtClean="0"/>
                        <a:t> и </a:t>
                      </a:r>
                      <a:r>
                        <a:rPr lang="ru-RU" sz="1600" kern="1200" baseline="0" dirty="0" err="1" smtClean="0"/>
                        <a:t>витаминоподобных</a:t>
                      </a:r>
                      <a:r>
                        <a:rPr lang="ru-RU" sz="1600" kern="1200" baseline="0" dirty="0" smtClean="0"/>
                        <a:t> веществ</a:t>
                      </a:r>
                      <a:endParaRPr lang="ru-RU" sz="1600" b="0" kern="1200" dirty="0">
                        <a:solidFill>
                          <a:srgbClr val="54416B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73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err="1" smtClean="0"/>
                        <a:t>Арония</a:t>
                      </a:r>
                      <a:r>
                        <a:rPr lang="ru-RU" sz="1800" kern="1200" dirty="0" smtClean="0"/>
                        <a:t> и </a:t>
                      </a:r>
                      <a:r>
                        <a:rPr lang="ru-RU" sz="1800" kern="1200" dirty="0" err="1" smtClean="0"/>
                        <a:t>лютеин</a:t>
                      </a:r>
                      <a:r>
                        <a:rPr lang="ru-RU" sz="1800" kern="1200" dirty="0" smtClean="0"/>
                        <a:t> </a:t>
                      </a:r>
                      <a:r>
                        <a:rPr lang="en-US" dirty="0" smtClean="0"/>
                        <a:t>(Essentials by Siberian Health)</a:t>
                      </a:r>
                      <a:endParaRPr lang="ru-RU" b="1" i="1" dirty="0" smtClean="0">
                        <a:solidFill>
                          <a:srgbClr val="54416B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kern="1200" dirty="0" smtClean="0"/>
                        <a:t>33</a:t>
                      </a:r>
                      <a:r>
                        <a:rPr lang="ru-RU" sz="1800" kern="1200" dirty="0" smtClean="0"/>
                        <a:t>0</a:t>
                      </a:r>
                      <a:endParaRPr lang="ru-RU" sz="1800" b="1" i="1" kern="1200" dirty="0">
                        <a:solidFill>
                          <a:srgbClr val="54416B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/>
                        <a:t>2</a:t>
                      </a:r>
                      <a:endParaRPr lang="ru-RU" sz="1800" b="1" i="1" kern="1200" dirty="0">
                        <a:solidFill>
                          <a:srgbClr val="54416B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733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/>
                        <a:t>Черника-форте </a:t>
                      </a:r>
                      <a:endParaRPr lang="ru-RU" sz="1800" kern="1200" dirty="0" smtClean="0"/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/>
                        <a:t>с </a:t>
                      </a:r>
                      <a:r>
                        <a:rPr lang="ru-RU" sz="1800" kern="1200" dirty="0" err="1"/>
                        <a:t>лютеином</a:t>
                      </a:r>
                      <a:r>
                        <a:rPr lang="ru-RU" sz="1800" kern="1200" dirty="0"/>
                        <a:t> (</a:t>
                      </a:r>
                      <a:r>
                        <a:rPr lang="ru-RU" sz="1800" kern="1200" dirty="0" err="1"/>
                        <a:t>Эвалар</a:t>
                      </a:r>
                      <a:r>
                        <a:rPr lang="ru-RU" sz="1800" kern="1200" dirty="0"/>
                        <a:t>)</a:t>
                      </a:r>
                      <a:endParaRPr lang="ru-RU" sz="1800" kern="1200" dirty="0">
                        <a:solidFill>
                          <a:srgbClr val="54416B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/>
                        <a:t>372</a:t>
                      </a:r>
                      <a:endParaRPr lang="ru-RU" sz="1800" kern="1200" dirty="0">
                        <a:solidFill>
                          <a:srgbClr val="54416B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/>
                        <a:t>3</a:t>
                      </a:r>
                      <a:endParaRPr lang="ru-RU" sz="1800" kern="1200" dirty="0">
                        <a:solidFill>
                          <a:srgbClr val="54416B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733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err="1" smtClean="0"/>
                        <a:t>Доппельгерц</a:t>
                      </a:r>
                      <a:r>
                        <a:rPr lang="ru-RU" sz="1800" kern="1200" dirty="0" smtClean="0"/>
                        <a:t> актив с </a:t>
                      </a:r>
                      <a:r>
                        <a:rPr lang="ru-RU" sz="1800" kern="1200" dirty="0" err="1" smtClean="0"/>
                        <a:t>лютеином</a:t>
                      </a:r>
                      <a:r>
                        <a:rPr lang="ru-RU" sz="1800" kern="1200" dirty="0" smtClean="0"/>
                        <a:t> и черникой (</a:t>
                      </a:r>
                      <a:r>
                        <a:rPr lang="ru-RU" sz="1800" kern="1200" dirty="0" err="1" smtClean="0"/>
                        <a:t>Квайссер</a:t>
                      </a:r>
                      <a:r>
                        <a:rPr lang="ru-RU" sz="1800" kern="1200" dirty="0" smtClean="0"/>
                        <a:t> </a:t>
                      </a:r>
                      <a:r>
                        <a:rPr lang="ru-RU" sz="1800" kern="1200" dirty="0" err="1"/>
                        <a:t>Фарма</a:t>
                      </a:r>
                      <a:r>
                        <a:rPr lang="ru-RU" sz="1800" kern="1200" dirty="0"/>
                        <a:t>) </a:t>
                      </a:r>
                      <a:endParaRPr lang="ru-RU" sz="1800" kern="1200" dirty="0">
                        <a:solidFill>
                          <a:srgbClr val="54416B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smtClean="0"/>
                        <a:t>449</a:t>
                      </a:r>
                      <a:endParaRPr lang="ru-RU" sz="1800" kern="1200" dirty="0">
                        <a:solidFill>
                          <a:srgbClr val="54416B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/>
                        <a:t>2</a:t>
                      </a:r>
                      <a:endParaRPr lang="ru-RU" sz="1800" kern="1200" dirty="0">
                        <a:solidFill>
                          <a:srgbClr val="54416B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44685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Арония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и </a:t>
            </a:r>
            <a:r>
              <a:rPr kumimoji="0" lang="ru-RU" sz="3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лютеин</a:t>
            </a:r>
            <a:endParaRPr kumimoji="0" lang="ru-RU" sz="3000" b="1" i="0" u="none" strike="noStrike" kern="1200" cap="none" spc="0" normalizeH="0" baseline="0" noProof="0" dirty="0">
              <a:ln>
                <a:noFill/>
              </a:ln>
              <a:solidFill>
                <a:srgbClr val="54416B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6218148"/>
            <a:ext cx="3667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Цены на товары приведены на 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апрель 2015 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г.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2355868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95" b="2086"/>
          <a:stretch/>
        </p:blipFill>
        <p:spPr>
          <a:xfrm>
            <a:off x="0" y="1772817"/>
            <a:ext cx="4576300" cy="4470966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395536" y="374799"/>
            <a:ext cx="2952328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>
                <a:solidFill>
                  <a:srgbClr val="C00000"/>
                </a:solidFill>
              </a:rPr>
              <a:t>Витамины красоты</a:t>
            </a:r>
            <a:endParaRPr lang="ru-RU" sz="18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63556" y="1844825"/>
            <a:ext cx="4656916" cy="27058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rgbClr val="C00000"/>
                </a:solidFill>
              </a:rPr>
              <a:t>•</a:t>
            </a:r>
            <a:r>
              <a:rPr lang="ru-RU" sz="2400" dirty="0" smtClean="0"/>
              <a:t> Насыщение витаминами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C00000"/>
                </a:solidFill>
              </a:rPr>
              <a:t>• </a:t>
            </a:r>
            <a:r>
              <a:rPr lang="ru-RU" sz="2400" dirty="0" smtClean="0"/>
              <a:t>Защита от старения </a:t>
            </a:r>
            <a:br>
              <a:rPr lang="ru-RU" sz="2400" dirty="0" smtClean="0"/>
            </a:br>
            <a:r>
              <a:rPr lang="ru-RU" sz="2400" dirty="0" smtClean="0"/>
              <a:t>    с </a:t>
            </a:r>
            <a:r>
              <a:rPr lang="ru-RU" sz="2400" b="1" dirty="0" err="1" smtClean="0">
                <a:solidFill>
                  <a:srgbClr val="C00000"/>
                </a:solidFill>
              </a:rPr>
              <a:t>коэнзимом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</a:rPr>
              <a:t>Q</a:t>
            </a:r>
            <a:r>
              <a:rPr lang="ru-RU" sz="2400" b="1" dirty="0" smtClean="0">
                <a:solidFill>
                  <a:srgbClr val="C00000"/>
                </a:solidFill>
              </a:rPr>
              <a:t>10</a:t>
            </a:r>
          </a:p>
          <a:p>
            <a:pPr marL="0" indent="0">
              <a:buNone/>
            </a:pPr>
            <a:r>
              <a:rPr lang="ru-RU" sz="2400" dirty="0">
                <a:solidFill>
                  <a:srgbClr val="C00000"/>
                </a:solidFill>
              </a:rPr>
              <a:t>• </a:t>
            </a:r>
            <a:r>
              <a:rPr lang="ru-RU" sz="2400" dirty="0" smtClean="0"/>
              <a:t>Красивые кожа и волосы</a:t>
            </a:r>
            <a:endParaRPr lang="ru-RU" sz="2400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211960" y="4309756"/>
            <a:ext cx="4402832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ru-RU" sz="1200" b="1" dirty="0" smtClean="0">
                <a:solidFill>
                  <a:srgbClr val="C00000"/>
                </a:solidFill>
              </a:rPr>
              <a:t>Состав: </a:t>
            </a:r>
            <a:r>
              <a:rPr lang="ru-RU" sz="1200" dirty="0"/>
              <a:t>п</a:t>
            </a:r>
            <a:r>
              <a:rPr lang="ru-RU" sz="1200" dirty="0" smtClean="0"/>
              <a:t>ремикс </a:t>
            </a:r>
            <a:r>
              <a:rPr lang="ru-RU" sz="1200" dirty="0"/>
              <a:t>витаминный </a:t>
            </a:r>
            <a:r>
              <a:rPr lang="ru-RU" sz="1200" dirty="0" smtClean="0"/>
              <a:t>Н33802/1</a:t>
            </a:r>
            <a:r>
              <a:rPr lang="ru-RU" sz="1200" dirty="0"/>
              <a:t> </a:t>
            </a:r>
            <a:r>
              <a:rPr lang="ru-RU" sz="1200" dirty="0" smtClean="0"/>
              <a:t>(витамины </a:t>
            </a:r>
            <a:r>
              <a:rPr lang="ru-RU" sz="1200" dirty="0"/>
              <a:t>А, </a:t>
            </a:r>
            <a:r>
              <a:rPr lang="en-US" sz="1200" dirty="0"/>
              <a:t>D</a:t>
            </a:r>
            <a:r>
              <a:rPr lang="ru-RU" sz="1200" baseline="-25000" dirty="0"/>
              <a:t>3</a:t>
            </a:r>
            <a:r>
              <a:rPr lang="ru-RU" sz="1200" dirty="0"/>
              <a:t>, Е, К</a:t>
            </a:r>
            <a:r>
              <a:rPr lang="ru-RU" sz="1200" baseline="-25000" dirty="0"/>
              <a:t>1</a:t>
            </a:r>
            <a:r>
              <a:rPr lang="ru-RU" sz="1200" dirty="0"/>
              <a:t>, В</a:t>
            </a:r>
            <a:r>
              <a:rPr lang="ru-RU" sz="1200" baseline="-25000" dirty="0"/>
              <a:t>1</a:t>
            </a:r>
            <a:r>
              <a:rPr lang="ru-RU" sz="1200" dirty="0"/>
              <a:t>, В</a:t>
            </a:r>
            <a:r>
              <a:rPr lang="ru-RU" sz="1200" baseline="-25000" dirty="0"/>
              <a:t>2</a:t>
            </a:r>
            <a:r>
              <a:rPr lang="ru-RU" sz="1200" dirty="0"/>
              <a:t>, В</a:t>
            </a:r>
            <a:r>
              <a:rPr lang="ru-RU" sz="1200" baseline="-25000" dirty="0"/>
              <a:t>6</a:t>
            </a:r>
            <a:r>
              <a:rPr lang="ru-RU" sz="1200" dirty="0"/>
              <a:t>, В</a:t>
            </a:r>
            <a:r>
              <a:rPr lang="ru-RU" sz="1200" baseline="-25000" dirty="0"/>
              <a:t>12</a:t>
            </a:r>
            <a:r>
              <a:rPr lang="ru-RU" sz="1200" dirty="0"/>
              <a:t>, С, </a:t>
            </a:r>
            <a:r>
              <a:rPr lang="ru-RU" sz="1200" dirty="0" err="1"/>
              <a:t>никотинамид</a:t>
            </a:r>
            <a:r>
              <a:rPr lang="ru-RU" sz="1200" dirty="0"/>
              <a:t>, фолиевая кислота, пантотеновая кислота, биотин), таурин, </a:t>
            </a:r>
            <a:r>
              <a:rPr lang="ru-RU" sz="1200" dirty="0" err="1"/>
              <a:t>коэнзим</a:t>
            </a:r>
            <a:r>
              <a:rPr lang="ru-RU" sz="1200" dirty="0"/>
              <a:t> </a:t>
            </a:r>
            <a:r>
              <a:rPr lang="en-US" sz="1200" dirty="0"/>
              <a:t>Q</a:t>
            </a:r>
            <a:r>
              <a:rPr lang="ru-RU" sz="1200" dirty="0" smtClean="0"/>
              <a:t>10. </a:t>
            </a: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39952" y="5373216"/>
            <a:ext cx="1138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30 капсул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418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34123051"/>
              </p:ext>
            </p:extLst>
          </p:nvPr>
        </p:nvGraphicFramePr>
        <p:xfrm>
          <a:off x="683568" y="1133551"/>
          <a:ext cx="6192687" cy="481572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55584"/>
                <a:gridCol w="1368910"/>
                <a:gridCol w="1368910"/>
                <a:gridCol w="1499283"/>
              </a:tblGrid>
              <a:tr h="589751"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bg1"/>
                          </a:solidFill>
                        </a:rPr>
                        <a:t>Масса, мг</a:t>
                      </a:r>
                      <a:endParaRPr lang="ru-RU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bg1"/>
                          </a:solidFill>
                        </a:rPr>
                        <a:t>% от РСП</a:t>
                      </a:r>
                      <a:endParaRPr lang="ru-RU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solidFill>
                            <a:schemeClr val="bg1"/>
                          </a:solidFill>
                        </a:rPr>
                        <a:t>% от 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max</a:t>
                      </a:r>
                      <a:r>
                        <a:rPr lang="en-US" sz="1600" b="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600" b="0" dirty="0" smtClean="0">
                          <a:solidFill>
                            <a:schemeClr val="bg1"/>
                          </a:solidFill>
                        </a:rPr>
                        <a:t>потребления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</a:tr>
              <a:tr h="280834">
                <a:tc>
                  <a:txBody>
                    <a:bodyPr/>
                    <a:lstStyle/>
                    <a:p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Коэнзим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19,6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834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Витамин А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1,2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150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40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834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Витамин </a:t>
                      </a:r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r>
                        <a:rPr lang="ru-RU" sz="1200" kern="1200" baseline="-25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0,01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200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834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Витамин Е 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150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834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Витамин К</a:t>
                      </a:r>
                      <a:r>
                        <a:rPr lang="ru-RU" sz="1200" kern="1200" baseline="-25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0,09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2,4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834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Витамин В</a:t>
                      </a:r>
                      <a:r>
                        <a:rPr lang="ru-RU" sz="1200" kern="1200" baseline="-25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1,75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125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834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Витамин В</a:t>
                      </a:r>
                      <a:r>
                        <a:rPr lang="ru-RU" sz="1200" kern="1200" baseline="-25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200" b="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1,83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114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30,5 </a:t>
                      </a:r>
                      <a:endParaRPr lang="ru-RU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834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Витамин В</a:t>
                      </a:r>
                      <a:r>
                        <a:rPr lang="ru-RU" sz="1200" kern="1200" baseline="-25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2,25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112,5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37,5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834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Витамин В</a:t>
                      </a:r>
                      <a:r>
                        <a:rPr lang="ru-RU" sz="1200" kern="1200" baseline="-25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0,004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387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834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Витамин С 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127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212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834">
                <a:tc>
                  <a:txBody>
                    <a:bodyPr/>
                    <a:lstStyle/>
                    <a:p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Никотинамид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17,9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99,4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4302">
                <a:tc>
                  <a:txBody>
                    <a:bodyPr/>
                    <a:lstStyle/>
                    <a:p>
                      <a:r>
                        <a:rPr lang="ru-RU" sz="1200" b="0" kern="1200" dirty="0" err="1" smtClean="0">
                          <a:solidFill>
                            <a:schemeClr val="tx1"/>
                          </a:solidFill>
                          <a:effectLst/>
                        </a:rPr>
                        <a:t>Таурин</a:t>
                      </a:r>
                      <a:endParaRPr lang="ru-RU" sz="1200" b="0" kern="120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213,5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kern="1200" dirty="0" smtClean="0">
                          <a:solidFill>
                            <a:schemeClr val="tx1"/>
                          </a:solidFill>
                          <a:effectLst/>
                        </a:rPr>
                        <a:t>–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–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834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Фолиевая кислота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0,56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282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834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Пантотеновая кислота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6,3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105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80834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Биотин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0,14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288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</a:rPr>
                        <a:t>96</a:t>
                      </a:r>
                      <a:endParaRPr lang="ru-RU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395536" y="374799"/>
            <a:ext cx="2952328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>
                <a:solidFill>
                  <a:srgbClr val="C00000"/>
                </a:solidFill>
              </a:rPr>
              <a:t>Витамины красоты</a:t>
            </a:r>
            <a:endParaRPr lang="ru-RU" sz="1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095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395536" y="374799"/>
            <a:ext cx="2952328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>
                <a:solidFill>
                  <a:srgbClr val="C00000"/>
                </a:solidFill>
              </a:rPr>
              <a:t>Витамины красоты</a:t>
            </a:r>
            <a:endParaRPr lang="ru-RU" sz="1800" b="1" dirty="0">
              <a:solidFill>
                <a:srgbClr val="C00000"/>
              </a:solidFill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79512" y="1816225"/>
            <a:ext cx="8507288" cy="39170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Обеспечивает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антиоксидантную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защиту</a:t>
            </a:r>
            <a:r>
              <a:rPr lang="ru-RU" sz="3200" dirty="0" smtClean="0">
                <a:solidFill>
                  <a:srgbClr val="54416B"/>
                </a:solidFill>
              </a:rPr>
              <a:t>    </a:t>
            </a:r>
          </a:p>
          <a:p>
            <a:pPr marL="0" marR="0" lvl="0" indent="0" algn="l" defTabSz="914400" rtl="0" eaLnBrk="1" fontAlgn="auto" latinLnBrk="0" hangingPunct="1">
              <a:lnSpc>
                <a:spcPts val="28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3200" dirty="0" smtClean="0">
                <a:solidFill>
                  <a:srgbClr val="54416B"/>
                </a:solidFill>
              </a:rPr>
              <a:t>      организма женщины.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54416B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lnSpc>
                <a:spcPts val="2800"/>
              </a:lnSpc>
              <a:spcBef>
                <a:spcPct val="20000"/>
              </a:spcBef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</a:t>
            </a:r>
          </a:p>
          <a:p>
            <a:pPr>
              <a:lnSpc>
                <a:spcPts val="2800"/>
              </a:lnSpc>
              <a:spcBef>
                <a:spcPct val="20000"/>
              </a:spcBef>
            </a:pPr>
            <a:r>
              <a:rPr lang="ru-RU" sz="3200" dirty="0" smtClean="0">
                <a:solidFill>
                  <a:srgbClr val="54416B"/>
                </a:solidFill>
              </a:rPr>
              <a:t>      Обеспечивает суточные дозы «женских»  </a:t>
            </a:r>
          </a:p>
          <a:p>
            <a:pPr>
              <a:lnSpc>
                <a:spcPts val="2800"/>
              </a:lnSpc>
              <a:spcBef>
                <a:spcPct val="20000"/>
              </a:spcBef>
            </a:pPr>
            <a:r>
              <a:rPr lang="ru-RU" sz="3200" dirty="0" smtClean="0">
                <a:solidFill>
                  <a:srgbClr val="54416B"/>
                </a:solidFill>
              </a:rPr>
              <a:t>      витаминов.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54416B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8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3200" dirty="0" smtClean="0">
                <a:solidFill>
                  <a:srgbClr val="54416B"/>
                </a:solidFill>
              </a:rPr>
              <a:t>      </a:t>
            </a:r>
          </a:p>
          <a:p>
            <a:pPr marL="0" marR="0" lvl="0" indent="0" algn="l" defTabSz="914400" rtl="0" eaLnBrk="1" fontAlgn="auto" latinLnBrk="0" hangingPunct="1">
              <a:lnSpc>
                <a:spcPts val="28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Помогает замедлять процессы старения. </a:t>
            </a:r>
          </a:p>
          <a:p>
            <a:pPr marL="0" marR="0" lvl="0" indent="0" algn="l" defTabSz="914400" rtl="0" eaLnBrk="1" fontAlgn="auto" latinLnBrk="0" hangingPunct="1">
              <a:lnSpc>
                <a:spcPts val="28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54416B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653136"/>
            <a:ext cx="115888" cy="166688"/>
          </a:xfrm>
          <a:prstGeom prst="rect">
            <a:avLst/>
          </a:prstGeom>
          <a:noFill/>
        </p:spPr>
      </p:pic>
      <p:pic>
        <p:nvPicPr>
          <p:cNvPr id="10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284984"/>
            <a:ext cx="115888" cy="166688"/>
          </a:xfrm>
          <a:prstGeom prst="rect">
            <a:avLst/>
          </a:prstGeom>
          <a:noFill/>
        </p:spPr>
      </p:pic>
      <p:pic>
        <p:nvPicPr>
          <p:cNvPr id="11" name="Picture 2" descr="E:\РАБОТА\ПРЕЗЕНТАЦИИ\ЭСЭНТИАЛ 2014\qw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916832"/>
            <a:ext cx="115888" cy="1666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9036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24958476"/>
              </p:ext>
            </p:extLst>
          </p:nvPr>
        </p:nvGraphicFramePr>
        <p:xfrm>
          <a:off x="467545" y="1412776"/>
          <a:ext cx="7920879" cy="3748858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2640293"/>
                <a:gridCol w="2328258"/>
                <a:gridCol w="2952328"/>
              </a:tblGrid>
              <a:tr h="936104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>
                          <a:solidFill>
                            <a:schemeClr val="bg1"/>
                          </a:solidFill>
                        </a:rPr>
                        <a:t>Наименование продукта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>
                          <a:solidFill>
                            <a:schemeClr val="bg1"/>
                          </a:solidFill>
                        </a:rPr>
                        <a:t>(производитель)</a:t>
                      </a:r>
                      <a:endParaRPr lang="ru-RU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>
                          <a:solidFill>
                            <a:schemeClr val="bg1"/>
                          </a:solidFill>
                        </a:rPr>
                        <a:t>Стоимость месячного курса, руб.</a:t>
                      </a:r>
                      <a:endParaRPr lang="ru-RU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kern="1200" dirty="0" smtClean="0">
                          <a:solidFill>
                            <a:schemeClr val="bg1"/>
                          </a:solidFill>
                        </a:rPr>
                        <a:t>Активные </a:t>
                      </a:r>
                      <a:r>
                        <a:rPr lang="ru-RU" sz="1600" kern="1200" baseline="0" dirty="0" smtClean="0">
                          <a:solidFill>
                            <a:schemeClr val="bg1"/>
                          </a:solidFill>
                        </a:rPr>
                        <a:t>вещества 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kern="1200" baseline="0" dirty="0" smtClean="0">
                          <a:solidFill>
                            <a:schemeClr val="bg1"/>
                          </a:solidFill>
                        </a:rPr>
                        <a:t>продукта</a:t>
                      </a:r>
                      <a:endParaRPr lang="ru-RU" sz="1600" b="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</a:tr>
              <a:tr h="627338">
                <a:tc>
                  <a:txBody>
                    <a:bodyPr/>
                    <a:lstStyle/>
                    <a:p>
                      <a:pPr marL="0" marR="0" lvl="0" indent="0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Витамины красоты</a:t>
                      </a:r>
                    </a:p>
                    <a:p>
                      <a:pPr marL="0" marR="0" lvl="0" indent="0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(Сибирское здоровье)</a:t>
                      </a: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>
                          <a:solidFill>
                            <a:schemeClr val="tx1"/>
                          </a:solidFill>
                        </a:rPr>
                        <a:t>270</a:t>
                      </a:r>
                      <a:endParaRPr lang="ru-RU" sz="1800" b="0" i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</a:rPr>
                        <a:t>Коэнзим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</a:rPr>
                        <a:t>Q10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</a:rPr>
                        <a:t> ф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</a:rPr>
                        <a:t>олиевая кислота, комплекс витаминов</a:t>
                      </a:r>
                      <a:endParaRPr lang="ru-RU" sz="1800" b="0" i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733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u="none" strike="noStrike" kern="1200" baseline="0" dirty="0" err="1" smtClean="0">
                          <a:solidFill>
                            <a:schemeClr val="tx1"/>
                          </a:solidFill>
                        </a:rPr>
                        <a:t>Granatin</a:t>
                      </a:r>
                      <a:r>
                        <a:rPr lang="en-US" sz="1800" u="none" strike="noStrike" kern="1200" baseline="0" dirty="0" smtClean="0">
                          <a:solidFill>
                            <a:schemeClr val="tx1"/>
                          </a:solidFill>
                        </a:rPr>
                        <a:t> Q10 (Vision) 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u="none" strike="noStrike" kern="1200" baseline="0" dirty="0" smtClean="0">
                          <a:solidFill>
                            <a:schemeClr val="tx1"/>
                          </a:solidFill>
                        </a:rPr>
                        <a:t>3094</a:t>
                      </a:r>
                      <a:r>
                        <a:rPr lang="ru-RU" sz="1800" u="none" strike="noStrike" kern="1200" baseline="0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Коэнзим</a:t>
                      </a:r>
                      <a:r>
                        <a:rPr lang="ru-RU" sz="18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Q10, </a:t>
                      </a:r>
                      <a:r>
                        <a:rPr lang="ru-RU" sz="18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порошок граната, экстракт винограда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499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u="none" strike="noStrike" kern="1200" baseline="0" dirty="0" err="1" smtClean="0">
                          <a:solidFill>
                            <a:schemeClr val="tx1"/>
                          </a:solidFill>
                        </a:rPr>
                        <a:t>Коэнзим</a:t>
                      </a:r>
                      <a:r>
                        <a:rPr lang="ru-RU" sz="1800" u="none" strike="noStrike" kern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800" u="none" strike="noStrike" kern="1200" baseline="0" dirty="0" smtClean="0">
                          <a:solidFill>
                            <a:schemeClr val="tx1"/>
                          </a:solidFill>
                        </a:rPr>
                        <a:t>Q10</a:t>
                      </a:r>
                      <a:r>
                        <a:rPr lang="ru-RU" sz="1800" u="none" strike="noStrike" kern="1200" baseline="0" dirty="0" smtClean="0">
                          <a:solidFill>
                            <a:schemeClr val="tx1"/>
                          </a:solidFill>
                        </a:rPr>
                        <a:t> форте (</a:t>
                      </a:r>
                      <a:r>
                        <a:rPr lang="ru-RU" sz="1800" u="none" strike="noStrike" kern="1200" baseline="0" dirty="0" err="1" smtClean="0">
                          <a:solidFill>
                            <a:schemeClr val="tx1"/>
                          </a:solidFill>
                        </a:rPr>
                        <a:t>Эвалар</a:t>
                      </a:r>
                      <a:r>
                        <a:rPr lang="ru-RU" sz="1800" u="none" strike="noStrike" kern="12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</a:rPr>
                        <a:t>338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</a:rPr>
                        <a:t>Коэнзим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</a:rPr>
                        <a:t>Q10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733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u="none" strike="noStrike" kern="1200" baseline="0" dirty="0" err="1" smtClean="0">
                          <a:solidFill>
                            <a:schemeClr val="tx1"/>
                          </a:solidFill>
                        </a:rPr>
                        <a:t>Nutrilite</a:t>
                      </a:r>
                      <a:r>
                        <a:rPr lang="en-US" sz="1800" u="none" strike="noStrike" kern="1200" baseline="0" dirty="0" smtClean="0">
                          <a:solidFill>
                            <a:schemeClr val="tx1"/>
                          </a:solidFill>
                        </a:rPr>
                        <a:t> (Amway)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</a:rPr>
                        <a:t>2980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</a:rPr>
                        <a:t>Коэнзим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</a:rPr>
                        <a:t>Q10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</a:rPr>
                        <a:t> витамин Е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23528" y="5445224"/>
            <a:ext cx="3788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* В </a:t>
            </a:r>
            <a:r>
              <a:rPr lang="ru-RU" dirty="0"/>
              <a:t>суточной дозировке </a:t>
            </a:r>
            <a:r>
              <a:rPr lang="ru-RU" dirty="0" smtClean="0"/>
              <a:t>2 таблетки.</a:t>
            </a:r>
            <a:endParaRPr lang="ru-RU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395536" y="374799"/>
            <a:ext cx="2952328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>
                <a:solidFill>
                  <a:srgbClr val="C00000"/>
                </a:solidFill>
              </a:rPr>
              <a:t>Витамины красоты</a:t>
            </a:r>
            <a:endParaRPr lang="ru-RU" sz="1800" b="1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6362164"/>
            <a:ext cx="3667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Цены на товары приведены на 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апрель 2015 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г.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394845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err="1" smtClean="0"/>
              <a:t>Гинкго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билоба</a:t>
            </a:r>
            <a:r>
              <a:rPr lang="ru-RU" sz="1800" b="1" dirty="0" smtClean="0"/>
              <a:t> и байкальский </a:t>
            </a:r>
            <a:r>
              <a:rPr lang="ru-RU" sz="1800" b="1" dirty="0" err="1" smtClean="0"/>
              <a:t>шлемник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63556" y="1844825"/>
            <a:ext cx="4656916" cy="2705812"/>
          </a:xfrm>
        </p:spPr>
        <p:txBody>
          <a:bodyPr>
            <a:noAutofit/>
          </a:bodyPr>
          <a:lstStyle/>
          <a:p>
            <a:pPr marL="0" indent="0"/>
            <a:r>
              <a:rPr lang="ru-RU" sz="2400" dirty="0" smtClean="0"/>
              <a:t>Нормализация мозгового кровообращения</a:t>
            </a:r>
            <a:br>
              <a:rPr lang="ru-RU" sz="2400" dirty="0" smtClean="0"/>
            </a:br>
            <a:endParaRPr lang="ru-RU" sz="800" dirty="0" smtClean="0"/>
          </a:p>
          <a:p>
            <a:pPr marL="0" indent="0"/>
            <a:r>
              <a:rPr lang="ru-RU" sz="2400" dirty="0" smtClean="0"/>
              <a:t>Укрепление памяти</a:t>
            </a:r>
            <a:br>
              <a:rPr lang="ru-RU" sz="2400" dirty="0" smtClean="0"/>
            </a:br>
            <a:endParaRPr lang="ru-RU" sz="800" dirty="0" smtClean="0"/>
          </a:p>
          <a:p>
            <a:pPr marL="0" indent="0"/>
            <a:r>
              <a:rPr lang="ru-RU" sz="2400" dirty="0" smtClean="0"/>
              <a:t>Активизация мозговой деятельности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211960" y="4309756"/>
            <a:ext cx="4402832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ru-RU" sz="1200" b="1" dirty="0" smtClean="0"/>
              <a:t>Состав: </a:t>
            </a:r>
            <a:r>
              <a:rPr lang="ru-RU" sz="1200" dirty="0" smtClean="0"/>
              <a:t>экстракт </a:t>
            </a:r>
            <a:r>
              <a:rPr lang="ru-RU" sz="1200" dirty="0" err="1" smtClean="0"/>
              <a:t>шлемника</a:t>
            </a:r>
            <a:r>
              <a:rPr lang="ru-RU" sz="1200" dirty="0" smtClean="0"/>
              <a:t> (10% </a:t>
            </a:r>
            <a:r>
              <a:rPr lang="ru-RU" sz="1200" dirty="0" err="1" smtClean="0"/>
              <a:t>байкалина</a:t>
            </a:r>
            <a:r>
              <a:rPr lang="ru-RU" sz="1200" dirty="0" smtClean="0"/>
              <a:t>), аскорбиновая кислота, экстракт </a:t>
            </a:r>
            <a:r>
              <a:rPr lang="ru-RU" sz="1200" dirty="0" err="1" smtClean="0"/>
              <a:t>гинкго</a:t>
            </a:r>
            <a:r>
              <a:rPr lang="ru-RU" sz="1200" dirty="0" smtClean="0"/>
              <a:t> </a:t>
            </a:r>
            <a:r>
              <a:rPr lang="ru-RU" sz="1200" dirty="0" err="1" smtClean="0"/>
              <a:t>билоба</a:t>
            </a:r>
            <a:r>
              <a:rPr lang="ru-RU" sz="1200" dirty="0" smtClean="0"/>
              <a:t> (24% </a:t>
            </a:r>
            <a:r>
              <a:rPr lang="ru-RU" sz="1200" dirty="0" err="1" smtClean="0"/>
              <a:t>биофлавоноидов</a:t>
            </a:r>
            <a:r>
              <a:rPr lang="ru-RU" sz="1200" dirty="0" smtClean="0"/>
              <a:t>), </a:t>
            </a:r>
            <a:r>
              <a:rPr lang="ru-RU" sz="1200" dirty="0" err="1" smtClean="0"/>
              <a:t>аскорбил</a:t>
            </a:r>
            <a:r>
              <a:rPr lang="ru-RU" sz="1200" dirty="0" smtClean="0"/>
              <a:t> пальмитат, экстракт готу кола, витамин Е, витамин А.</a:t>
            </a: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39952" y="5373216"/>
            <a:ext cx="1138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30 капсул</a:t>
            </a:r>
            <a:endParaRPr lang="ru-RU" b="1" dirty="0"/>
          </a:p>
        </p:txBody>
      </p:sp>
      <p:pic>
        <p:nvPicPr>
          <p:cNvPr id="5122" name="Picture 2" descr="C:\Users\kartashova.ea\Desktop\эсеншелс\500125 Essentials Гинкго билоба и байкальский шлемник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54" t="10948" r="15719" b="6598"/>
          <a:stretch/>
        </p:blipFill>
        <p:spPr bwMode="auto">
          <a:xfrm>
            <a:off x="285008" y="1626920"/>
            <a:ext cx="3728852" cy="486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6418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98634903"/>
              </p:ext>
            </p:extLst>
          </p:nvPr>
        </p:nvGraphicFramePr>
        <p:xfrm>
          <a:off x="1558278" y="1988840"/>
          <a:ext cx="5894042" cy="292608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2754306"/>
                <a:gridCol w="1420639"/>
                <a:gridCol w="1719097"/>
              </a:tblGrid>
              <a:tr h="638508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Масса, мг</a:t>
                      </a:r>
                      <a:endParaRPr lang="ru-RU" sz="24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% от РСП</a:t>
                      </a:r>
                      <a:endParaRPr lang="ru-RU" sz="24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179551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</a:rPr>
                        <a:t>Витамин А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0,6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68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46015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</a:rPr>
                        <a:t>Витамин Е 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19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127</a:t>
                      </a:r>
                      <a:endParaRPr lang="ru-RU" sz="18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17415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effectLst/>
                        </a:rPr>
                        <a:t>Витамин С 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124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137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800" kern="1200" dirty="0" err="1" smtClean="0">
                          <a:effectLst/>
                        </a:rPr>
                        <a:t>Флавоноиды</a:t>
                      </a:r>
                      <a:r>
                        <a:rPr lang="ru-RU" sz="1800" kern="1200" dirty="0" smtClean="0">
                          <a:effectLst/>
                        </a:rPr>
                        <a:t> </a:t>
                      </a:r>
                    </a:p>
                    <a:p>
                      <a:r>
                        <a:rPr lang="ru-RU" sz="1800" kern="1200" dirty="0" smtClean="0">
                          <a:effectLst/>
                        </a:rPr>
                        <a:t>(в пересчете на </a:t>
                      </a:r>
                      <a:r>
                        <a:rPr lang="ru-RU" sz="1800" kern="1200" dirty="0" err="1" smtClean="0">
                          <a:effectLst/>
                        </a:rPr>
                        <a:t>байкалин</a:t>
                      </a:r>
                      <a:r>
                        <a:rPr lang="ru-RU" sz="1800" kern="1200" dirty="0" smtClean="0">
                          <a:effectLst/>
                        </a:rPr>
                        <a:t>)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21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200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33150">
                <a:tc>
                  <a:txBody>
                    <a:bodyPr/>
                    <a:lstStyle/>
                    <a:p>
                      <a:r>
                        <a:rPr lang="ru-RU" sz="1800" kern="1200" dirty="0" err="1" smtClean="0">
                          <a:effectLst/>
                        </a:rPr>
                        <a:t>Флавоногликозиды</a:t>
                      </a:r>
                      <a:endParaRPr lang="ru-RU" sz="1800" b="0" kern="120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effectLst/>
                        </a:rPr>
                        <a:t>77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effectLst/>
                        </a:rPr>
                        <a:t>31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err="1" smtClean="0"/>
              <a:t>Гинкго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билоба</a:t>
            </a:r>
            <a:r>
              <a:rPr lang="ru-RU" sz="1800" b="1" dirty="0" smtClean="0"/>
              <a:t> и байкальский </a:t>
            </a:r>
            <a:r>
              <a:rPr lang="ru-RU" sz="1800" b="1" dirty="0" err="1" smtClean="0"/>
              <a:t>шлемник</a:t>
            </a:r>
            <a:endParaRPr lang="ru-RU" sz="1800" b="1" dirty="0"/>
          </a:p>
        </p:txBody>
      </p:sp>
    </p:spTree>
    <p:extLst>
      <p:ext uri="{BB962C8B-B14F-4D97-AF65-F5344CB8AC3E}">
        <p14:creationId xmlns:p14="http://schemas.microsoft.com/office/powerpoint/2010/main" xmlns="" val="177095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745232" y="1412776"/>
            <a:ext cx="7499176" cy="39170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lnSpc>
                <a:spcPts val="2800"/>
              </a:lnSpc>
              <a:spcBef>
                <a:spcPct val="20000"/>
              </a:spcBef>
            </a:pPr>
            <a:r>
              <a:rPr lang="ru-RU" sz="2800" dirty="0" smtClean="0">
                <a:solidFill>
                  <a:srgbClr val="54416B"/>
                </a:solidFill>
              </a:rPr>
              <a:t>Улучшает кровообращение в сосудах </a:t>
            </a:r>
          </a:p>
          <a:p>
            <a:pPr lvl="0">
              <a:lnSpc>
                <a:spcPts val="2800"/>
              </a:lnSpc>
              <a:spcBef>
                <a:spcPct val="20000"/>
              </a:spcBef>
            </a:pPr>
            <a:r>
              <a:rPr lang="ru-RU" sz="2800" dirty="0" smtClean="0">
                <a:solidFill>
                  <a:srgbClr val="54416B"/>
                </a:solidFill>
              </a:rPr>
              <a:t>головного мозга.</a:t>
            </a:r>
          </a:p>
          <a:p>
            <a:pPr lvl="0">
              <a:lnSpc>
                <a:spcPts val="2800"/>
              </a:lnSpc>
              <a:spcBef>
                <a:spcPct val="20000"/>
              </a:spcBef>
            </a:pPr>
            <a:endParaRPr lang="ru-RU" sz="700" dirty="0" smtClean="0">
              <a:solidFill>
                <a:srgbClr val="54416B"/>
              </a:solidFill>
            </a:endParaRPr>
          </a:p>
          <a:p>
            <a:pPr lvl="0">
              <a:lnSpc>
                <a:spcPts val="2800"/>
              </a:lnSpc>
              <a:spcBef>
                <a:spcPct val="20000"/>
              </a:spcBef>
            </a:pPr>
            <a:r>
              <a:rPr lang="ru-RU" sz="2800" dirty="0" smtClean="0">
                <a:solidFill>
                  <a:srgbClr val="54416B"/>
                </a:solidFill>
              </a:rPr>
              <a:t>Повышает устойчивость клеток мозга к дефициту кислорода. </a:t>
            </a:r>
          </a:p>
          <a:p>
            <a:pPr lvl="0">
              <a:lnSpc>
                <a:spcPts val="2800"/>
              </a:lnSpc>
              <a:spcBef>
                <a:spcPct val="20000"/>
              </a:spcBef>
            </a:pPr>
            <a:endParaRPr lang="ru-RU" sz="700" dirty="0" smtClean="0">
              <a:solidFill>
                <a:srgbClr val="54416B"/>
              </a:solidFill>
            </a:endParaRPr>
          </a:p>
          <a:p>
            <a:pPr lvl="0">
              <a:lnSpc>
                <a:spcPts val="2800"/>
              </a:lnSpc>
              <a:spcBef>
                <a:spcPct val="20000"/>
              </a:spcBef>
            </a:pPr>
            <a:r>
              <a:rPr lang="ru-RU" sz="2800" dirty="0" smtClean="0">
                <a:solidFill>
                  <a:srgbClr val="54416B"/>
                </a:solidFill>
              </a:rPr>
              <a:t>Улучшают концентрацию внимания, стимулируют память.</a:t>
            </a:r>
          </a:p>
          <a:p>
            <a:pPr lvl="0">
              <a:lnSpc>
                <a:spcPts val="2800"/>
              </a:lnSpc>
              <a:spcBef>
                <a:spcPct val="20000"/>
              </a:spcBef>
            </a:pPr>
            <a:r>
              <a:rPr lang="ru-RU" sz="700" dirty="0" smtClean="0">
                <a:solidFill>
                  <a:srgbClr val="54416B"/>
                </a:solidFill>
              </a:rPr>
              <a:t> </a:t>
            </a:r>
          </a:p>
          <a:p>
            <a:pPr lvl="0">
              <a:lnSpc>
                <a:spcPts val="2800"/>
              </a:lnSpc>
              <a:spcBef>
                <a:spcPct val="20000"/>
              </a:spcBef>
            </a:pPr>
            <a:r>
              <a:rPr lang="ru-RU" sz="2800" dirty="0" smtClean="0">
                <a:solidFill>
                  <a:srgbClr val="54416B"/>
                </a:solidFill>
              </a:rPr>
              <a:t>Защищают от окислительных процессов, лежащих в основе старения мозга.</a:t>
            </a:r>
          </a:p>
          <a:p>
            <a:pPr marL="0" marR="0" lvl="0" indent="0" algn="l" defTabSz="914400" rtl="0" eaLnBrk="1" fontAlgn="auto" latinLnBrk="0" hangingPunct="1">
              <a:lnSpc>
                <a:spcPts val="28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</a:rPr>
              <a:t>      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54416B"/>
              </a:solidFill>
              <a:effectLst/>
              <a:uLnTx/>
              <a:uFillTx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err="1" smtClean="0"/>
              <a:t>Гинкго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билоба</a:t>
            </a:r>
            <a:r>
              <a:rPr lang="ru-RU" sz="1800" b="1" dirty="0" smtClean="0"/>
              <a:t> и байкальский </a:t>
            </a:r>
            <a:r>
              <a:rPr lang="ru-RU" sz="1800" b="1" dirty="0" err="1" smtClean="0"/>
              <a:t>шлемник</a:t>
            </a:r>
            <a:endParaRPr lang="ru-RU" sz="1800" b="1" dirty="0"/>
          </a:p>
        </p:txBody>
      </p:sp>
      <p:pic>
        <p:nvPicPr>
          <p:cNvPr id="9218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485519" y="1443819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498471" y="2748335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493064" y="3928542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498470" y="5073855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036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35292714"/>
              </p:ext>
            </p:extLst>
          </p:nvPr>
        </p:nvGraphicFramePr>
        <p:xfrm>
          <a:off x="467545" y="1412776"/>
          <a:ext cx="7920879" cy="431024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2640293"/>
                <a:gridCol w="2328258"/>
                <a:gridCol w="2952328"/>
              </a:tblGrid>
              <a:tr h="936104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Наименование продукта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(производитель)</a:t>
                      </a:r>
                      <a:endParaRPr lang="ru-RU" sz="16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Стоимость месячного курса, руб.</a:t>
                      </a:r>
                      <a:endParaRPr lang="ru-RU" sz="16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kern="1200" dirty="0" smtClean="0"/>
                        <a:t>Активные </a:t>
                      </a:r>
                      <a:r>
                        <a:rPr lang="ru-RU" sz="1600" kern="1200" baseline="0" dirty="0" smtClean="0"/>
                        <a:t>вещества 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kern="1200" baseline="0" dirty="0" smtClean="0"/>
                        <a:t>продукта</a:t>
                      </a:r>
                      <a:endParaRPr lang="ru-RU" sz="1600" b="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73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Гинкго</a:t>
                      </a: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ru-RU" sz="18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билоба</a:t>
                      </a: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и байкальский </a:t>
                      </a:r>
                      <a:r>
                        <a:rPr kumimoji="0" lang="ru-RU" sz="18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шлемник</a:t>
                      </a:r>
                      <a:endParaRPr kumimoji="0" lang="ru-RU" sz="1800" u="none" strike="noStrike" kern="1200" cap="none" spc="0" normalizeH="0" baseline="0" noProof="0" dirty="0" smtClean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(Сибирское здоровье)</a:t>
                      </a:r>
                    </a:p>
                    <a:p>
                      <a:pPr marL="0" marR="0" lvl="0" indent="0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/>
                        <a:t>380</a:t>
                      </a:r>
                      <a:endParaRPr lang="ru-RU" sz="1800" b="0" i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err="1" smtClean="0">
                          <a:effectLst/>
                        </a:rPr>
                        <a:t>флавоноиды</a:t>
                      </a:r>
                      <a:r>
                        <a:rPr lang="ru-RU" sz="1800" kern="1200" dirty="0" smtClean="0">
                          <a:effectLst/>
                        </a:rPr>
                        <a:t>, </a:t>
                      </a:r>
                      <a:r>
                        <a:rPr lang="ru-RU" sz="1800" kern="1200" dirty="0" err="1" smtClean="0">
                          <a:effectLst/>
                        </a:rPr>
                        <a:t>флавоногликозиды</a:t>
                      </a:r>
                      <a:r>
                        <a:rPr lang="ru-RU" sz="1800" kern="1200" dirty="0" smtClean="0">
                          <a:effectLst/>
                        </a:rPr>
                        <a:t>, витамины </a:t>
                      </a:r>
                      <a:r>
                        <a:rPr lang="en-US" sz="1800" kern="1200" dirty="0" smtClean="0">
                          <a:effectLst/>
                        </a:rPr>
                        <a:t>A, E, C</a:t>
                      </a:r>
                      <a:endParaRPr lang="ru-RU" sz="1800" kern="1200" dirty="0" smtClean="0">
                        <a:effectLst/>
                      </a:endParaRPr>
                    </a:p>
                    <a:p>
                      <a:pPr marL="0" algn="ctr" defTabSz="914400" rtl="0" eaLnBrk="1" latinLnBrk="0" hangingPunct="1"/>
                      <a:endParaRPr lang="ru-RU" sz="1800" b="0" i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733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8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Гинкго</a:t>
                      </a: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ru-RU" sz="18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билоба</a:t>
                      </a: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US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(</a:t>
                      </a:r>
                      <a:r>
                        <a:rPr kumimoji="0" lang="ru-RU" sz="18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эвалар</a:t>
                      </a:r>
                      <a:r>
                        <a:rPr kumimoji="0" lang="en-US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)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/>
                        <a:t>140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err="1" smtClean="0">
                          <a:effectLst/>
                        </a:rPr>
                        <a:t>флавоногликозиды</a:t>
                      </a:r>
                      <a:r>
                        <a:rPr lang="ru-RU" sz="1800" kern="1200" dirty="0" smtClean="0">
                          <a:effectLst/>
                        </a:rPr>
                        <a:t> (маленькая дозировка), глицин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4499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8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Гинкго</a:t>
                      </a: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ru-RU" sz="18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билоба</a:t>
                      </a: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(</a:t>
                      </a:r>
                      <a:r>
                        <a:rPr kumimoji="0" lang="en-US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NOW Foods</a:t>
                      </a: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)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smtClean="0"/>
                        <a:t>409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err="1" smtClean="0">
                          <a:effectLst/>
                        </a:rPr>
                        <a:t>флавоногликозиды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733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8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Гинкго</a:t>
                      </a: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ru-RU" sz="18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билоба</a:t>
                      </a: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(</a:t>
                      </a:r>
                      <a:r>
                        <a:rPr kumimoji="0" lang="en-US" sz="18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Natrol</a:t>
                      </a: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)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smtClean="0"/>
                        <a:t>524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err="1" smtClean="0">
                          <a:effectLst/>
                        </a:rPr>
                        <a:t>флавоногликозиды</a:t>
                      </a:r>
                      <a:endParaRPr lang="ru-RU" sz="1800" kern="1200" dirty="0" smtClean="0"/>
                    </a:p>
                    <a:p>
                      <a:pPr marL="0" algn="ctr" defTabSz="914400" rtl="0" eaLnBrk="1" latinLnBrk="0" hangingPunct="1"/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err="1" smtClean="0"/>
              <a:t>Гинкго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билоба</a:t>
            </a:r>
            <a:r>
              <a:rPr lang="ru-RU" sz="1800" b="1" dirty="0" smtClean="0"/>
              <a:t> и байкальский </a:t>
            </a:r>
            <a:r>
              <a:rPr lang="ru-RU" sz="1800" b="1" dirty="0" err="1" smtClean="0"/>
              <a:t>шлемник</a:t>
            </a:r>
            <a:endParaRPr lang="ru-RU" sz="1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23528" y="6434172"/>
            <a:ext cx="3667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Цены на товары приведены на 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апрель 2015 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г.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394845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err="1" smtClean="0"/>
              <a:t>Йохимбе</a:t>
            </a:r>
            <a:r>
              <a:rPr lang="ru-RU" sz="1800" b="1" dirty="0" smtClean="0"/>
              <a:t> и женьшень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63556" y="1844825"/>
            <a:ext cx="4728924" cy="2705812"/>
          </a:xfrm>
        </p:spPr>
        <p:txBody>
          <a:bodyPr>
            <a:noAutofit/>
          </a:bodyPr>
          <a:lstStyle/>
          <a:p>
            <a:r>
              <a:rPr lang="ru-RU" sz="2400" dirty="0" smtClean="0"/>
              <a:t>ФИЗИЧЕСКИЙ И СЕКСУАЛЬНЫЙ ПОТЕНЦИАЛ</a:t>
            </a:r>
          </a:p>
          <a:p>
            <a:endParaRPr lang="ru-RU" sz="800" dirty="0" smtClean="0"/>
          </a:p>
          <a:p>
            <a:r>
              <a:rPr lang="ru-RU" sz="2400" dirty="0" smtClean="0"/>
              <a:t>АНАБОЛИЧЕСКИЙ ЭФФЕКТ</a:t>
            </a:r>
          </a:p>
          <a:p>
            <a:endParaRPr lang="ru-RU" sz="800" dirty="0" smtClean="0"/>
          </a:p>
          <a:p>
            <a:r>
              <a:rPr lang="ru-RU" sz="2400" dirty="0" smtClean="0"/>
              <a:t>СТИМУЛЯЦИЯ ЖИРОСЖИГАНИЯ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211960" y="4309756"/>
            <a:ext cx="4402832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ru-RU" sz="1200" b="1" dirty="0" smtClean="0"/>
              <a:t>Состав: </a:t>
            </a:r>
            <a:r>
              <a:rPr lang="ru-RU" sz="1200" dirty="0" smtClean="0"/>
              <a:t>Корень элеутерококка (сибирского женьшеня), </a:t>
            </a:r>
            <a:r>
              <a:rPr lang="ru-RU" sz="1200" dirty="0" err="1" smtClean="0"/>
              <a:t>гемолен</a:t>
            </a:r>
            <a:r>
              <a:rPr lang="ru-RU" sz="1200" dirty="0" smtClean="0"/>
              <a:t> (концентрат плазмы и крови северного оленя),  экстракт  </a:t>
            </a:r>
            <a:r>
              <a:rPr lang="ru-RU" sz="1200" dirty="0" err="1" smtClean="0"/>
              <a:t>йохимбе</a:t>
            </a:r>
            <a:r>
              <a:rPr lang="ru-RU" sz="1200" dirty="0" smtClean="0"/>
              <a:t>, </a:t>
            </a:r>
            <a:r>
              <a:rPr lang="ru-RU" sz="1200" dirty="0" err="1" smtClean="0"/>
              <a:t>экстракт</a:t>
            </a:r>
            <a:r>
              <a:rPr lang="ru-RU" sz="1200" dirty="0" smtClean="0"/>
              <a:t> </a:t>
            </a:r>
            <a:r>
              <a:rPr lang="ru-RU" sz="1200" dirty="0" err="1" smtClean="0"/>
              <a:t>левзеи</a:t>
            </a:r>
            <a:r>
              <a:rPr lang="ru-RU" sz="1200" dirty="0" smtClean="0"/>
              <a:t>. </a:t>
            </a: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39952" y="5373216"/>
            <a:ext cx="1138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30 капсул</a:t>
            </a:r>
            <a:endParaRPr lang="ru-RU" b="1" dirty="0"/>
          </a:p>
        </p:txBody>
      </p:sp>
      <p:pic>
        <p:nvPicPr>
          <p:cNvPr id="6146" name="Picture 2" descr="C:\Users\kartashova.ea\Desktop\эсеншелс\500131 Essentials Йохимбе и сибирский женьшень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045" t="9985" r="14753" b="11157"/>
          <a:stretch/>
        </p:blipFill>
        <p:spPr bwMode="auto">
          <a:xfrm>
            <a:off x="395536" y="1448790"/>
            <a:ext cx="3927082" cy="4952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6418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451433"/>
              </p:ext>
            </p:extLst>
          </p:nvPr>
        </p:nvGraphicFramePr>
        <p:xfrm>
          <a:off x="1331640" y="2708920"/>
          <a:ext cx="5894042" cy="118872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2754306"/>
                <a:gridCol w="1420639"/>
                <a:gridCol w="1719097"/>
              </a:tblGrid>
              <a:tr h="638508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Масса, мг</a:t>
                      </a:r>
                      <a:endParaRPr lang="ru-RU" sz="24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% от РСП</a:t>
                      </a:r>
                      <a:endParaRPr lang="ru-RU" sz="24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179551">
                <a:tc>
                  <a:txBody>
                    <a:bodyPr/>
                    <a:lstStyle/>
                    <a:p>
                      <a:r>
                        <a:rPr lang="ru-RU" sz="1800" kern="1200" dirty="0" err="1" smtClean="0"/>
                        <a:t>Йохимбин</a:t>
                      </a:r>
                      <a:r>
                        <a:rPr lang="ru-RU" sz="1800" kern="1200" dirty="0" smtClean="0"/>
                        <a:t> 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7,4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-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err="1" smtClean="0"/>
              <a:t>Йохимбе</a:t>
            </a:r>
            <a:r>
              <a:rPr lang="ru-RU" sz="1800" b="1" dirty="0" smtClean="0"/>
              <a:t> и женьшень</a:t>
            </a:r>
            <a:endParaRPr lang="ru-RU" sz="1800" b="1" dirty="0"/>
          </a:p>
        </p:txBody>
      </p:sp>
    </p:spTree>
    <p:extLst>
      <p:ext uri="{BB962C8B-B14F-4D97-AF65-F5344CB8AC3E}">
        <p14:creationId xmlns:p14="http://schemas.microsoft.com/office/powerpoint/2010/main" xmlns="" val="177095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745232" y="2060848"/>
            <a:ext cx="7787208" cy="39170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ts val="2800"/>
              </a:lnSpc>
              <a:spcBef>
                <a:spcPct val="20000"/>
              </a:spcBef>
            </a:pPr>
            <a:r>
              <a:rPr lang="ru-RU" sz="2800" dirty="0" smtClean="0">
                <a:solidFill>
                  <a:srgbClr val="54416B"/>
                </a:solidFill>
              </a:rPr>
              <a:t>Оказывает сосудорасширяющее действие и вызывает прилив крови к органам малого таза, повышает сексуальный потенциал мужчины.</a:t>
            </a:r>
          </a:p>
          <a:p>
            <a:pPr lvl="0">
              <a:lnSpc>
                <a:spcPts val="2800"/>
              </a:lnSpc>
              <a:spcBef>
                <a:spcPct val="20000"/>
              </a:spcBef>
            </a:pPr>
            <a:endParaRPr lang="ru-RU" sz="700" dirty="0" smtClean="0">
              <a:solidFill>
                <a:srgbClr val="54416B"/>
              </a:solidFill>
            </a:endParaRPr>
          </a:p>
          <a:p>
            <a:pPr lvl="0">
              <a:lnSpc>
                <a:spcPts val="2800"/>
              </a:lnSpc>
              <a:spcBef>
                <a:spcPct val="20000"/>
              </a:spcBef>
            </a:pPr>
            <a:r>
              <a:rPr lang="ru-RU" sz="2800" dirty="0" smtClean="0">
                <a:solidFill>
                  <a:srgbClr val="54416B"/>
                </a:solidFill>
              </a:rPr>
              <a:t>Повышает физическую работоспособность.</a:t>
            </a:r>
          </a:p>
          <a:p>
            <a:pPr lvl="0">
              <a:lnSpc>
                <a:spcPts val="2800"/>
              </a:lnSpc>
              <a:spcBef>
                <a:spcPct val="20000"/>
              </a:spcBef>
            </a:pPr>
            <a:endParaRPr lang="ru-RU" sz="700" dirty="0" smtClean="0">
              <a:solidFill>
                <a:srgbClr val="54416B"/>
              </a:solidFill>
            </a:endParaRPr>
          </a:p>
          <a:p>
            <a:pPr lvl="0">
              <a:lnSpc>
                <a:spcPts val="2800"/>
              </a:lnSpc>
              <a:spcBef>
                <a:spcPct val="20000"/>
              </a:spcBef>
            </a:pPr>
            <a:r>
              <a:rPr lang="ru-RU" sz="2800" dirty="0" smtClean="0">
                <a:solidFill>
                  <a:srgbClr val="54416B"/>
                </a:solidFill>
              </a:rPr>
              <a:t>Усиливает процесс сжигания жиров.</a:t>
            </a:r>
            <a:r>
              <a:rPr lang="ru-RU" sz="700" dirty="0" smtClean="0">
                <a:solidFill>
                  <a:srgbClr val="54416B"/>
                </a:solidFill>
              </a:rPr>
              <a:t> </a:t>
            </a:r>
          </a:p>
          <a:p>
            <a:pPr lvl="0">
              <a:lnSpc>
                <a:spcPts val="2800"/>
              </a:lnSpc>
              <a:spcBef>
                <a:spcPct val="20000"/>
              </a:spcBef>
            </a:pPr>
            <a:endParaRPr lang="ru-RU" sz="700" dirty="0" smtClean="0">
              <a:solidFill>
                <a:srgbClr val="54416B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ts val="28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54416B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err="1" smtClean="0"/>
              <a:t>Йохимбе</a:t>
            </a:r>
            <a:r>
              <a:rPr lang="ru-RU" sz="1800" b="1" dirty="0" smtClean="0"/>
              <a:t> и женьшень</a:t>
            </a:r>
            <a:endParaRPr lang="ru-RU" sz="1800" b="1" dirty="0"/>
          </a:p>
        </p:txBody>
      </p:sp>
      <p:pic>
        <p:nvPicPr>
          <p:cNvPr id="14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584543" y="2128862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584544" y="3646691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584543" y="4471372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036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93010448"/>
              </p:ext>
            </p:extLst>
          </p:nvPr>
        </p:nvGraphicFramePr>
        <p:xfrm>
          <a:off x="467545" y="1772816"/>
          <a:ext cx="7920879" cy="339584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2640293"/>
                <a:gridCol w="2328258"/>
                <a:gridCol w="2952328"/>
              </a:tblGrid>
              <a:tr h="936104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Наименование продукта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(производитель)</a:t>
                      </a:r>
                      <a:endParaRPr lang="ru-RU" sz="16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Стоимость месячного курса, руб.</a:t>
                      </a:r>
                      <a:endParaRPr lang="ru-RU" sz="16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kern="1200" dirty="0" smtClean="0"/>
                        <a:t>Активные </a:t>
                      </a:r>
                      <a:r>
                        <a:rPr lang="ru-RU" sz="1600" kern="1200" baseline="0" dirty="0" smtClean="0"/>
                        <a:t>вещества 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kern="1200" baseline="0" dirty="0" smtClean="0"/>
                        <a:t>продукта</a:t>
                      </a:r>
                      <a:endParaRPr lang="ru-RU" sz="1600" b="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73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Йохимбе</a:t>
                      </a: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и женьшень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(Сибирское здоровье)</a:t>
                      </a:r>
                    </a:p>
                    <a:p>
                      <a:pPr marL="0" marR="0" lvl="0" indent="0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/>
                        <a:t>410</a:t>
                      </a:r>
                      <a:endParaRPr lang="ru-RU" sz="1800" b="0" i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err="1" smtClean="0"/>
                        <a:t>йохимбин</a:t>
                      </a:r>
                      <a:endParaRPr lang="ru-RU" sz="1800" b="0" i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73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none" strike="noStrike" kern="1200" dirty="0" err="1" smtClean="0">
                          <a:effectLst/>
                        </a:rPr>
                        <a:t>Йохимбе</a:t>
                      </a:r>
                      <a:r>
                        <a:rPr lang="ru-RU" sz="1800" u="none" strike="noStrike" kern="1200" dirty="0" smtClean="0">
                          <a:effectLst/>
                        </a:rPr>
                        <a:t> Форте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/>
                        <a:t>(</a:t>
                      </a:r>
                      <a:r>
                        <a:rPr lang="ru-RU" sz="1800" kern="1200" dirty="0" err="1" smtClean="0"/>
                        <a:t>Эвалар</a:t>
                      </a:r>
                      <a:r>
                        <a:rPr lang="ru-RU" sz="1800" kern="1200" dirty="0" smtClean="0"/>
                        <a:t>)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/>
                        <a:t>250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err="1" smtClean="0"/>
                        <a:t>Йохимбин</a:t>
                      </a:r>
                      <a:r>
                        <a:rPr lang="ru-RU" sz="1800" kern="1200" dirty="0" smtClean="0"/>
                        <a:t> (дозировка</a:t>
                      </a:r>
                      <a:r>
                        <a:rPr lang="ru-RU" sz="1800" kern="1200" baseline="0" dirty="0" smtClean="0"/>
                        <a:t> вдвое меньше</a:t>
                      </a:r>
                      <a:r>
                        <a:rPr lang="ru-RU" sz="1800" kern="1200" dirty="0" smtClean="0"/>
                        <a:t>)</a:t>
                      </a:r>
                    </a:p>
                    <a:p>
                      <a:pPr marL="0" algn="ctr" defTabSz="914400" rtl="0" eaLnBrk="1" latinLnBrk="0" hangingPunct="1"/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4499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err="1" smtClean="0"/>
                        <a:t>Yohimbe</a:t>
                      </a:r>
                      <a:r>
                        <a:rPr lang="en-US" sz="1800" kern="1200" dirty="0" smtClean="0"/>
                        <a:t> Fuel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/>
                        <a:t>(</a:t>
                      </a:r>
                      <a:r>
                        <a:rPr lang="en-US" sz="1800" kern="1200" dirty="0" err="1" smtClean="0"/>
                        <a:t>Twinlab</a:t>
                      </a:r>
                      <a:r>
                        <a:rPr lang="ru-RU" sz="1800" kern="1200" dirty="0" smtClean="0"/>
                        <a:t>)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smtClean="0"/>
                        <a:t>510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err="1" smtClean="0"/>
                        <a:t>Йохимбин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23528" y="6362164"/>
            <a:ext cx="3667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Цены на товары приведены на 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апрель 2015 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г.</a:t>
            </a:r>
          </a:p>
          <a:p>
            <a:endParaRPr lang="ru-RU" sz="1400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err="1" smtClean="0"/>
              <a:t>Йохимбе</a:t>
            </a:r>
            <a:r>
              <a:rPr lang="ru-RU" sz="1800" b="1" dirty="0" smtClean="0"/>
              <a:t> и женьшень</a:t>
            </a:r>
            <a:endParaRPr lang="ru-RU" sz="1800" b="1" dirty="0"/>
          </a:p>
        </p:txBody>
      </p:sp>
    </p:spTree>
    <p:extLst>
      <p:ext uri="{BB962C8B-B14F-4D97-AF65-F5344CB8AC3E}">
        <p14:creationId xmlns:p14="http://schemas.microsoft.com/office/powerpoint/2010/main" xmlns="" val="394845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/>
              <a:t>Медвежьи ушки и брусника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63556" y="1947324"/>
            <a:ext cx="4656916" cy="2705812"/>
          </a:xfrm>
        </p:spPr>
        <p:txBody>
          <a:bodyPr>
            <a:noAutofit/>
          </a:bodyPr>
          <a:lstStyle/>
          <a:p>
            <a:r>
              <a:rPr lang="ru-RU" sz="2400" dirty="0" smtClean="0"/>
              <a:t>МОЧЕГОННЫЙ ЭФФЕКТ</a:t>
            </a:r>
          </a:p>
          <a:p>
            <a:endParaRPr lang="ru-RU" sz="800" dirty="0" smtClean="0"/>
          </a:p>
          <a:p>
            <a:r>
              <a:rPr lang="ru-RU" sz="2400" dirty="0" smtClean="0"/>
              <a:t>АНТИМИКРОБНОЕ ДЕЙСТВИЕ</a:t>
            </a:r>
          </a:p>
          <a:p>
            <a:endParaRPr lang="ru-RU" sz="800" dirty="0" smtClean="0"/>
          </a:p>
          <a:p>
            <a:r>
              <a:rPr lang="ru-RU" sz="2400" dirty="0" smtClean="0"/>
              <a:t>ЗАЩИТА ОТ ВОСПАЛЕНИЙ 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211960" y="4309756"/>
            <a:ext cx="4402832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ru-RU" sz="1200" b="1" dirty="0" smtClean="0"/>
              <a:t>Состав: </a:t>
            </a:r>
            <a:r>
              <a:rPr lang="ru-RU" sz="1200" dirty="0" smtClean="0"/>
              <a:t>Экстракт  листьев толокнянки, листья брусники, клюквы плоды, экстракт  корня хрена.</a:t>
            </a: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39952" y="5373216"/>
            <a:ext cx="1138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30 капсул</a:t>
            </a:r>
            <a:endParaRPr lang="ru-RU" b="1" dirty="0"/>
          </a:p>
        </p:txBody>
      </p:sp>
      <p:pic>
        <p:nvPicPr>
          <p:cNvPr id="7170" name="Picture 2" descr="C:\Users\kartashova.ea\Desktop\эсеншелс\500143 медвежьи ушки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678" t="9648" r="15343" b="13516"/>
          <a:stretch/>
        </p:blipFill>
        <p:spPr bwMode="auto">
          <a:xfrm>
            <a:off x="395536" y="1520042"/>
            <a:ext cx="3950833" cy="486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6418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9787056"/>
              </p:ext>
            </p:extLst>
          </p:nvPr>
        </p:nvGraphicFramePr>
        <p:xfrm>
          <a:off x="1558278" y="2852936"/>
          <a:ext cx="5894042" cy="11887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54306"/>
                <a:gridCol w="1420639"/>
                <a:gridCol w="1719097"/>
              </a:tblGrid>
              <a:tr h="638508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Масса, мг</a:t>
                      </a:r>
                      <a:endParaRPr lang="ru-RU" sz="24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% от РСП</a:t>
                      </a:r>
                      <a:endParaRPr lang="ru-RU" sz="24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179551">
                <a:tc>
                  <a:txBody>
                    <a:bodyPr/>
                    <a:lstStyle/>
                    <a:p>
                      <a:r>
                        <a:rPr lang="ru-RU" sz="1800" kern="1200" dirty="0" smtClean="0"/>
                        <a:t>Гидрохинон 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8,9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178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/>
              <a:t>Медвежьи ушки и брусника</a:t>
            </a:r>
            <a:endParaRPr lang="ru-RU" sz="1800" b="1" dirty="0"/>
          </a:p>
        </p:txBody>
      </p:sp>
    </p:spTree>
    <p:extLst>
      <p:ext uri="{BB962C8B-B14F-4D97-AF65-F5344CB8AC3E}">
        <p14:creationId xmlns:p14="http://schemas.microsoft.com/office/powerpoint/2010/main" xmlns="" val="177095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745232" y="2348880"/>
            <a:ext cx="8507288" cy="39170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lnSpc>
                <a:spcPts val="2800"/>
              </a:lnSpc>
              <a:spcBef>
                <a:spcPct val="20000"/>
              </a:spcBef>
            </a:pPr>
            <a:r>
              <a:rPr lang="ru-RU" sz="2800" dirty="0" smtClean="0">
                <a:solidFill>
                  <a:srgbClr val="54416B"/>
                </a:solidFill>
              </a:rPr>
              <a:t>Предотвращает застой мочи.</a:t>
            </a:r>
          </a:p>
          <a:p>
            <a:pPr lvl="0">
              <a:lnSpc>
                <a:spcPts val="2800"/>
              </a:lnSpc>
              <a:spcBef>
                <a:spcPct val="20000"/>
              </a:spcBef>
            </a:pPr>
            <a:endParaRPr lang="ru-RU" sz="700" dirty="0" smtClean="0">
              <a:solidFill>
                <a:srgbClr val="54416B"/>
              </a:solidFill>
            </a:endParaRPr>
          </a:p>
          <a:p>
            <a:pPr>
              <a:lnSpc>
                <a:spcPts val="2800"/>
              </a:lnSpc>
              <a:spcBef>
                <a:spcPct val="20000"/>
              </a:spcBef>
            </a:pPr>
            <a:r>
              <a:rPr lang="ru-RU" sz="2800" dirty="0" smtClean="0">
                <a:solidFill>
                  <a:srgbClr val="54416B"/>
                </a:solidFill>
              </a:rPr>
              <a:t>Обладает прямым </a:t>
            </a:r>
            <a:r>
              <a:rPr lang="ru-RU" sz="2800" dirty="0" err="1" smtClean="0">
                <a:solidFill>
                  <a:srgbClr val="54416B"/>
                </a:solidFill>
              </a:rPr>
              <a:t>антимикробным</a:t>
            </a:r>
            <a:r>
              <a:rPr lang="ru-RU" sz="2800" dirty="0" smtClean="0">
                <a:solidFill>
                  <a:srgbClr val="54416B"/>
                </a:solidFill>
              </a:rPr>
              <a:t> действием. </a:t>
            </a:r>
          </a:p>
          <a:p>
            <a:pPr lvl="0">
              <a:lnSpc>
                <a:spcPts val="2800"/>
              </a:lnSpc>
              <a:spcBef>
                <a:spcPct val="20000"/>
              </a:spcBef>
            </a:pPr>
            <a:endParaRPr lang="ru-RU" sz="700" dirty="0" smtClean="0">
              <a:solidFill>
                <a:srgbClr val="54416B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ts val="28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Оказывает</a:t>
            </a:r>
            <a:r>
              <a:rPr kumimoji="0" lang="ru-RU" sz="2800" b="0" i="0" u="none" strike="noStrike" kern="1200" cap="none" spc="0" normalizeH="0" noProof="0" dirty="0" smtClean="0">
                <a:ln>
                  <a:noFill/>
                </a:ln>
                <a:solidFill>
                  <a:srgbClr val="54416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противовоспалительное действие.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54416B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/>
              <a:t>Медвежьи ушки и брусника</a:t>
            </a:r>
            <a:endParaRPr lang="ru-RU" sz="1800" b="1" dirty="0"/>
          </a:p>
        </p:txBody>
      </p:sp>
      <p:pic>
        <p:nvPicPr>
          <p:cNvPr id="14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528242" y="2348880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528242" y="3241575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555324" y="4058778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036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59584906"/>
              </p:ext>
            </p:extLst>
          </p:nvPr>
        </p:nvGraphicFramePr>
        <p:xfrm>
          <a:off x="467545" y="1844824"/>
          <a:ext cx="7920879" cy="3130664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2640293"/>
                <a:gridCol w="2328258"/>
                <a:gridCol w="2952328"/>
              </a:tblGrid>
              <a:tr h="936104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Наименование продукта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(производитель)</a:t>
                      </a:r>
                      <a:endParaRPr lang="ru-RU" sz="16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Стоимость месячного курса, руб.</a:t>
                      </a:r>
                      <a:endParaRPr lang="ru-RU" sz="16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kern="1200" dirty="0" smtClean="0"/>
                        <a:t>Активные </a:t>
                      </a:r>
                      <a:r>
                        <a:rPr lang="ru-RU" sz="1600" kern="1200" baseline="0" dirty="0" smtClean="0"/>
                        <a:t>вещества 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kern="1200" baseline="0" dirty="0" smtClean="0"/>
                        <a:t>продукта</a:t>
                      </a:r>
                      <a:endParaRPr lang="ru-RU" sz="1600" b="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73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Медвежьи ушки и брусника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(Сибирское здоровье)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/>
                        <a:t>260</a:t>
                      </a:r>
                      <a:endParaRPr lang="ru-RU" sz="1800" b="0" i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/>
                        <a:t>гидрохинон</a:t>
                      </a:r>
                      <a:endParaRPr lang="ru-RU" sz="1800" b="0" i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733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err="1" smtClean="0"/>
                        <a:t>Урифлорин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smtClean="0"/>
                        <a:t>300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/>
                        <a:t>гидрохинон</a:t>
                      </a:r>
                    </a:p>
                    <a:p>
                      <a:pPr marL="0" algn="ctr" defTabSz="914400" rtl="0" eaLnBrk="1" latinLnBrk="0" hangingPunct="1"/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4499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err="1" smtClean="0"/>
                        <a:t>Урифлан</a:t>
                      </a:r>
                      <a:endParaRPr lang="ru-RU" sz="1800" kern="1200" dirty="0" smtClean="0"/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smtClean="0"/>
                        <a:t>555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/>
                        <a:t>гидрохинон</a:t>
                      </a:r>
                    </a:p>
                    <a:p>
                      <a:pPr marL="0" algn="ctr" defTabSz="914400" rtl="0" eaLnBrk="1" latinLnBrk="0" hangingPunct="1"/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/>
              <a:t>Медвежьи ушки и брусника</a:t>
            </a:r>
            <a:endParaRPr lang="ru-RU" sz="1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23528" y="6362164"/>
            <a:ext cx="3667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Цены на товары приведены на 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апрель 2015 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г.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394845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800" b="1" dirty="0" smtClean="0"/>
              <a:t>Nordic</a:t>
            </a:r>
            <a:r>
              <a:rPr lang="ru-RU" sz="1800" b="1" dirty="0" smtClean="0"/>
              <a:t> </a:t>
            </a:r>
            <a:r>
              <a:rPr lang="en-US" sz="1800" b="1" dirty="0" smtClean="0"/>
              <a:t>Omega-3</a:t>
            </a:r>
            <a:r>
              <a:rPr lang="ru-RU" sz="1800" b="1" dirty="0" smtClean="0"/>
              <a:t> (Северная Омега-3)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63556" y="1947324"/>
            <a:ext cx="4656916" cy="2705812"/>
          </a:xfrm>
        </p:spPr>
        <p:txBody>
          <a:bodyPr>
            <a:noAutofit/>
          </a:bodyPr>
          <a:lstStyle/>
          <a:p>
            <a:r>
              <a:rPr lang="ru-RU" sz="2400" dirty="0" smtClean="0"/>
              <a:t>ЗАЩИТА СЕРДЦА И СОСУДОВ</a:t>
            </a:r>
          </a:p>
          <a:p>
            <a:endParaRPr lang="ru-RU" sz="800" dirty="0" smtClean="0"/>
          </a:p>
          <a:p>
            <a:r>
              <a:rPr lang="ru-RU" sz="2400" dirty="0" smtClean="0"/>
              <a:t>УЛУЧШЕНИЕ ПАМЯТИ</a:t>
            </a:r>
          </a:p>
          <a:p>
            <a:endParaRPr lang="ru-RU" sz="800" dirty="0" smtClean="0"/>
          </a:p>
          <a:p>
            <a:r>
              <a:rPr lang="ru-RU" sz="2400" dirty="0" smtClean="0"/>
              <a:t>НОРМАЛИЗАЦИЯ ГОРМОНАЛЬНОГО ФОНА 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211960" y="4309756"/>
            <a:ext cx="4402832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ru-RU" sz="1200" b="1" dirty="0" smtClean="0"/>
              <a:t>Состав: </a:t>
            </a:r>
            <a:r>
              <a:rPr lang="ru-RU" sz="1200" dirty="0" smtClean="0"/>
              <a:t>комплекс омега-3 жирных кислот</a:t>
            </a:r>
          </a:p>
          <a:p>
            <a:r>
              <a:rPr lang="ru-RU" sz="1200" dirty="0" smtClean="0"/>
              <a:t>из жира морских рыб.</a:t>
            </a: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39952" y="5373216"/>
            <a:ext cx="1138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60 капсул</a:t>
            </a:r>
            <a:endParaRPr lang="ru-RU" b="1" dirty="0"/>
          </a:p>
        </p:txBody>
      </p:sp>
      <p:pic>
        <p:nvPicPr>
          <p:cNvPr id="1026" name="Picture 2" descr="P:\03-ФОТО МАТЕРИАЛЫ\+BASE+\PNG\BAD\Essentials\50022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3583806" cy="46207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6418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9787056"/>
              </p:ext>
            </p:extLst>
          </p:nvPr>
        </p:nvGraphicFramePr>
        <p:xfrm>
          <a:off x="1558278" y="2852936"/>
          <a:ext cx="5894042" cy="21031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54306"/>
                <a:gridCol w="1420639"/>
                <a:gridCol w="1719097"/>
              </a:tblGrid>
              <a:tr h="638508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Масса, мг</a:t>
                      </a:r>
                      <a:endParaRPr lang="ru-RU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% от РСП</a:t>
                      </a:r>
                      <a:endParaRPr lang="ru-RU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179551">
                <a:tc>
                  <a:txBody>
                    <a:bodyPr/>
                    <a:lstStyle/>
                    <a:p>
                      <a:r>
                        <a:rPr lang="ru-RU" sz="1800" kern="1200" dirty="0" err="1" smtClean="0"/>
                        <a:t>Докозагексаеновая</a:t>
                      </a:r>
                      <a:r>
                        <a:rPr lang="ru-RU" sz="1800" kern="1200" dirty="0" smtClean="0"/>
                        <a:t>  омега-3</a:t>
                      </a:r>
                      <a:r>
                        <a:rPr lang="ru-RU" sz="1800" kern="1200" baseline="0" dirty="0" smtClean="0"/>
                        <a:t> ПНЖК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363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91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179551">
                <a:tc>
                  <a:txBody>
                    <a:bodyPr/>
                    <a:lstStyle/>
                    <a:p>
                      <a:r>
                        <a:rPr lang="ru-RU" sz="1800" b="0" dirty="0" err="1" smtClean="0">
                          <a:solidFill>
                            <a:schemeClr val="tx1"/>
                          </a:solidFill>
                        </a:rPr>
                        <a:t>Эйкозапентоеновая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kern="1200" dirty="0" smtClean="0"/>
                        <a:t>омега-3</a:t>
                      </a:r>
                      <a:r>
                        <a:rPr lang="ru-RU" sz="1800" kern="1200" baseline="0" dirty="0" smtClean="0"/>
                        <a:t> ПНЖК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solidFill>
                            <a:schemeClr val="tx1"/>
                          </a:solidFill>
                        </a:rPr>
                        <a:t>544,5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solidFill>
                            <a:schemeClr val="tx1"/>
                          </a:solidFill>
                        </a:rPr>
                        <a:t>52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800" b="1" dirty="0" smtClean="0"/>
              <a:t>Nordic</a:t>
            </a:r>
            <a:r>
              <a:rPr lang="ru-RU" sz="1800" b="1" dirty="0" smtClean="0"/>
              <a:t> </a:t>
            </a:r>
            <a:r>
              <a:rPr lang="en-US" sz="1800" b="1" dirty="0" smtClean="0"/>
              <a:t>Omega-3</a:t>
            </a:r>
            <a:r>
              <a:rPr lang="ru-RU" sz="1800" b="1" dirty="0" smtClean="0"/>
              <a:t> (Северная Омега-3)</a:t>
            </a:r>
            <a:endParaRPr lang="ru-RU" sz="1800" b="1" dirty="0"/>
          </a:p>
        </p:txBody>
      </p:sp>
    </p:spTree>
    <p:extLst>
      <p:ext uri="{BB962C8B-B14F-4D97-AF65-F5344CB8AC3E}">
        <p14:creationId xmlns:p14="http://schemas.microsoft.com/office/powerpoint/2010/main" xmlns="" val="177095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745232" y="1816225"/>
            <a:ext cx="8003232" cy="39170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buClr>
                <a:srgbClr val="056121"/>
              </a:buClr>
              <a:defRPr/>
            </a:pP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Стимуляция умственной деятельности, памяти.</a:t>
            </a:r>
          </a:p>
          <a:p>
            <a:pPr>
              <a:buClr>
                <a:srgbClr val="056121"/>
              </a:buClr>
              <a:defRPr/>
            </a:pPr>
            <a:endParaRPr lang="ru-RU" altLang="ru-RU" sz="8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buClr>
                <a:srgbClr val="056121"/>
              </a:buClr>
              <a:defRPr/>
            </a:pP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Профилактика заболеваний </a:t>
            </a:r>
            <a:r>
              <a:rPr lang="ru-RU" altLang="ru-RU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сердечно-сосудистой</a:t>
            </a: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системы, снижение уровня «плохого» холестерина.</a:t>
            </a:r>
          </a:p>
          <a:p>
            <a:pPr>
              <a:buClr>
                <a:srgbClr val="056121"/>
              </a:buClr>
              <a:defRPr/>
            </a:pPr>
            <a:endParaRPr lang="ru-RU" altLang="ru-RU" sz="8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buClr>
                <a:srgbClr val="056121"/>
              </a:buClr>
              <a:defRPr/>
            </a:pP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Поддержание нормальной работы репродуктивной системы. </a:t>
            </a:r>
          </a:p>
          <a:p>
            <a:pPr>
              <a:buClr>
                <a:srgbClr val="056121"/>
              </a:buClr>
              <a:defRPr/>
            </a:pPr>
            <a:endParaRPr lang="ru-RU" altLang="ru-RU" sz="8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buClr>
                <a:srgbClr val="056121"/>
              </a:buClr>
              <a:defRPr/>
            </a:pP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Улучшение состояния кожи, волос и ногтей. </a:t>
            </a:r>
          </a:p>
        </p:txBody>
      </p:sp>
      <p:pic>
        <p:nvPicPr>
          <p:cNvPr id="14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528242" y="1960241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528242" y="2536305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555324" y="3526123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800" b="1" dirty="0" smtClean="0"/>
              <a:t>Nordic</a:t>
            </a:r>
            <a:r>
              <a:rPr lang="ru-RU" sz="1800" b="1" dirty="0" smtClean="0"/>
              <a:t> </a:t>
            </a:r>
            <a:r>
              <a:rPr lang="en-US" sz="1800" b="1" dirty="0" smtClean="0"/>
              <a:t>Omega-3</a:t>
            </a:r>
            <a:r>
              <a:rPr lang="ru-RU" sz="1800" b="1" dirty="0" smtClean="0"/>
              <a:t> (Северная Омега-3)</a:t>
            </a:r>
            <a:endParaRPr lang="ru-RU" sz="1800" b="1" dirty="0"/>
          </a:p>
        </p:txBody>
      </p:sp>
      <p:pic>
        <p:nvPicPr>
          <p:cNvPr id="10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557527" y="4480521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036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59584906"/>
              </p:ext>
            </p:extLst>
          </p:nvPr>
        </p:nvGraphicFramePr>
        <p:xfrm>
          <a:off x="467545" y="1844824"/>
          <a:ext cx="7920879" cy="2661262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2640293"/>
                <a:gridCol w="2328258"/>
                <a:gridCol w="2952328"/>
              </a:tblGrid>
              <a:tr h="936104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Наименование продукта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(производитель)</a:t>
                      </a:r>
                      <a:endParaRPr lang="ru-RU" sz="16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dirty="0" smtClean="0"/>
                        <a:t>Стоимость месячного курса, руб.</a:t>
                      </a:r>
                      <a:endParaRPr lang="ru-RU" sz="16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kern="1200" dirty="0" smtClean="0"/>
                        <a:t>Активные </a:t>
                      </a:r>
                      <a:r>
                        <a:rPr lang="ru-RU" sz="1600" kern="1200" baseline="0" dirty="0" smtClean="0"/>
                        <a:t>вещества </a:t>
                      </a:r>
                    </a:p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ru-RU" sz="1600" kern="1200" baseline="0" dirty="0" smtClean="0"/>
                        <a:t>продукта</a:t>
                      </a:r>
                      <a:endParaRPr lang="ru-RU" sz="1600" b="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</a:tr>
              <a:tr h="6273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Северная Омега-3 (Сибирское здоровье)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/>
                        <a:t>420</a:t>
                      </a:r>
                      <a:endParaRPr lang="ru-RU" sz="1800" b="0" i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/>
                        <a:t>Омега-3 ПНЖК</a:t>
                      </a:r>
                      <a:endParaRPr lang="ru-RU" sz="1800" b="0" i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</a:tr>
              <a:tr h="62733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err="1" smtClean="0"/>
                        <a:t>КардиоАктив</a:t>
                      </a:r>
                      <a:r>
                        <a:rPr lang="ru-RU" sz="1800" kern="1200" dirty="0" smtClean="0"/>
                        <a:t> Омега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/>
                        <a:t>860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/>
                        <a:t>Омега-3 </a:t>
                      </a:r>
                      <a:r>
                        <a:rPr lang="ru-RU" sz="1800" kern="1200" dirty="0" smtClean="0"/>
                        <a:t>ПНЖК</a:t>
                      </a:r>
                      <a:endParaRPr lang="ru-RU" sz="1800" b="0" i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kern="1200" dirty="0" smtClean="0"/>
                    </a:p>
                  </a:txBody>
                  <a:tcPr/>
                </a:tc>
              </a:tr>
              <a:tr h="44499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smtClean="0"/>
                        <a:t>NUTRILITE™ </a:t>
                      </a:r>
                      <a:r>
                        <a:rPr lang="ru-RU" sz="1800" kern="1200" dirty="0" smtClean="0"/>
                        <a:t>(</a:t>
                      </a:r>
                      <a:r>
                        <a:rPr lang="en-US" sz="1800" kern="1200" dirty="0" smtClean="0"/>
                        <a:t>Amway</a:t>
                      </a:r>
                      <a:r>
                        <a:rPr lang="ru-RU" sz="1800" kern="1200" dirty="0" smtClean="0"/>
                        <a:t>)</a:t>
                      </a:r>
                      <a:endParaRPr lang="en-US" sz="1800" kern="1200" dirty="0" smtClean="0"/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 smtClean="0"/>
                        <a:t>1200</a:t>
                      </a:r>
                      <a:endParaRPr lang="ru-RU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/>
                        <a:t>Омега-3 ПНЖК,</a:t>
                      </a:r>
                      <a:r>
                        <a:rPr lang="ru-RU" sz="1800" kern="1200" baseline="0" dirty="0" smtClean="0"/>
                        <a:t> витамин Е</a:t>
                      </a:r>
                      <a:endParaRPr lang="ru-RU" sz="1800" b="0" i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23528" y="6362164"/>
            <a:ext cx="3775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Цены на товары приведены на 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февраль 2016 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</a:rPr>
              <a:t>г.</a:t>
            </a:r>
          </a:p>
          <a:p>
            <a:endParaRPr lang="ru-RU" sz="1400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800" b="1" dirty="0" smtClean="0"/>
              <a:t>Nordic</a:t>
            </a:r>
            <a:r>
              <a:rPr lang="ru-RU" sz="1800" b="1" dirty="0" smtClean="0"/>
              <a:t> </a:t>
            </a:r>
            <a:r>
              <a:rPr lang="en-US" sz="1800" b="1" dirty="0" smtClean="0"/>
              <a:t>Omega-3</a:t>
            </a:r>
            <a:r>
              <a:rPr lang="ru-RU" sz="1800" b="1" dirty="0" smtClean="0"/>
              <a:t> (Северная Омега-3)</a:t>
            </a:r>
            <a:endParaRPr lang="ru-RU" sz="1800" b="1" dirty="0"/>
          </a:p>
        </p:txBody>
      </p:sp>
    </p:spTree>
    <p:extLst>
      <p:ext uri="{BB962C8B-B14F-4D97-AF65-F5344CB8AC3E}">
        <p14:creationId xmlns:p14="http://schemas.microsoft.com/office/powerpoint/2010/main" xmlns="" val="394845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/>
              <a:t>Иван чай и Таволга</a:t>
            </a:r>
            <a:endParaRPr lang="ru-RU" sz="1800" b="1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417640" y="4309756"/>
            <a:ext cx="4402832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ru-RU" sz="1200" b="1" dirty="0" smtClean="0"/>
              <a:t>Состав: </a:t>
            </a:r>
            <a:r>
              <a:rPr lang="ru-RU" sz="1200" dirty="0" smtClean="0"/>
              <a:t>ферментированные листья иван-чая (</a:t>
            </a:r>
            <a:r>
              <a:rPr lang="ru-RU" sz="1200" dirty="0" smtClean="0"/>
              <a:t>кипрея узколистного</a:t>
            </a:r>
            <a:r>
              <a:rPr lang="ru-RU" sz="1200" dirty="0" smtClean="0"/>
              <a:t>), </a:t>
            </a:r>
            <a:r>
              <a:rPr lang="ru-RU" sz="1200" dirty="0" smtClean="0"/>
              <a:t>трава </a:t>
            </a:r>
            <a:r>
              <a:rPr lang="ru-RU" sz="1200" dirty="0" smtClean="0"/>
              <a:t>таволги (лабазника), зверобоя, душицы, чабреца, </a:t>
            </a:r>
            <a:r>
              <a:rPr lang="ru-RU" sz="1200" dirty="0" smtClean="0"/>
              <a:t>листья </a:t>
            </a:r>
            <a:r>
              <a:rPr lang="ru-RU" sz="1200" dirty="0" smtClean="0"/>
              <a:t>смородины, </a:t>
            </a:r>
            <a:r>
              <a:rPr lang="ru-RU" sz="1200" dirty="0" smtClean="0"/>
              <a:t>плоды </a:t>
            </a:r>
            <a:r>
              <a:rPr lang="ru-RU" sz="1200" dirty="0" smtClean="0"/>
              <a:t>малины.</a:t>
            </a: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39952" y="5373216"/>
            <a:ext cx="2054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20 </a:t>
            </a:r>
            <a:r>
              <a:rPr lang="ru-RU" b="1" dirty="0" err="1" smtClean="0"/>
              <a:t>фильтр-пакетов</a:t>
            </a:r>
            <a:endParaRPr lang="ru-RU" b="1" dirty="0"/>
          </a:p>
        </p:txBody>
      </p:sp>
      <p:pic>
        <p:nvPicPr>
          <p:cNvPr id="1027" name="Picture 3" descr="P:\03-ФОТО МАТЕРИАЛЫ\+BASE+\PNG\BAD\Essentials\5002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4888" y="2060848"/>
            <a:ext cx="4608512" cy="2585771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633664" y="2420888"/>
            <a:ext cx="3528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Настоящий таежный вкус и аромат без кофеина и искусственных добавок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56418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kartashova.ea\Desktop\эсеншелс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889248" y="1960241"/>
            <a:ext cx="8003232" cy="39170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buClr>
                <a:srgbClr val="056121"/>
              </a:buClr>
              <a:defRPr/>
            </a:pP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Полезная </a:t>
            </a: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замена обычному чаю;</a:t>
            </a:r>
          </a:p>
          <a:p>
            <a:pPr>
              <a:buClr>
                <a:srgbClr val="056121"/>
              </a:buClr>
              <a:defRPr/>
            </a:pPr>
            <a:endParaRPr lang="ru-RU" altLang="ru-RU" sz="105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buClr>
                <a:srgbClr val="056121"/>
              </a:buClr>
              <a:defRPr/>
            </a:pP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 </a:t>
            </a: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5 раз больше антиоксидантов;</a:t>
            </a:r>
          </a:p>
          <a:p>
            <a:pPr>
              <a:buClr>
                <a:srgbClr val="056121"/>
              </a:buClr>
              <a:defRPr/>
            </a:pPr>
            <a:endParaRPr lang="ru-RU" altLang="ru-RU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buClr>
                <a:srgbClr val="056121"/>
              </a:buClr>
              <a:defRPr/>
            </a:pP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Не </a:t>
            </a: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красит зубную эмаль;</a:t>
            </a:r>
          </a:p>
          <a:p>
            <a:pPr>
              <a:buClr>
                <a:srgbClr val="056121"/>
              </a:buClr>
              <a:defRPr/>
            </a:pPr>
            <a:endParaRPr lang="ru-RU" altLang="ru-RU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buClr>
                <a:srgbClr val="056121"/>
              </a:buClr>
              <a:defRPr/>
            </a:pPr>
            <a:r>
              <a:rPr lang="ru-RU" altLang="ru-RU" sz="28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Детоксикация</a:t>
            </a: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вместо перевозбуждения;</a:t>
            </a:r>
          </a:p>
          <a:p>
            <a:pPr>
              <a:buClr>
                <a:srgbClr val="056121"/>
              </a:buClr>
              <a:defRPr/>
            </a:pPr>
            <a:endParaRPr lang="ru-RU" altLang="ru-RU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buClr>
                <a:srgbClr val="056121"/>
              </a:buClr>
              <a:defRPr/>
            </a:pP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Чаепитие </a:t>
            </a:r>
            <a:r>
              <a:rPr lang="ru-RU" altLang="ru-RU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как ежедневное оздоровление.</a:t>
            </a:r>
          </a:p>
        </p:txBody>
      </p:sp>
      <p:pic>
        <p:nvPicPr>
          <p:cNvPr id="14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672258" y="2104257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672258" y="2680321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699340" y="3284984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395536" y="374799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/>
              <a:t>Иван чай и Таволга</a:t>
            </a:r>
            <a:endParaRPr lang="ru-RU" sz="1800" b="1" dirty="0"/>
          </a:p>
        </p:txBody>
      </p:sp>
      <p:pic>
        <p:nvPicPr>
          <p:cNvPr id="10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701543" y="4437112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kartashova.ea\Desktop\эсеншелс\Рисунок2.pn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049" t="48322" r="48785" b="48051"/>
          <a:stretch/>
        </p:blipFill>
        <p:spPr bwMode="auto">
          <a:xfrm>
            <a:off x="701543" y="3861048"/>
            <a:ext cx="198049" cy="24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036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kartashova.ea\Desktop\эсеншелс\fi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7"/>
            <a:ext cx="9142412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267744" y="4359990"/>
            <a:ext cx="4399331" cy="1013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ru-RU" sz="4000" b="1" i="1" dirty="0" smtClean="0">
                <a:solidFill>
                  <a:schemeClr val="bg1"/>
                </a:solidFill>
              </a:rPr>
              <a:t>Сибирского вам здоровья!</a:t>
            </a:r>
            <a:endParaRPr lang="ru-RU" sz="4000" b="1" i="1" dirty="0">
              <a:solidFill>
                <a:schemeClr val="bg1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771800" y="5733256"/>
            <a:ext cx="3528392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>
                <a:solidFill>
                  <a:schemeClr val="bg1"/>
                </a:solidFill>
              </a:rPr>
              <a:t>www.siberianhealth.com</a:t>
            </a:r>
            <a:endParaRPr lang="ru-RU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853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6726</TotalTime>
  <Words>1717</Words>
  <Application>Microsoft Office PowerPoint</Application>
  <PresentationFormat>Экран (4:3)</PresentationFormat>
  <Paragraphs>520</Paragraphs>
  <Slides>47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Тема Office</vt:lpstr>
      <vt:lpstr>Слайд 1</vt:lpstr>
      <vt:lpstr>Современный потребитель вынужден экономить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Essentials by  Siberian Health</dc:title>
  <dc:creator>Абдулсатарова Мария Владимировна</dc:creator>
  <cp:lastModifiedBy>toursin.ya</cp:lastModifiedBy>
  <cp:revision>250</cp:revision>
  <dcterms:created xsi:type="dcterms:W3CDTF">2014-01-29T05:29:07Z</dcterms:created>
  <dcterms:modified xsi:type="dcterms:W3CDTF">2016-04-06T07:29:47Z</dcterms:modified>
</cp:coreProperties>
</file>