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429" r:id="rId2"/>
    <p:sldId id="260" r:id="rId3"/>
    <p:sldId id="327" r:id="rId4"/>
    <p:sldId id="309" r:id="rId5"/>
    <p:sldId id="402" r:id="rId6"/>
    <p:sldId id="424" r:id="rId7"/>
    <p:sldId id="425" r:id="rId8"/>
    <p:sldId id="431" r:id="rId9"/>
    <p:sldId id="432" r:id="rId10"/>
    <p:sldId id="315" r:id="rId11"/>
    <p:sldId id="406" r:id="rId12"/>
    <p:sldId id="314" r:id="rId13"/>
    <p:sldId id="407" r:id="rId14"/>
    <p:sldId id="316" r:id="rId15"/>
    <p:sldId id="408" r:id="rId16"/>
    <p:sldId id="427" r:id="rId17"/>
    <p:sldId id="426" r:id="rId18"/>
    <p:sldId id="428" r:id="rId19"/>
    <p:sldId id="318" r:id="rId20"/>
    <p:sldId id="410" r:id="rId21"/>
    <p:sldId id="258" r:id="rId22"/>
    <p:sldId id="430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Четверикова Ирина Фанусновна" initials="ЧИФ" lastIdx="14" clrIdx="0"/>
  <p:cmAuthor id="1" name="Marija Kucinska" initials="MK" lastIdx="1" clrIdx="1">
    <p:extLst>
      <p:ext uri="{19B8F6BF-5375-455C-9EA6-DF929625EA0E}">
        <p15:presenceInfo xmlns:p15="http://schemas.microsoft.com/office/powerpoint/2012/main" xmlns="" userId="420539e2c71ecd9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EAB0"/>
    <a:srgbClr val="FFEAA7"/>
    <a:srgbClr val="FBF1B7"/>
    <a:srgbClr val="FFB9B9"/>
    <a:srgbClr val="FF9999"/>
    <a:srgbClr val="FAC79C"/>
    <a:srgbClr val="19712A"/>
    <a:srgbClr val="F5DE55"/>
    <a:srgbClr val="FFD2B7"/>
    <a:srgbClr val="A6D8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72" autoAdjust="0"/>
    <p:restoredTop sz="92063" autoAdjust="0"/>
  </p:normalViewPr>
  <p:slideViewPr>
    <p:cSldViewPr>
      <p:cViewPr varScale="1">
        <p:scale>
          <a:sx n="109" d="100"/>
          <a:sy n="109" d="100"/>
        </p:scale>
        <p:origin x="-174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07-28T16:44:32.395" idx="1">
    <p:pos x="116" y="3360"/>
    <p:text>17 или 19 лет? Проверить</p:text>
    <p:extLst>
      <p:ext uri="{C676402C-5697-4E1C-873F-D02D1690AC5C}">
        <p15:threadingInfo xmlns:p15="http://schemas.microsoft.com/office/powerpoint/2012/main" xmlns="" timeZoneBias="-18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5-01-29T15:29:05.953" idx="2">
    <p:pos x="3594" y="-253"/>
    <p:text>Сделать плашку для названия, чтобы было аккуратно, читаемо и визуально выделено. </p:text>
  </p:cm>
</p:cmLst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788808-BCAE-4203-8E44-70DAE744F372}" type="datetimeFigureOut">
              <a:rPr lang="ru-RU" smtClean="0"/>
              <a:pPr/>
              <a:t>05.08.2015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1CD9D8-9CFD-424E-AB2A-C1624690D8E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57052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J</a:t>
            </a:r>
            <a:r>
              <a:rPr lang="lt-LT" dirty="0" smtClean="0"/>
              <a:t>ūs</a:t>
            </a:r>
            <a:r>
              <a:rPr lang="lt-LT" baseline="0" dirty="0" smtClean="0"/>
              <a:t> jau žinote, kad Kompanija SIBERIAN HEALTH paskelbė globalų visos kosmetikos atnaujinimą pagal pasaulinius ekologinius reikalavimus. Atnaujindami kosmetines formules</a:t>
            </a:r>
            <a:r>
              <a:rPr lang="ru-RU" baseline="0" dirty="0" smtClean="0"/>
              <a:t> </a:t>
            </a:r>
            <a:r>
              <a:rPr lang="lt-LT" baseline="0" dirty="0" smtClean="0"/>
              <a:t>ilgai ir kruopščiai dirbo biotechnologai ir Grožio laboratorijos kūrėjai.  Daugelis tyrimų Rusijoje atlikti pirmą kartą</a:t>
            </a:r>
            <a:r>
              <a:rPr lang="ru-RU" baseline="0" dirty="0" smtClean="0"/>
              <a:t>! </a:t>
            </a:r>
            <a:r>
              <a:rPr lang="lt-LT" baseline="0" dirty="0" smtClean="0"/>
              <a:t>Šiandien noriu jums priminti pagrindinius Ekologinio judėjimo principus ir išsamiau papasakoti apie atsiradimo planus ir komunikaciją.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CD9D8-9CFD-424E-AB2A-C1624690D8E1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11805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CD9D8-9CFD-424E-AB2A-C1624690D8E1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8341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CD9D8-9CFD-424E-AB2A-C1624690D8E1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18648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CD9D8-9CFD-424E-AB2A-C1624690D8E1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60226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CD9D8-9CFD-424E-AB2A-C1624690D8E1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87194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CD9D8-9CFD-424E-AB2A-C1624690D8E1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45044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CD9D8-9CFD-424E-AB2A-C1624690D8E1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17723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CD9D8-9CFD-424E-AB2A-C1624690D8E1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3620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CD9D8-9CFD-424E-AB2A-C1624690D8E1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8532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CD9D8-9CFD-424E-AB2A-C1624690D8E1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99025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CD9D8-9CFD-424E-AB2A-C1624690D8E1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26391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CD9D8-9CFD-424E-AB2A-C1624690D8E1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2639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05.08.2015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05.08.2015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05.08.2015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05.08.2015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05.08.2015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05.08.2015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05.08.2015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comments" Target="../comments/commen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_____Microsoft_Excel_97-2003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comments" Target="../comments/comment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Лицо со знаком на горе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6" y="0"/>
            <a:ext cx="9137667" cy="6858000"/>
          </a:xfrm>
          <a:prstGeom prst="rect">
            <a:avLst/>
          </a:prstGeom>
        </p:spPr>
      </p:pic>
      <p:pic>
        <p:nvPicPr>
          <p:cNvPr id="5" name="Рисунок 4" descr="Труля белая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376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490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Страны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166" y="0"/>
            <a:ext cx="9137667" cy="639856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0" y="4797152"/>
            <a:ext cx="5364088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5412124"/>
            <a:ext cx="5364088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0" y="6029641"/>
            <a:ext cx="5364088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166" y="4233043"/>
            <a:ext cx="6264696" cy="2503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500" b="1" dirty="0" smtClean="0">
                <a:solidFill>
                  <a:srgbClr val="068442"/>
                </a:solidFill>
              </a:rPr>
              <a:t>Legendinė linija</a:t>
            </a:r>
          </a:p>
          <a:p>
            <a:r>
              <a:rPr lang="lt-LT" sz="3500" b="1" dirty="0" smtClean="0">
                <a:solidFill>
                  <a:srgbClr val="068442"/>
                </a:solidFill>
              </a:rPr>
              <a:t>„Sib</a:t>
            </a:r>
            <a:r>
              <a:rPr lang="en-US" sz="3500" b="1" dirty="0" err="1" smtClean="0">
                <a:solidFill>
                  <a:srgbClr val="068442"/>
                </a:solidFill>
              </a:rPr>
              <a:t>erian</a:t>
            </a:r>
            <a:r>
              <a:rPr lang="en-US" sz="3500" b="1" dirty="0" smtClean="0">
                <a:solidFill>
                  <a:srgbClr val="068442"/>
                </a:solidFill>
              </a:rPr>
              <a:t> Pure Herbs</a:t>
            </a:r>
            <a:r>
              <a:rPr lang="lt-LT" sz="3500" b="1" dirty="0" smtClean="0">
                <a:solidFill>
                  <a:srgbClr val="068442"/>
                </a:solidFill>
              </a:rPr>
              <a:t> kolekcija“ </a:t>
            </a:r>
          </a:p>
          <a:p>
            <a:r>
              <a:rPr lang="lt-LT" sz="4400" b="1" dirty="0" smtClean="0">
                <a:solidFill>
                  <a:srgbClr val="FF0000"/>
                </a:solidFill>
              </a:rPr>
              <a:t>1</a:t>
            </a:r>
            <a:r>
              <a:rPr lang="ru-RU" sz="4500" b="1" dirty="0" smtClean="0">
                <a:solidFill>
                  <a:srgbClr val="FF0000"/>
                </a:solidFill>
              </a:rPr>
              <a:t>7</a:t>
            </a:r>
            <a:r>
              <a:rPr lang="ru-RU" sz="3500" b="1" dirty="0" smtClean="0">
                <a:solidFill>
                  <a:srgbClr val="068442"/>
                </a:solidFill>
              </a:rPr>
              <a:t> </a:t>
            </a:r>
            <a:r>
              <a:rPr lang="lt-LT" sz="3500" b="1" dirty="0" smtClean="0">
                <a:solidFill>
                  <a:srgbClr val="068442"/>
                </a:solidFill>
              </a:rPr>
              <a:t>sėkmės metų</a:t>
            </a:r>
            <a:r>
              <a:rPr lang="ru-RU" sz="3500" b="1" dirty="0" smtClean="0">
                <a:solidFill>
                  <a:srgbClr val="068442"/>
                </a:solidFill>
              </a:rPr>
              <a:t>!</a:t>
            </a:r>
          </a:p>
          <a:p>
            <a:pPr>
              <a:lnSpc>
                <a:spcPts val="5000"/>
              </a:lnSpc>
            </a:pPr>
            <a:r>
              <a:rPr lang="en-US" sz="3500" b="1" dirty="0" err="1" smtClean="0">
                <a:solidFill>
                  <a:srgbClr val="068442"/>
                </a:solidFill>
              </a:rPr>
              <a:t>Daugiau</a:t>
            </a:r>
            <a:r>
              <a:rPr lang="en-US" sz="3500" b="1" dirty="0" smtClean="0">
                <a:solidFill>
                  <a:srgbClr val="068442"/>
                </a:solidFill>
              </a:rPr>
              <a:t> </a:t>
            </a:r>
            <a:r>
              <a:rPr lang="en-US" sz="3500" b="1" dirty="0" err="1" smtClean="0">
                <a:solidFill>
                  <a:srgbClr val="068442"/>
                </a:solidFill>
              </a:rPr>
              <a:t>nei</a:t>
            </a:r>
            <a:r>
              <a:rPr lang="ru-RU" sz="3500" b="1" dirty="0" smtClean="0">
                <a:solidFill>
                  <a:srgbClr val="068442"/>
                </a:solidFill>
              </a:rPr>
              <a:t> </a:t>
            </a:r>
            <a:r>
              <a:rPr lang="ru-RU" sz="4500" b="1" dirty="0" smtClean="0">
                <a:solidFill>
                  <a:srgbClr val="FF0000"/>
                </a:solidFill>
              </a:rPr>
              <a:t>20</a:t>
            </a:r>
            <a:r>
              <a:rPr lang="ru-RU" sz="3500" b="1" dirty="0" smtClean="0">
                <a:solidFill>
                  <a:srgbClr val="068442"/>
                </a:solidFill>
              </a:rPr>
              <a:t> </a:t>
            </a:r>
            <a:r>
              <a:rPr lang="lt-LT" sz="3500" b="1" dirty="0" smtClean="0">
                <a:solidFill>
                  <a:srgbClr val="068442"/>
                </a:solidFill>
              </a:rPr>
              <a:t>šalių</a:t>
            </a:r>
            <a:endParaRPr lang="ru-RU" sz="3500" b="1" dirty="0" smtClean="0">
              <a:solidFill>
                <a:srgbClr val="068442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7236296" y="4728584"/>
            <a:ext cx="1512168" cy="151216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 descr="Знак СКБ зеленый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8304" y="4797152"/>
            <a:ext cx="1404156" cy="140415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6296" y="260648"/>
            <a:ext cx="1584176" cy="627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2018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24329" y="1"/>
            <a:ext cx="16316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23528" y="260648"/>
            <a:ext cx="6696744" cy="1200329"/>
          </a:xfrm>
          <a:prstGeom prst="rect">
            <a:avLst/>
          </a:prstGeom>
          <a:noFill/>
        </p:spPr>
        <p:txBody>
          <a:bodyPr wrap="square" lIns="91400" tIns="45702" rIns="91400" bIns="45702" rtlCol="0">
            <a:spAutoFit/>
          </a:bodyPr>
          <a:lstStyle/>
          <a:p>
            <a:r>
              <a:rPr lang="lt-LT" sz="4000" b="1" dirty="0" smtClean="0">
                <a:solidFill>
                  <a:srgbClr val="068442"/>
                </a:solidFill>
              </a:rPr>
              <a:t>Kolekcijos asortimentas</a:t>
            </a:r>
            <a:endParaRPr lang="ru-RU" sz="4000" b="1" dirty="0" smtClean="0">
              <a:solidFill>
                <a:srgbClr val="068442"/>
              </a:solidFill>
            </a:endParaRPr>
          </a:p>
          <a:p>
            <a:r>
              <a:rPr lang="lt-LT" sz="3200" b="1" dirty="0" smtClean="0">
                <a:solidFill>
                  <a:srgbClr val="068442"/>
                </a:solidFill>
              </a:rPr>
              <a:t>KŪNO PRIEŽIŪRA</a:t>
            </a:r>
            <a:endParaRPr lang="ru-RU" sz="3200" b="1" dirty="0">
              <a:solidFill>
                <a:srgbClr val="068442"/>
              </a:solidFill>
            </a:endParaRPr>
          </a:p>
        </p:txBody>
      </p:sp>
      <p:pic>
        <p:nvPicPr>
          <p:cNvPr id="8" name="Рисунок 7" descr="Без имени-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64096" y="326751"/>
            <a:ext cx="1152128" cy="1152128"/>
          </a:xfrm>
          <a:prstGeom prst="rect">
            <a:avLst/>
          </a:prstGeom>
        </p:spPr>
      </p:pic>
      <p:graphicFrame>
        <p:nvGraphicFramePr>
          <p:cNvPr id="1045" name="Object 21"/>
          <p:cNvGraphicFramePr>
            <a:graphicFrameLocks noChangeAspect="1"/>
          </p:cNvGraphicFramePr>
          <p:nvPr/>
        </p:nvGraphicFramePr>
        <p:xfrm>
          <a:off x="179388" y="1484784"/>
          <a:ext cx="7183437" cy="42270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Worksheet" r:id="rId7" imgW="7229543" imgH="4238535" progId="Excel.Sheet.8">
                  <p:embed/>
                </p:oleObj>
              </mc:Choice>
              <mc:Fallback>
                <p:oleObj name="Worksheet" r:id="rId7" imgW="7229543" imgH="4238535" progId="Excel.Sheet.8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1484784"/>
                        <a:ext cx="7183437" cy="422704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708024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3419872" y="548680"/>
            <a:ext cx="4104456" cy="57606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419872" y="656104"/>
            <a:ext cx="4104457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000" b="1" dirty="0" smtClean="0">
                <a:solidFill>
                  <a:schemeClr val="bg1"/>
                </a:solidFill>
              </a:rPr>
              <a:t>Lengvos tekstūros rankų kremas</a:t>
            </a:r>
            <a:endParaRPr lang="ru-RU" sz="2000" b="1" dirty="0" smtClean="0">
              <a:solidFill>
                <a:schemeClr val="bg1"/>
              </a:solidFill>
            </a:endParaRPr>
          </a:p>
          <a:p>
            <a:endParaRPr lang="ru-RU" sz="2400" dirty="0" smtClean="0">
              <a:solidFill>
                <a:srgbClr val="19712A"/>
              </a:solidFill>
              <a:latin typeface="Calibri Light" pitchFamily="34" charset="0"/>
            </a:endParaRPr>
          </a:p>
          <a:p>
            <a:endParaRPr lang="ru-RU" sz="2400" dirty="0">
              <a:solidFill>
                <a:srgbClr val="19712A"/>
              </a:solidFill>
              <a:latin typeface="Calibri Light" pitchFamily="34" charset="0"/>
            </a:endParaRPr>
          </a:p>
          <a:p>
            <a:endParaRPr lang="ru-RU" sz="2400" dirty="0">
              <a:solidFill>
                <a:srgbClr val="19712A"/>
              </a:solidFill>
              <a:latin typeface="Calibri Light" pitchFamily="34" charset="0"/>
            </a:endParaRPr>
          </a:p>
          <a:p>
            <a:r>
              <a:rPr lang="lt-LT" sz="1400" dirty="0" smtClean="0"/>
              <a:t>Akimirksniu minkština ir drėkina odą, skatina jos atsinaujinimą ir lygina raukšleles. Padeda odai įgauti lygią natūralią spalvą, palaiko jos elastingumą ir tonusą.</a:t>
            </a:r>
          </a:p>
          <a:p>
            <a:endParaRPr lang="lt-LT" sz="1400" dirty="0" smtClean="0"/>
          </a:p>
          <a:p>
            <a:r>
              <a:rPr lang="lt-LT" sz="1400" dirty="0" smtClean="0"/>
              <a:t>Aktyvūs augaliniai komponentai:</a:t>
            </a:r>
          </a:p>
          <a:p>
            <a:r>
              <a:rPr lang="lt-LT" sz="1400" dirty="0" smtClean="0">
                <a:latin typeface="Aharoni"/>
                <a:cs typeface="Aharoni"/>
              </a:rPr>
              <a:t>•</a:t>
            </a:r>
            <a:r>
              <a:rPr lang="lt-LT" sz="1400" dirty="0" smtClean="0"/>
              <a:t>kukurūzų aliejus</a:t>
            </a:r>
          </a:p>
          <a:p>
            <a:r>
              <a:rPr lang="lt-LT" sz="1400" dirty="0" smtClean="0">
                <a:latin typeface="Aharoni"/>
                <a:cs typeface="Aharoni"/>
              </a:rPr>
              <a:t>•</a:t>
            </a:r>
            <a:r>
              <a:rPr lang="lt-LT" sz="1400" dirty="0" smtClean="0"/>
              <a:t>judrų aliejus</a:t>
            </a:r>
          </a:p>
          <a:p>
            <a:r>
              <a:rPr lang="lt-LT" sz="1400" dirty="0" smtClean="0">
                <a:latin typeface="Aharoni"/>
                <a:cs typeface="Aharoni"/>
              </a:rPr>
              <a:t>•</a:t>
            </a:r>
            <a:r>
              <a:rPr lang="lt-LT" sz="1400" dirty="0" smtClean="0"/>
              <a:t>rozmarinų ekstraktas</a:t>
            </a:r>
            <a:endParaRPr lang="ru-RU" sz="1400" dirty="0" smtClean="0"/>
          </a:p>
          <a:p>
            <a:endParaRPr lang="ru-RU" sz="1400" dirty="0"/>
          </a:p>
          <a:p>
            <a:endParaRPr lang="ru-RU" sz="1400" dirty="0" smtClean="0"/>
          </a:p>
          <a:p>
            <a:r>
              <a:rPr lang="en-US" sz="1400" dirty="0" smtClean="0"/>
              <a:t>4EN773</a:t>
            </a:r>
            <a:endParaRPr lang="ru-RU" sz="1400" dirty="0" smtClean="0"/>
          </a:p>
          <a:p>
            <a:r>
              <a:rPr lang="ru-RU" sz="1400" dirty="0" smtClean="0"/>
              <a:t>65 </a:t>
            </a:r>
            <a:r>
              <a:rPr lang="en-US" sz="1400" dirty="0" smtClean="0"/>
              <a:t>ml</a:t>
            </a:r>
            <a:endParaRPr lang="ru-RU" sz="1400" dirty="0" smtClean="0"/>
          </a:p>
        </p:txBody>
      </p:sp>
      <p:pic>
        <p:nvPicPr>
          <p:cNvPr id="11" name="Picture 5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24329" y="1"/>
            <a:ext cx="16316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61156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 descr="Без имени-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64096" y="326751"/>
            <a:ext cx="1152128" cy="1152128"/>
          </a:xfrm>
          <a:prstGeom prst="rect">
            <a:avLst/>
          </a:prstGeom>
        </p:spPr>
      </p:pic>
      <p:pic>
        <p:nvPicPr>
          <p:cNvPr id="2050" name="Picture 2" descr="G:\!!!_Work\1_ФС\1_БАЗОВЫЕ ПРЕЗЕНТАЦИИ\скб 2\JPG\4EN773 US_ТОРГОН_шелк_Крем для рук туба (65 мл).jpg"/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87129" y="548680"/>
            <a:ext cx="2260923" cy="5550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20705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61156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24329" y="1"/>
            <a:ext cx="16316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7458431"/>
              </p:ext>
            </p:extLst>
          </p:nvPr>
        </p:nvGraphicFramePr>
        <p:xfrm>
          <a:off x="683568" y="1772816"/>
          <a:ext cx="6696744" cy="466456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06738"/>
                <a:gridCol w="3590006"/>
              </a:tblGrid>
              <a:tr h="568181">
                <a:tc>
                  <a:txBody>
                    <a:bodyPr/>
                    <a:lstStyle/>
                    <a:p>
                      <a:pPr algn="ctr" fontAlgn="b">
                        <a:lnSpc>
                          <a:spcPts val="1000"/>
                        </a:lnSpc>
                      </a:pPr>
                      <a:r>
                        <a:rPr lang="lt-LT" sz="22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Ankstesnė sudėtis</a:t>
                      </a:r>
                      <a:endParaRPr lang="ru-RU" sz="2200" b="1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b">
                        <a:lnSpc>
                          <a:spcPts val="1000"/>
                        </a:lnSpc>
                      </a:pPr>
                      <a:endParaRPr lang="ru-RU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000"/>
                        </a:lnSpc>
                      </a:pPr>
                      <a:r>
                        <a:rPr lang="lt-LT" sz="22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Nauja sudėtis</a:t>
                      </a:r>
                      <a:endParaRPr lang="ru-RU" sz="2200" b="1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b">
                        <a:lnSpc>
                          <a:spcPts val="1000"/>
                        </a:lnSpc>
                      </a:pPr>
                      <a:endParaRPr lang="ru-RU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4040331">
                <a:tc>
                  <a:txBody>
                    <a:bodyPr/>
                    <a:lstStyle/>
                    <a:p>
                      <a:pPr marL="360000" algn="l" fontAlgn="b">
                        <a:lnSpc>
                          <a:spcPts val="500"/>
                        </a:lnSpc>
                      </a:pPr>
                      <a:endParaRPr lang="ru-RU" sz="1800" u="none" strike="noStrike" dirty="0" smtClean="0">
                        <a:effectLst/>
                      </a:endParaRPr>
                    </a:p>
                    <a:p>
                      <a:pPr marL="360000" algn="l" fontAlgn="b">
                        <a:lnSpc>
                          <a:spcPts val="500"/>
                        </a:lnSpc>
                      </a:pPr>
                      <a:endParaRPr lang="ru-RU" sz="1800" u="none" strike="noStrike" dirty="0" smtClean="0">
                        <a:effectLst/>
                      </a:endParaRPr>
                    </a:p>
                    <a:p>
                      <a:pPr marL="360000" algn="l" fontAlgn="b">
                        <a:lnSpc>
                          <a:spcPts val="500"/>
                        </a:lnSpc>
                      </a:pPr>
                      <a:endParaRPr lang="ru-RU" sz="1800" u="none" strike="noStrike" dirty="0" smtClean="0">
                        <a:effectLst/>
                      </a:endParaRPr>
                    </a:p>
                    <a:p>
                      <a:pPr marL="36000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800" u="none" strike="noStrike" dirty="0" smtClean="0">
                          <a:effectLst/>
                        </a:rPr>
                        <a:t>šaltalankių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šilkmedžių koncentratas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linų sėmenų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smilkalinių bosvelijų </a:t>
                      </a:r>
                      <a:endParaRPr lang="en-US" sz="1800" u="none" strike="noStrike" dirty="0" smtClean="0">
                        <a:effectLst/>
                      </a:endParaRPr>
                    </a:p>
                    <a:p>
                      <a:pPr marL="36000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800" u="none" strike="noStrike" dirty="0" smtClean="0">
                          <a:effectLst/>
                        </a:rPr>
                        <a:t>dervos ekstraktas</a:t>
                      </a:r>
                      <a:endParaRPr lang="ru-RU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36000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2ECB6"/>
                    </a:solidFill>
                  </a:tcPr>
                </a:tc>
                <a:tc>
                  <a:txBody>
                    <a:bodyPr/>
                    <a:lstStyle/>
                    <a:p>
                      <a:pPr marL="360000" algn="l" fontAlgn="b">
                        <a:lnSpc>
                          <a:spcPts val="1500"/>
                        </a:lnSpc>
                      </a:pPr>
                      <a:endParaRPr lang="ru-RU" sz="1800" u="none" strike="noStrike" dirty="0" smtClean="0">
                        <a:effectLst/>
                      </a:endParaRPr>
                    </a:p>
                    <a:p>
                      <a:pPr marL="36000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800" u="none" strike="noStrike" dirty="0" smtClean="0">
                          <a:effectLst/>
                        </a:rPr>
                        <a:t>šaltalankių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šilkmedžių koncentratas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kukurūzų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ricinų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judrų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citrinų žievelių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levandų</a:t>
                      </a:r>
                      <a:r>
                        <a:rPr lang="lt-LT" sz="1800" u="none" strike="noStrike" baseline="0" dirty="0" smtClean="0">
                          <a:effectLst/>
                        </a:rPr>
                        <a:t>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saulėgrąžų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bičių vaškas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bergamotės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abrikosų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rozmarinų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azijin</a:t>
                      </a:r>
                      <a:r>
                        <a:rPr lang="en-US" sz="1800" u="none" strike="noStrike" dirty="0" err="1" smtClean="0">
                          <a:effectLst/>
                        </a:rPr>
                        <a:t>i</a:t>
                      </a:r>
                      <a:r>
                        <a:rPr lang="lt-LT" sz="1800" u="none" strike="noStrike" dirty="0" smtClean="0">
                          <a:effectLst/>
                        </a:rPr>
                        <a:t>ų centelių ekstraktas</a:t>
                      </a:r>
                      <a:endParaRPr lang="ru-RU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360000" marR="0" indent="0" algn="l" defTabSz="914400" rtl="0" eaLnBrk="1" fontAlgn="b" latinLnBrk="0" hangingPunct="1">
                        <a:lnSpc>
                          <a:spcPts val="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360000" marR="0" indent="0" algn="l" defTabSz="914400" rtl="0" eaLnBrk="1" fontAlgn="b" latinLnBrk="0" hangingPunct="1">
                        <a:lnSpc>
                          <a:spcPts val="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360000" algn="l" fontAlgn="b">
                        <a:lnSpc>
                          <a:spcPts val="1600"/>
                        </a:lnSpc>
                      </a:pP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2ECB6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996192" y="797803"/>
            <a:ext cx="49888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/>
              <a:t>LENGVOS TEKST</a:t>
            </a:r>
            <a:r>
              <a:rPr lang="lt-LT" sz="2400" dirty="0" smtClean="0"/>
              <a:t>Ū</a:t>
            </a:r>
            <a:r>
              <a:rPr lang="en-US" sz="2400" dirty="0" smtClean="0"/>
              <a:t>ROS RANK</a:t>
            </a:r>
            <a:r>
              <a:rPr lang="lt-LT" sz="2400" dirty="0" smtClean="0"/>
              <a:t>Ų</a:t>
            </a:r>
            <a:r>
              <a:rPr lang="en-US" sz="2400" dirty="0" smtClean="0"/>
              <a:t> KREMAS</a:t>
            </a:r>
            <a:endParaRPr lang="ru-RU" sz="2400" dirty="0"/>
          </a:p>
        </p:txBody>
      </p:sp>
      <p:pic>
        <p:nvPicPr>
          <p:cNvPr id="10" name="Рисунок 9" descr="Без имени-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64096" y="326751"/>
            <a:ext cx="1152128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6610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3419872" y="548680"/>
            <a:ext cx="4104456" cy="57606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419872" y="620688"/>
            <a:ext cx="39676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200" b="1" dirty="0" smtClean="0">
                <a:solidFill>
                  <a:schemeClr val="bg1"/>
                </a:solidFill>
              </a:rPr>
              <a:t>Švelnus rankų šveitiklis</a:t>
            </a:r>
            <a:endParaRPr lang="ru-RU" sz="2200" b="1" dirty="0" smtClean="0">
              <a:solidFill>
                <a:schemeClr val="bg1"/>
              </a:solidFill>
            </a:endParaRPr>
          </a:p>
          <a:p>
            <a:pPr algn="ctr"/>
            <a:endParaRPr lang="ru-RU" sz="1600" dirty="0" smtClean="0">
              <a:solidFill>
                <a:srgbClr val="000000"/>
              </a:solidFill>
              <a:latin typeface="Calibri Light" pitchFamily="34" charset="0"/>
            </a:endParaRPr>
          </a:p>
          <a:p>
            <a:pPr algn="ctr"/>
            <a:endParaRPr lang="ru-RU" sz="1600" dirty="0">
              <a:solidFill>
                <a:srgbClr val="000000"/>
              </a:solidFill>
              <a:latin typeface="Calibri Light" pitchFamily="34" charset="0"/>
            </a:endParaRPr>
          </a:p>
          <a:p>
            <a:pPr algn="ctr"/>
            <a:endParaRPr lang="ru-RU" sz="1600" dirty="0" smtClean="0">
              <a:solidFill>
                <a:srgbClr val="000000"/>
              </a:solidFill>
              <a:latin typeface="Calibri Light" pitchFamily="34" charset="0"/>
            </a:endParaRPr>
          </a:p>
          <a:p>
            <a:r>
              <a:rPr lang="lt-LT" sz="1400" dirty="0" smtClean="0">
                <a:solidFill>
                  <a:srgbClr val="000000"/>
                </a:solidFill>
                <a:latin typeface="Calibri Light" pitchFamily="34" charset="0"/>
              </a:rPr>
              <a:t>Šveitiklis minkština šiurkščią odą ir stabdo odos pleiskanojimą.</a:t>
            </a:r>
            <a:r>
              <a:rPr lang="ru-RU" sz="1400" dirty="0" smtClean="0">
                <a:solidFill>
                  <a:srgbClr val="000000"/>
                </a:solidFill>
                <a:latin typeface="Calibri Light" pitchFamily="34" charset="0"/>
              </a:rPr>
              <a:t> </a:t>
            </a:r>
            <a:r>
              <a:rPr lang="lt-LT" sz="1400" dirty="0" smtClean="0">
                <a:solidFill>
                  <a:srgbClr val="000000"/>
                </a:solidFill>
                <a:latin typeface="Calibri Light" pitchFamily="34" charset="0"/>
              </a:rPr>
              <a:t>Uralo saldymedžių ekstraktas turi šviesinamąjį poveikį ir padeda odai atsinaujinti.</a:t>
            </a:r>
            <a:r>
              <a:rPr lang="ru-RU" sz="1400" dirty="0" smtClean="0">
                <a:solidFill>
                  <a:srgbClr val="000000"/>
                </a:solidFill>
                <a:latin typeface="Calibri Light" pitchFamily="34" charset="0"/>
              </a:rPr>
              <a:t> </a:t>
            </a:r>
            <a:r>
              <a:rPr lang="lt-LT" sz="1400" dirty="0" smtClean="0">
                <a:solidFill>
                  <a:srgbClr val="000000"/>
                </a:solidFill>
                <a:latin typeface="Calibri Light" pitchFamily="34" charset="0"/>
              </a:rPr>
              <a:t>Baikalo kalpokių ir šaltalankių ekstraktai suteikia rankoms idealią išvaizdą</a:t>
            </a:r>
            <a:r>
              <a:rPr lang="ru-RU" sz="1400" dirty="0" smtClean="0">
                <a:solidFill>
                  <a:srgbClr val="000000"/>
                </a:solidFill>
                <a:latin typeface="Calibri Light" pitchFamily="34" charset="0"/>
              </a:rPr>
              <a:t>.  </a:t>
            </a:r>
          </a:p>
          <a:p>
            <a:endParaRPr lang="ru-RU" sz="1400" dirty="0" smtClean="0"/>
          </a:p>
          <a:p>
            <a:r>
              <a:rPr lang="lt-LT" sz="1400" b="1" dirty="0" smtClean="0"/>
              <a:t>Aktyvūs augaliniai komponentai</a:t>
            </a:r>
            <a:r>
              <a:rPr lang="ru-RU" sz="1400" b="1" dirty="0" smtClean="0"/>
              <a:t>:</a:t>
            </a:r>
            <a:endParaRPr lang="ru-RU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Uralo saldymedžų ekstraktas</a:t>
            </a:r>
            <a:endParaRPr lang="ru-RU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Baikalo kalpokių ekstraktas</a:t>
            </a:r>
            <a:endParaRPr lang="ru-RU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erškėtuogių ekstraktas</a:t>
            </a:r>
            <a:endParaRPr lang="ru-RU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400" dirty="0"/>
          </a:p>
          <a:p>
            <a:endParaRPr lang="ru-RU" sz="1400" dirty="0"/>
          </a:p>
          <a:p>
            <a:r>
              <a:rPr lang="en-US" sz="1400" dirty="0" smtClean="0"/>
              <a:t>4EN776</a:t>
            </a:r>
            <a:endParaRPr lang="ru-RU" sz="1400" dirty="0" smtClean="0"/>
          </a:p>
          <a:p>
            <a:r>
              <a:rPr lang="ru-RU" sz="1400" dirty="0" smtClean="0"/>
              <a:t>75 </a:t>
            </a:r>
            <a:r>
              <a:rPr lang="lt-LT" sz="1400" dirty="0" smtClean="0"/>
              <a:t>ml</a:t>
            </a:r>
            <a:endParaRPr lang="ru-RU" sz="1400" dirty="0" smtClean="0"/>
          </a:p>
        </p:txBody>
      </p:sp>
      <p:pic>
        <p:nvPicPr>
          <p:cNvPr id="11" name="Picture 5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24329" y="1"/>
            <a:ext cx="16316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61156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 descr="Без имени-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64096" y="326751"/>
            <a:ext cx="1152128" cy="1152128"/>
          </a:xfrm>
          <a:prstGeom prst="rect">
            <a:avLst/>
          </a:prstGeom>
        </p:spPr>
      </p:pic>
      <p:pic>
        <p:nvPicPr>
          <p:cNvPr id="3074" name="Picture 2" descr="G:\!!!_Work\1_ФС\1_БАЗОВЫЕ ПРЕЗЕНТАЦИИ\скб 2\JPG\4EN776 US_ТОРГОН_Скраб для рук туба (75 мл)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7405" y="98598"/>
            <a:ext cx="2266694" cy="6570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07661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61156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24329" y="1"/>
            <a:ext cx="16316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5808786"/>
              </p:ext>
            </p:extLst>
          </p:nvPr>
        </p:nvGraphicFramePr>
        <p:xfrm>
          <a:off x="683568" y="1772817"/>
          <a:ext cx="6696744" cy="43204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06738"/>
                <a:gridCol w="3590006"/>
              </a:tblGrid>
              <a:tr h="571729">
                <a:tc>
                  <a:txBody>
                    <a:bodyPr/>
                    <a:lstStyle/>
                    <a:p>
                      <a:pPr algn="ctr" fontAlgn="b">
                        <a:lnSpc>
                          <a:spcPts val="1000"/>
                        </a:lnSpc>
                      </a:pPr>
                      <a:r>
                        <a:rPr lang="lt-LT" sz="22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Ankstesnė sudėtis</a:t>
                      </a:r>
                      <a:endParaRPr lang="ru-RU" sz="2200" b="1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b">
                        <a:lnSpc>
                          <a:spcPts val="1000"/>
                        </a:lnSpc>
                      </a:pPr>
                      <a:endParaRPr lang="ru-RU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000"/>
                        </a:lnSpc>
                      </a:pPr>
                      <a:r>
                        <a:rPr lang="lt-LT" sz="22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Nauja sudėtis</a:t>
                      </a:r>
                      <a:endParaRPr lang="ru-RU" sz="2200" b="1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b">
                        <a:lnSpc>
                          <a:spcPts val="1000"/>
                        </a:lnSpc>
                      </a:pPr>
                      <a:endParaRPr lang="ru-RU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748751">
                <a:tc>
                  <a:txBody>
                    <a:bodyPr/>
                    <a:lstStyle/>
                    <a:p>
                      <a:pPr marL="360000" algn="l" fontAlgn="b">
                        <a:lnSpc>
                          <a:spcPts val="500"/>
                        </a:lnSpc>
                      </a:pPr>
                      <a:endParaRPr lang="ru-RU" sz="1800" u="none" strike="noStrike" dirty="0" smtClean="0">
                        <a:effectLst/>
                      </a:endParaRPr>
                    </a:p>
                    <a:p>
                      <a:pPr marL="360000" algn="l" fontAlgn="b">
                        <a:lnSpc>
                          <a:spcPts val="500"/>
                        </a:lnSpc>
                      </a:pPr>
                      <a:endParaRPr lang="ru-RU" sz="1800" u="none" strike="noStrike" dirty="0" smtClean="0">
                        <a:effectLst/>
                      </a:endParaRPr>
                    </a:p>
                    <a:p>
                      <a:pPr marL="360000" algn="l" fontAlgn="b">
                        <a:lnSpc>
                          <a:spcPts val="500"/>
                        </a:lnSpc>
                      </a:pPr>
                      <a:endParaRPr lang="ru-RU" sz="1800" u="none" strike="noStrike" dirty="0" smtClean="0">
                        <a:effectLst/>
                      </a:endParaRPr>
                    </a:p>
                    <a:p>
                      <a:pPr marL="36000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800" u="none" strike="noStrike" dirty="0" smtClean="0">
                          <a:effectLst/>
                        </a:rPr>
                        <a:t>šilkmedžių koncentratas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pieno rūgštis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valomosios granulės</a:t>
                      </a:r>
                      <a:endParaRPr lang="ru-RU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36000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2ECB6"/>
                    </a:solidFill>
                  </a:tcPr>
                </a:tc>
                <a:tc>
                  <a:txBody>
                    <a:bodyPr/>
                    <a:lstStyle/>
                    <a:p>
                      <a:pPr marL="360000" algn="l" fontAlgn="b">
                        <a:lnSpc>
                          <a:spcPts val="1500"/>
                        </a:lnSpc>
                      </a:pPr>
                      <a:endParaRPr lang="ru-RU" sz="1800" u="none" strike="noStrike" dirty="0" smtClean="0">
                        <a:effectLst/>
                      </a:endParaRPr>
                    </a:p>
                    <a:p>
                      <a:pPr marL="36000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800" u="none" strike="noStrike" dirty="0" smtClean="0">
                          <a:effectLst/>
                        </a:rPr>
                        <a:t>Uralo saldymedžių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ugniažolių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Baikalo</a:t>
                      </a:r>
                      <a:r>
                        <a:rPr lang="lt-LT" sz="1800" u="none" strike="noStrike" baseline="0" dirty="0" smtClean="0">
                          <a:effectLst/>
                        </a:rPr>
                        <a:t> </a:t>
                      </a:r>
                      <a:r>
                        <a:rPr lang="lt-LT" sz="1800" u="none" strike="noStrike" dirty="0" smtClean="0">
                          <a:effectLst/>
                        </a:rPr>
                        <a:t>kalpokių</a:t>
                      </a:r>
                      <a:r>
                        <a:rPr lang="lt-LT" sz="1800" u="none" strike="noStrike" baseline="0" dirty="0" smtClean="0">
                          <a:effectLst/>
                        </a:rPr>
                        <a:t> </a:t>
                      </a:r>
                      <a:r>
                        <a:rPr lang="lt-LT" sz="1800" u="none" strike="noStrike" dirty="0" smtClean="0">
                          <a:effectLst/>
                        </a:rPr>
                        <a:t>ekstraktas</a:t>
                      </a:r>
                    </a:p>
                    <a:p>
                      <a:pPr marL="36000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800" u="none" strike="noStrike" dirty="0" smtClean="0">
                          <a:effectLst/>
                        </a:rPr>
                        <a:t>erškėtuogių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abrikosų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kinrožių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citrinų žievelių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levandų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bergamotės</a:t>
                      </a:r>
                      <a:endParaRPr lang="ru-RU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36000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360000" marR="0" indent="0" algn="l" defTabSz="914400" rtl="0" eaLnBrk="1" fontAlgn="b" latinLnBrk="0" hangingPunct="1">
                        <a:lnSpc>
                          <a:spcPts val="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360000" algn="l" fontAlgn="b">
                        <a:lnSpc>
                          <a:spcPts val="1600"/>
                        </a:lnSpc>
                      </a:pP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2ECB6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115616" y="1052736"/>
            <a:ext cx="36273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2400" dirty="0" smtClean="0"/>
              <a:t>ŠVELNUS RANKŲ ŠVEITIKLIS</a:t>
            </a:r>
            <a:endParaRPr lang="ru-RU" sz="2400" dirty="0"/>
          </a:p>
        </p:txBody>
      </p:sp>
      <p:pic>
        <p:nvPicPr>
          <p:cNvPr id="10" name="Рисунок 9" descr="Без имени-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64096" y="326751"/>
            <a:ext cx="1152128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6849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3419872" y="548680"/>
            <a:ext cx="4104456" cy="57606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419872" y="654943"/>
            <a:ext cx="3888432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200" b="1" dirty="0" smtClean="0">
                <a:solidFill>
                  <a:schemeClr val="bg1"/>
                </a:solidFill>
              </a:rPr>
              <a:t>Maitinamasis rankų kremas</a:t>
            </a:r>
            <a:endParaRPr lang="ru-RU" sz="2200" b="1" dirty="0" smtClean="0">
              <a:solidFill>
                <a:schemeClr val="bg1"/>
              </a:solidFill>
            </a:endParaRPr>
          </a:p>
          <a:p>
            <a:endParaRPr lang="ru-RU" b="1" dirty="0" smtClean="0"/>
          </a:p>
          <a:p>
            <a:endParaRPr lang="ru-RU" b="1" dirty="0" smtClean="0"/>
          </a:p>
          <a:p>
            <a:r>
              <a:rPr lang="lt-LT" sz="1400" dirty="0" smtClean="0"/>
              <a:t>Švelnus kremas su natūraliomis morkų, juodųjų serbentų, moliūgų ir citrinų sultimis švelnina ir jaunina rankų odą.</a:t>
            </a:r>
            <a:r>
              <a:rPr lang="ru-RU" sz="1400" dirty="0" smtClean="0"/>
              <a:t> </a:t>
            </a:r>
            <a:r>
              <a:rPr lang="lt-LT" sz="1400" dirty="0" smtClean="0"/>
              <a:t>Bičių vaškas</a:t>
            </a:r>
            <a:r>
              <a:rPr lang="ru-RU" sz="1400" dirty="0" smtClean="0"/>
              <a:t>, </a:t>
            </a:r>
            <a:r>
              <a:rPr lang="lt-LT" sz="1400" dirty="0" smtClean="0"/>
              <a:t>judrų ir pistacijų aliejai saugo rankų odą nuo išsausėjimo</a:t>
            </a:r>
            <a:r>
              <a:rPr lang="ru-RU" sz="1400" dirty="0" smtClean="0"/>
              <a:t>, </a:t>
            </a:r>
            <a:r>
              <a:rPr lang="lt-LT" sz="1400" dirty="0" smtClean="0"/>
              <a:t>atkuria odos  lipidų balansą</a:t>
            </a:r>
            <a:r>
              <a:rPr lang="ru-RU" sz="1400" dirty="0" smtClean="0"/>
              <a:t>, </a:t>
            </a:r>
            <a:r>
              <a:rPr lang="lt-LT" sz="1400" dirty="0" smtClean="0"/>
              <a:t>maitina</a:t>
            </a:r>
            <a:r>
              <a:rPr lang="ru-RU" sz="1400" dirty="0" smtClean="0"/>
              <a:t>. </a:t>
            </a:r>
            <a:r>
              <a:rPr lang="lt-LT" sz="1400" dirty="0" smtClean="0"/>
              <a:t>D-pantenolis ir vitaminas</a:t>
            </a:r>
            <a:r>
              <a:rPr lang="ru-RU" sz="1400" dirty="0" smtClean="0"/>
              <a:t> </a:t>
            </a:r>
            <a:r>
              <a:rPr lang="ru-RU" sz="1400" dirty="0"/>
              <a:t>F </a:t>
            </a:r>
            <a:r>
              <a:rPr lang="lt-LT" sz="1400" dirty="0" smtClean="0"/>
              <a:t>drėkina ir minkština odą</a:t>
            </a:r>
            <a:r>
              <a:rPr lang="ru-RU" sz="1400" dirty="0" smtClean="0"/>
              <a:t>. </a:t>
            </a:r>
            <a:r>
              <a:rPr lang="lt-LT" sz="1400" dirty="0" smtClean="0"/>
              <a:t>Šermukšnių, citrinų  ir juodųjų serbentų sultys šviesina odą, </a:t>
            </a:r>
            <a:r>
              <a:rPr lang="ru-RU" sz="1400" dirty="0" smtClean="0"/>
              <a:t> </a:t>
            </a:r>
            <a:r>
              <a:rPr lang="lt-LT" sz="1400" dirty="0" smtClean="0"/>
              <a:t>šalina senėjimo apraiškas</a:t>
            </a:r>
            <a:r>
              <a:rPr lang="ru-RU" sz="1400" dirty="0" smtClean="0"/>
              <a:t>. </a:t>
            </a:r>
            <a:r>
              <a:rPr lang="lt-LT" sz="1400" dirty="0" smtClean="0"/>
              <a:t>Morkų ir moliūgų sultys švelnina ir stangrina odą.</a:t>
            </a:r>
            <a:endParaRPr lang="ru-RU" sz="1400" dirty="0"/>
          </a:p>
          <a:p>
            <a:endParaRPr lang="ru-RU" sz="1400" b="1" dirty="0" smtClean="0"/>
          </a:p>
          <a:p>
            <a:r>
              <a:rPr lang="lt-LT" sz="1400" b="1" dirty="0" smtClean="0"/>
              <a:t>Aktyvūs augaliniai komponentai</a:t>
            </a:r>
            <a:r>
              <a:rPr lang="ru-RU" sz="1400" b="1" dirty="0" smtClean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D-pantenolis, vitaminas F</a:t>
            </a:r>
            <a:endParaRPr lang="ru-RU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judrų, pistacijų, šaltalankių aliejai</a:t>
            </a:r>
            <a:endParaRPr lang="ru-RU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juodųjų serbentų, morkų, moliūgų, citrinų sultys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graikinių riešutų lapų, šermukšnių ekstraktai</a:t>
            </a:r>
            <a:endParaRPr lang="ru-RU" sz="1400" dirty="0"/>
          </a:p>
          <a:p>
            <a:endParaRPr lang="ru-RU" sz="1400" dirty="0" smtClean="0"/>
          </a:p>
          <a:p>
            <a:endParaRPr lang="en-US" sz="1400" dirty="0" smtClean="0"/>
          </a:p>
          <a:p>
            <a:r>
              <a:rPr lang="en-US" sz="1400" dirty="0" smtClean="0"/>
              <a:t>4EN819</a:t>
            </a:r>
            <a:endParaRPr lang="ru-RU" sz="1400" dirty="0" smtClean="0"/>
          </a:p>
          <a:p>
            <a:r>
              <a:rPr lang="ru-RU" sz="1400" dirty="0" smtClean="0"/>
              <a:t>65 </a:t>
            </a:r>
            <a:r>
              <a:rPr lang="lt-LT" sz="1400" dirty="0" smtClean="0"/>
              <a:t>ml</a:t>
            </a:r>
            <a:endParaRPr lang="ru-RU" sz="1400" dirty="0" smtClean="0"/>
          </a:p>
        </p:txBody>
      </p:sp>
      <p:pic>
        <p:nvPicPr>
          <p:cNvPr id="11" name="Picture 5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24329" y="1"/>
            <a:ext cx="16316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61156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 descr="Без имени-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64096" y="326751"/>
            <a:ext cx="1152128" cy="1152128"/>
          </a:xfrm>
          <a:prstGeom prst="rect">
            <a:avLst/>
          </a:prstGeom>
        </p:spPr>
      </p:pic>
      <p:pic>
        <p:nvPicPr>
          <p:cNvPr id="4098" name="Picture 2" descr="G:\!!!_Work\1_ФС\1_БАЗОВЫЕ ПРЕЗЕНТАЦИИ\скб 2\JPG\4EN819_ЭНХЭРГЭН_Крем для рук 65 мл_туба.jpg"/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67562" y="578195"/>
            <a:ext cx="2380301" cy="566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51046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61156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24329" y="1"/>
            <a:ext cx="16316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0918027"/>
              </p:ext>
            </p:extLst>
          </p:nvPr>
        </p:nvGraphicFramePr>
        <p:xfrm>
          <a:off x="755576" y="1637217"/>
          <a:ext cx="6480720" cy="490852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06520"/>
                <a:gridCol w="3474200"/>
              </a:tblGrid>
              <a:tr h="555598">
                <a:tc>
                  <a:txBody>
                    <a:bodyPr/>
                    <a:lstStyle/>
                    <a:p>
                      <a:pPr algn="ctr" fontAlgn="b">
                        <a:lnSpc>
                          <a:spcPts val="1000"/>
                        </a:lnSpc>
                      </a:pPr>
                      <a:r>
                        <a:rPr lang="lt-LT" sz="22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Ankstesnė sudėtis</a:t>
                      </a:r>
                      <a:endParaRPr lang="ru-RU" sz="2200" b="1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b">
                        <a:lnSpc>
                          <a:spcPts val="1000"/>
                        </a:lnSpc>
                      </a:pPr>
                      <a:endParaRPr lang="ru-RU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000"/>
                        </a:lnSpc>
                      </a:pPr>
                      <a:r>
                        <a:rPr lang="lt-LT" sz="22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Nauja sudėtis</a:t>
                      </a:r>
                      <a:endParaRPr lang="ru-RU" sz="2200" b="1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b">
                        <a:lnSpc>
                          <a:spcPts val="1000"/>
                        </a:lnSpc>
                      </a:pPr>
                      <a:endParaRPr lang="ru-RU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4260522">
                <a:tc>
                  <a:txBody>
                    <a:bodyPr/>
                    <a:lstStyle/>
                    <a:p>
                      <a:pPr marL="360000" algn="l" fontAlgn="b">
                        <a:lnSpc>
                          <a:spcPts val="1800"/>
                        </a:lnSpc>
                      </a:pPr>
                      <a:endParaRPr lang="ru-RU" sz="1800" u="none" strike="noStrike" dirty="0" smtClean="0">
                        <a:effectLst/>
                      </a:endParaRPr>
                    </a:p>
                    <a:p>
                      <a:pPr marL="360000" marR="0" indent="0" algn="l" defTabSz="914400" rtl="0" eaLnBrk="1" fontAlgn="t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800" u="none" strike="noStrike" dirty="0" smtClean="0">
                          <a:effectLst/>
                        </a:rPr>
                        <a:t>D-pantenolis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bičių vaškas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šaltalankių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migdolų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šalavijų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imbierų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vitaminas</a:t>
                      </a:r>
                      <a:r>
                        <a:rPr lang="ru-RU" sz="1800" u="none" strike="noStrike" dirty="0" smtClean="0">
                          <a:effectLst/>
                        </a:rPr>
                        <a:t> Е</a:t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šalpusnių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medetkų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ugniažolių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kraujažolių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jonažolių</a:t>
                      </a:r>
                      <a:r>
                        <a:rPr lang="lt-LT" sz="1800" u="none" strike="noStrike" baseline="0" dirty="0" smtClean="0">
                          <a:effectLst/>
                        </a:rPr>
                        <a:t> ekstraktas</a:t>
                      </a:r>
                      <a:endParaRPr lang="ru-RU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360000" marR="0" indent="0" algn="l" defTabSz="914400" rtl="0" eaLnBrk="1" fontAlgn="t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2ECB6"/>
                    </a:solidFill>
                  </a:tcPr>
                </a:tc>
                <a:tc>
                  <a:txBody>
                    <a:bodyPr/>
                    <a:lstStyle/>
                    <a:p>
                      <a:pPr marL="360000" algn="l" fontAlgn="b">
                        <a:lnSpc>
                          <a:spcPts val="1800"/>
                        </a:lnSpc>
                      </a:pPr>
                      <a:endParaRPr lang="ru-RU" sz="1800" u="none" strike="noStrike" dirty="0" smtClean="0">
                        <a:effectLst/>
                      </a:endParaRPr>
                    </a:p>
                    <a:p>
                      <a:pPr marL="360000" marR="0" indent="0" algn="l" defTabSz="914400" rtl="0" eaLnBrk="1" fontAlgn="b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800" u="none" strike="noStrike" dirty="0" smtClean="0">
                          <a:effectLst/>
                        </a:rPr>
                        <a:t>D-pantenolis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bičių vaškas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šaltalankių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judrų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pistacijų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alyvuogių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saulėgrąžų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vitaminas</a:t>
                      </a:r>
                      <a:r>
                        <a:rPr lang="ru-RU" sz="1800" u="none" strike="noStrike" dirty="0" smtClean="0">
                          <a:effectLst/>
                        </a:rPr>
                        <a:t> Е</a:t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juodųjų serbentų sultys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morkų sultys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moliūgų</a:t>
                      </a:r>
                      <a:r>
                        <a:rPr lang="lt-LT" sz="1800" u="none" strike="noStrike" baseline="0" dirty="0" smtClean="0">
                          <a:effectLst/>
                        </a:rPr>
                        <a:t> sultys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citrinų sultys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graikinių riešutų lapų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šermukšnių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rozmarinų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kinrožių ekstraktas</a:t>
                      </a:r>
                      <a:endParaRPr lang="ru-RU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360000" marR="0" indent="0" algn="l" defTabSz="914400" rtl="0" eaLnBrk="1" fontAlgn="b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360000" algn="l" fontAlgn="b">
                        <a:lnSpc>
                          <a:spcPts val="1800"/>
                        </a:lnSpc>
                      </a:pP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2ECB6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043608" y="548680"/>
            <a:ext cx="42006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2400" dirty="0" smtClean="0"/>
              <a:t>MAITINAMASIS RANKŲ KREMAS</a:t>
            </a:r>
            <a:endParaRPr lang="ru-RU" sz="2400" dirty="0"/>
          </a:p>
        </p:txBody>
      </p:sp>
      <p:pic>
        <p:nvPicPr>
          <p:cNvPr id="10" name="Рисунок 9" descr="Без имени-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64096" y="326751"/>
            <a:ext cx="1152128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9489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3419872" y="548680"/>
            <a:ext cx="4104456" cy="57606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24329" y="1"/>
            <a:ext cx="16316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61156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419872" y="620688"/>
            <a:ext cx="3888432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200" b="1" dirty="0" smtClean="0">
                <a:solidFill>
                  <a:schemeClr val="bg1"/>
                </a:solidFill>
              </a:rPr>
              <a:t>Dezodoruojamasis pėdų kremas</a:t>
            </a:r>
            <a:endParaRPr lang="ru-RU" sz="2200" b="1" dirty="0" smtClean="0">
              <a:solidFill>
                <a:schemeClr val="bg1"/>
              </a:solidFill>
            </a:endParaRPr>
          </a:p>
          <a:p>
            <a:pPr algn="ctr"/>
            <a:endParaRPr lang="ru-RU" sz="1600" dirty="0" smtClean="0"/>
          </a:p>
          <a:p>
            <a:pPr algn="ctr"/>
            <a:endParaRPr lang="ru-RU" sz="1600" dirty="0"/>
          </a:p>
          <a:p>
            <a:pPr algn="ctr"/>
            <a:endParaRPr lang="ru-RU" sz="1600" dirty="0" smtClean="0"/>
          </a:p>
          <a:p>
            <a:r>
              <a:rPr lang="lt-LT" sz="1400" dirty="0" smtClean="0"/>
              <a:t>Natūralus kojų dezodorantas patikimai apsaugo nuo nemalonaus kvapo, normalizuoja  prakaito išsiskyrimą</a:t>
            </a:r>
            <a:r>
              <a:rPr lang="ru-RU" sz="1400" dirty="0" smtClean="0"/>
              <a:t>, </a:t>
            </a:r>
            <a:r>
              <a:rPr lang="lt-LT" sz="1400" dirty="0" smtClean="0"/>
              <a:t>pėdų oda ilgam išlieka sausa. Eteriniai mėtų, tujų ir eglių spyglių aliejai šaldo, suteikia gaivumo ir lengvumo pojūtį</a:t>
            </a:r>
            <a:r>
              <a:rPr lang="ru-RU" sz="1400" dirty="0" smtClean="0"/>
              <a:t>.  </a:t>
            </a:r>
          </a:p>
          <a:p>
            <a:endParaRPr lang="ru-RU" sz="1400" b="1" dirty="0" smtClean="0"/>
          </a:p>
          <a:p>
            <a:r>
              <a:rPr lang="lt-LT" sz="1400" b="1" dirty="0" smtClean="0"/>
              <a:t>Aktyvūs augaliniai komponentai</a:t>
            </a:r>
            <a:r>
              <a:rPr lang="ru-RU" sz="1400" b="1" dirty="0" smtClean="0"/>
              <a:t>:</a:t>
            </a:r>
            <a:endParaRPr lang="ru-RU" sz="1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tapijokų krakmolas</a:t>
            </a:r>
            <a:endParaRPr lang="ru-RU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baltųjų gluosnių, ažuolų žievių, medžio grybo ekstraktai</a:t>
            </a:r>
            <a:endParaRPr lang="ru-RU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eteriniai levandų, eglių spyglių, tujų, kėnių aliejai</a:t>
            </a:r>
            <a:r>
              <a:rPr lang="ru-RU" sz="1400" dirty="0" smtClean="0"/>
              <a:t> </a:t>
            </a:r>
            <a:endParaRPr lang="ru-RU" sz="1400" dirty="0"/>
          </a:p>
          <a:p>
            <a:endParaRPr lang="ru-RU" dirty="0" smtClean="0"/>
          </a:p>
          <a:p>
            <a:endParaRPr lang="ru-RU" dirty="0" smtClean="0"/>
          </a:p>
          <a:p>
            <a:r>
              <a:rPr lang="en-US" sz="1400" dirty="0" smtClean="0"/>
              <a:t>4EN797</a:t>
            </a:r>
            <a:endParaRPr lang="ru-RU" sz="1400" dirty="0" smtClean="0"/>
          </a:p>
          <a:p>
            <a:r>
              <a:rPr lang="ru-RU" sz="1400" dirty="0" smtClean="0"/>
              <a:t>75 </a:t>
            </a:r>
            <a:r>
              <a:rPr lang="lt-LT" sz="1400" dirty="0" smtClean="0"/>
              <a:t>ml</a:t>
            </a:r>
            <a:endParaRPr lang="ru-RU" sz="1400" dirty="0" smtClean="0"/>
          </a:p>
        </p:txBody>
      </p:sp>
      <p:pic>
        <p:nvPicPr>
          <p:cNvPr id="10" name="Рисунок 9" descr="Без имени-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64096" y="326751"/>
            <a:ext cx="1152128" cy="1152128"/>
          </a:xfrm>
          <a:prstGeom prst="rect">
            <a:avLst/>
          </a:prstGeom>
        </p:spPr>
      </p:pic>
      <p:pic>
        <p:nvPicPr>
          <p:cNvPr id="5122" name="Picture 2" descr="G:\!!!_Work\1_ФС\1_БАЗОВЫЕ ПРЕЗЕНТАЦИИ\скб 2\JPG\4EN797 ЭНХЭРЭЛГЭ_Нега_Крем-дезодорант (75 мл) туба US.jpg"/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27051" y="548680"/>
            <a:ext cx="1906177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90204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24329" y="1"/>
            <a:ext cx="16316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61156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09167" y="476672"/>
            <a:ext cx="47869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2400" dirty="0" smtClean="0"/>
              <a:t>DEZODORUOJAMASIS PĖDŲ KREMAS</a:t>
            </a:r>
            <a:endParaRPr lang="ru-RU" sz="2400" dirty="0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866959"/>
              </p:ext>
            </p:extLst>
          </p:nvPr>
        </p:nvGraphicFramePr>
        <p:xfrm>
          <a:off x="1043608" y="1772816"/>
          <a:ext cx="4608512" cy="447344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08512"/>
              </a:tblGrid>
              <a:tr h="504056">
                <a:tc>
                  <a:txBody>
                    <a:bodyPr/>
                    <a:lstStyle/>
                    <a:p>
                      <a:pPr algn="ctr" fontAlgn="b">
                        <a:lnSpc>
                          <a:spcPts val="1000"/>
                        </a:lnSpc>
                      </a:pPr>
                      <a:r>
                        <a:rPr lang="lt-LT" sz="22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Sudėtis</a:t>
                      </a:r>
                      <a:endParaRPr lang="ru-RU" sz="2200" b="1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b">
                        <a:lnSpc>
                          <a:spcPts val="1000"/>
                        </a:lnSpc>
                      </a:pPr>
                      <a:endParaRPr lang="ru-RU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236919">
                <a:tc>
                  <a:txBody>
                    <a:bodyPr/>
                    <a:lstStyle/>
                    <a:p>
                      <a:pPr marL="360000" algn="l" fontAlgn="b">
                        <a:lnSpc>
                          <a:spcPts val="1500"/>
                        </a:lnSpc>
                      </a:pPr>
                      <a:endParaRPr lang="ru-RU" sz="1800" u="none" strike="noStrike" dirty="0" smtClean="0">
                        <a:effectLst/>
                      </a:endParaRPr>
                    </a:p>
                    <a:p>
                      <a:pPr marL="360000" algn="l" fontAlgn="b"/>
                      <a:r>
                        <a:rPr lang="lt-LT" sz="1800" u="none" strike="noStrike" dirty="0" smtClean="0">
                          <a:effectLst/>
                        </a:rPr>
                        <a:t>tapijokų krakmolas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baltųjų gluosnių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ąžuolų žievių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medžio grybo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ajerų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kukurūzų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sezamų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makadamijų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mėtų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levandų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eglių spyglių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tujų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kėnių aliejus</a:t>
                      </a:r>
                      <a:endParaRPr lang="ru-RU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360000" algn="l" fontAlgn="b">
                        <a:lnSpc>
                          <a:spcPts val="1600"/>
                        </a:lnSpc>
                      </a:pP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2ECB6"/>
                    </a:solidFill>
                  </a:tcPr>
                </a:tc>
              </a:tr>
            </a:tbl>
          </a:graphicData>
        </a:graphic>
      </p:graphicFrame>
      <p:pic>
        <p:nvPicPr>
          <p:cNvPr id="9" name="Рисунок 8" descr="Без имени-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64096" y="326751"/>
            <a:ext cx="1152128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9192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3419872" y="548680"/>
            <a:ext cx="4104456" cy="57606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Picture 5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24329" y="-27384"/>
            <a:ext cx="16316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61156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419872" y="620688"/>
            <a:ext cx="4104457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200" b="1" dirty="0" smtClean="0">
                <a:solidFill>
                  <a:schemeClr val="bg1"/>
                </a:solidFill>
              </a:rPr>
              <a:t>Kūno prausiklis su vaistažolėmis</a:t>
            </a:r>
            <a:endParaRPr lang="ru-RU" sz="2200" b="1" dirty="0" smtClean="0">
              <a:solidFill>
                <a:schemeClr val="bg1"/>
              </a:solidFill>
            </a:endParaRPr>
          </a:p>
          <a:p>
            <a:endParaRPr lang="ru-RU" dirty="0" smtClean="0"/>
          </a:p>
          <a:p>
            <a:endParaRPr lang="ru-RU" dirty="0" smtClean="0"/>
          </a:p>
          <a:p>
            <a:r>
              <a:rPr lang="lt-LT" sz="1400" dirty="0" smtClean="0"/>
              <a:t>Minkštas prausiklis švelniai prausia kūną, šalina įvairius nešvarumus.</a:t>
            </a:r>
            <a:r>
              <a:rPr lang="ru-RU" sz="1400" dirty="0" smtClean="0"/>
              <a:t> </a:t>
            </a:r>
            <a:r>
              <a:rPr lang="lt-LT" sz="1400" dirty="0" smtClean="0"/>
              <a:t>Augalinių ekstraktų kompleksas veikia tonizuojamai, efektyviai drėkina odą, apgaubia ją lengvu maloniu aromatu.</a:t>
            </a:r>
            <a:r>
              <a:rPr lang="ru-RU" sz="1400" dirty="0" smtClean="0"/>
              <a:t> </a:t>
            </a:r>
          </a:p>
          <a:p>
            <a:endParaRPr lang="ru-RU" sz="1400" dirty="0"/>
          </a:p>
          <a:p>
            <a:endParaRPr lang="ru-RU" sz="1400" dirty="0"/>
          </a:p>
          <a:p>
            <a:r>
              <a:rPr lang="lt-LT" sz="1400" b="1" dirty="0" smtClean="0"/>
              <a:t>Aktyvūs augaliniai komponentai</a:t>
            </a:r>
            <a:r>
              <a:rPr lang="ru-RU" sz="1400" b="1" dirty="0" smtClean="0"/>
              <a:t>:</a:t>
            </a:r>
            <a:endParaRPr lang="ru-RU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juodųjų šeivamedžių ekstraktas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inulinas ir šlapalas</a:t>
            </a:r>
            <a:endParaRPr lang="ru-RU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triskiaučiai lakišiai</a:t>
            </a:r>
            <a:r>
              <a:rPr lang="ru-RU" sz="1400" dirty="0" smtClean="0"/>
              <a:t>, </a:t>
            </a:r>
            <a:r>
              <a:rPr lang="lt-LT" sz="1400" dirty="0" smtClean="0"/>
              <a:t>grikiai</a:t>
            </a:r>
            <a:r>
              <a:rPr lang="ru-RU" sz="1400" dirty="0" smtClean="0"/>
              <a:t>, </a:t>
            </a:r>
            <a:r>
              <a:rPr lang="lt-LT" sz="1400" dirty="0" smtClean="0"/>
              <a:t>pušų pumpurai</a:t>
            </a:r>
            <a:endParaRPr lang="ru-RU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eteriniai aliejai</a:t>
            </a:r>
            <a:endParaRPr lang="ru-RU" sz="1400" dirty="0"/>
          </a:p>
          <a:p>
            <a:endParaRPr lang="ru-RU" sz="1400" dirty="0" smtClean="0"/>
          </a:p>
          <a:p>
            <a:endParaRPr lang="ru-RU" sz="1400" dirty="0"/>
          </a:p>
          <a:p>
            <a:endParaRPr lang="ru-RU" sz="1400" dirty="0" smtClean="0"/>
          </a:p>
          <a:p>
            <a:endParaRPr lang="ru-RU" sz="1400" dirty="0" smtClean="0"/>
          </a:p>
          <a:p>
            <a:r>
              <a:rPr lang="en-US" sz="1400" dirty="0" smtClean="0"/>
              <a:t>4EN880</a:t>
            </a:r>
            <a:endParaRPr lang="ru-RU" sz="1400" dirty="0" smtClean="0"/>
          </a:p>
          <a:p>
            <a:r>
              <a:rPr lang="ru-RU" sz="1400" dirty="0" smtClean="0"/>
              <a:t>250 </a:t>
            </a:r>
            <a:r>
              <a:rPr lang="lt-LT" sz="1400" dirty="0" smtClean="0"/>
              <a:t>ml</a:t>
            </a:r>
            <a:endParaRPr lang="ru-RU" sz="1400" dirty="0" smtClean="0"/>
          </a:p>
        </p:txBody>
      </p:sp>
      <p:pic>
        <p:nvPicPr>
          <p:cNvPr id="10" name="Рисунок 9" descr="Без имени-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64096" y="326751"/>
            <a:ext cx="1152128" cy="1152128"/>
          </a:xfrm>
          <a:prstGeom prst="rect">
            <a:avLst/>
          </a:prstGeom>
        </p:spPr>
      </p:pic>
      <p:pic>
        <p:nvPicPr>
          <p:cNvPr id="6146" name="Picture 2" descr="G:\!!!_Work\1_ФС\1_БАЗОВЫЕ ПРЕЗЕНТАЦИИ\скб 2\JPG\4EN880_ДАРА ЭХЭ_фитомыло для тела (250 мл).jpg"/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71600" y="302070"/>
            <a:ext cx="2168377" cy="6253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46234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24329" y="1"/>
            <a:ext cx="16316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9450135"/>
              </p:ext>
            </p:extLst>
          </p:nvPr>
        </p:nvGraphicFramePr>
        <p:xfrm>
          <a:off x="755576" y="2164661"/>
          <a:ext cx="6552728" cy="403993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39926"/>
                <a:gridCol w="3512802"/>
              </a:tblGrid>
              <a:tr h="555689">
                <a:tc>
                  <a:txBody>
                    <a:bodyPr/>
                    <a:lstStyle/>
                    <a:p>
                      <a:pPr algn="ctr" fontAlgn="b">
                        <a:lnSpc>
                          <a:spcPts val="1000"/>
                        </a:lnSpc>
                      </a:pPr>
                      <a:r>
                        <a:rPr lang="lt-LT" sz="22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Ankstesnė sudėtis</a:t>
                      </a:r>
                      <a:endParaRPr lang="ru-RU" sz="2200" b="1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b">
                        <a:lnSpc>
                          <a:spcPts val="1000"/>
                        </a:lnSpc>
                      </a:pPr>
                      <a:endParaRPr lang="ru-RU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000"/>
                        </a:lnSpc>
                      </a:pPr>
                      <a:r>
                        <a:rPr lang="lt-LT" sz="22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Nauja sudėtis</a:t>
                      </a:r>
                      <a:endParaRPr lang="ru-RU" sz="2200" b="1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b">
                        <a:lnSpc>
                          <a:spcPts val="1000"/>
                        </a:lnSpc>
                      </a:pPr>
                      <a:endParaRPr lang="ru-RU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372034">
                <a:tc>
                  <a:txBody>
                    <a:bodyPr/>
                    <a:lstStyle/>
                    <a:p>
                      <a:pPr marL="360000" algn="l" fontAlgn="b">
                        <a:lnSpc>
                          <a:spcPts val="1800"/>
                        </a:lnSpc>
                      </a:pPr>
                      <a:endParaRPr lang="ru-RU" sz="1800" u="none" strike="noStrike" dirty="0" smtClean="0">
                        <a:effectLst/>
                      </a:endParaRPr>
                    </a:p>
                    <a:p>
                      <a:pPr marL="360000" algn="l" fontAlgn="t"/>
                      <a:r>
                        <a:rPr lang="lt-LT" sz="1800" u="none" strike="noStrike" dirty="0" smtClean="0">
                          <a:effectLst/>
                        </a:rPr>
                        <a:t>triskiaučių</a:t>
                      </a:r>
                      <a:r>
                        <a:rPr lang="lt-LT" sz="1800" u="none" strike="noStrike" baseline="0" dirty="0" smtClean="0">
                          <a:effectLst/>
                        </a:rPr>
                        <a:t> lakišių ekstraktas</a:t>
                      </a:r>
                      <a:r>
                        <a:rPr lang="lt-LT" sz="1800" u="none" strike="noStrike" dirty="0" smtClean="0">
                          <a:effectLst/>
                        </a:rPr>
                        <a:t> 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kėnių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eukaliptų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gvazdikų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kadagių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anyžių</a:t>
                      </a:r>
                      <a:r>
                        <a:rPr lang="lt-LT" sz="1800" u="none" strike="noStrike" baseline="0" dirty="0" smtClean="0">
                          <a:effectLst/>
                        </a:rPr>
                        <a:t>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jonažolių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medžio grybo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ramunėlių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kraujažolių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ugniažolių ekstraktas</a:t>
                      </a:r>
                      <a:endParaRPr lang="ru-RU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360000" marR="0" indent="0" algn="l" defTabSz="914400" rtl="0" eaLnBrk="1" fontAlgn="t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2ECB6"/>
                    </a:solidFill>
                  </a:tcPr>
                </a:tc>
                <a:tc>
                  <a:txBody>
                    <a:bodyPr/>
                    <a:lstStyle/>
                    <a:p>
                      <a:pPr marL="360000" algn="l" fontAlgn="b">
                        <a:lnSpc>
                          <a:spcPts val="1800"/>
                        </a:lnSpc>
                      </a:pPr>
                      <a:endParaRPr lang="ru-RU" sz="1800" u="none" strike="noStrike" dirty="0" smtClean="0">
                        <a:effectLst/>
                      </a:endParaRPr>
                    </a:p>
                    <a:p>
                      <a:pPr marL="360000" algn="l" fontAlgn="t"/>
                      <a:r>
                        <a:rPr lang="lt-LT" sz="1800" u="none" strike="noStrike" dirty="0" smtClean="0">
                          <a:effectLst/>
                        </a:rPr>
                        <a:t>triskiaučių</a:t>
                      </a:r>
                      <a:r>
                        <a:rPr lang="lt-LT" sz="1800" u="none" strike="noStrike" baseline="0" dirty="0" smtClean="0">
                          <a:effectLst/>
                        </a:rPr>
                        <a:t> lakišių ekstraktas</a:t>
                      </a:r>
                      <a:r>
                        <a:rPr lang="lt-LT" sz="1800" u="none" strike="noStrike" dirty="0" smtClean="0">
                          <a:effectLst/>
                        </a:rPr>
                        <a:t> 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kėnių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eukaliptų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citrinžolių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rozmarinų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mėtų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pušų pumpurų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levandų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inulinas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šlapalas</a:t>
                      </a:r>
                      <a:endParaRPr lang="ru-RU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360000" marR="0" indent="0" algn="l" defTabSz="914400" rtl="0" eaLnBrk="1" fontAlgn="b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360000" algn="l" fontAlgn="b">
                        <a:lnSpc>
                          <a:spcPts val="1800"/>
                        </a:lnSpc>
                      </a:pP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2ECB6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61156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99985" y="1085835"/>
            <a:ext cx="48713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2400" dirty="0" smtClean="0"/>
              <a:t>KŪNO PRAUSIKLIS SU VAISTAŽOLĖMIS</a:t>
            </a:r>
            <a:endParaRPr lang="ru-RU" sz="2400" dirty="0"/>
          </a:p>
        </p:txBody>
      </p:sp>
      <p:pic>
        <p:nvPicPr>
          <p:cNvPr id="10" name="Рисунок 9" descr="Без имени-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64096" y="326751"/>
            <a:ext cx="1152128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0833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3419872" y="548680"/>
            <a:ext cx="4104456" cy="57606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5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24329" y="1"/>
            <a:ext cx="16316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61156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419872" y="624688"/>
            <a:ext cx="392791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200" b="1" dirty="0" smtClean="0">
                <a:solidFill>
                  <a:schemeClr val="bg1"/>
                </a:solidFill>
              </a:rPr>
              <a:t>Kūno šveitiklis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 smtClean="0"/>
          </a:p>
          <a:p>
            <a:endParaRPr lang="ru-RU" b="1" dirty="0"/>
          </a:p>
          <a:p>
            <a:r>
              <a:rPr lang="lt-LT" sz="1400" dirty="0" smtClean="0"/>
              <a:t>Švelniai nušveičia negyvas ląsteles, giliai valo, lygina </a:t>
            </a:r>
            <a:r>
              <a:rPr lang="en-US" sz="1400" dirty="0" err="1" smtClean="0"/>
              <a:t>odos</a:t>
            </a:r>
            <a:r>
              <a:rPr lang="lt-LT" sz="1400" dirty="0" smtClean="0"/>
              <a:t> tekstūrą</a:t>
            </a:r>
            <a:r>
              <a:rPr lang="en-US" sz="1400" dirty="0" smtClean="0"/>
              <a:t>, </a:t>
            </a:r>
            <a:r>
              <a:rPr lang="lt-LT" sz="1400" dirty="0" smtClean="0"/>
              <a:t>suteikia švelnumo ir minkštumo.</a:t>
            </a:r>
            <a:r>
              <a:rPr lang="ru-RU" sz="1400" dirty="0" smtClean="0"/>
              <a:t> </a:t>
            </a:r>
            <a:r>
              <a:rPr lang="lt-LT" sz="1400" dirty="0" smtClean="0"/>
              <a:t>Riešutų kevaluose esantys taninai skatina naujų ląstelių susidarymą.</a:t>
            </a:r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  <a:p>
            <a:r>
              <a:rPr lang="lt-LT" sz="1400" b="1" dirty="0" smtClean="0"/>
              <a:t>Aktyvūs augaliniai komponentai</a:t>
            </a:r>
            <a:r>
              <a:rPr lang="ru-RU" sz="1400" b="1" dirty="0" smtClean="0"/>
              <a:t>:</a:t>
            </a:r>
            <a:endParaRPr lang="ru-RU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kedrų riešutų kevalai</a:t>
            </a:r>
            <a:endParaRPr lang="ru-RU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baltųjų gluosnių ekstraktas</a:t>
            </a:r>
            <a:endParaRPr lang="ru-RU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svilarožės</a:t>
            </a:r>
            <a:r>
              <a:rPr lang="ru-RU" sz="1400" dirty="0" smtClean="0"/>
              <a:t>, </a:t>
            </a:r>
            <a:r>
              <a:rPr lang="lt-LT" sz="1400" dirty="0" smtClean="0"/>
              <a:t>Kurilų arbata ir medus</a:t>
            </a:r>
            <a:endParaRPr lang="ru-RU" sz="1400" dirty="0"/>
          </a:p>
          <a:p>
            <a:endParaRPr lang="ru-RU" sz="1400" dirty="0" smtClean="0"/>
          </a:p>
          <a:p>
            <a:endParaRPr lang="ru-RU" sz="1400" dirty="0"/>
          </a:p>
          <a:p>
            <a:endParaRPr lang="ru-RU" sz="1400" dirty="0"/>
          </a:p>
          <a:p>
            <a:r>
              <a:rPr lang="en-US" sz="1400" dirty="0" smtClean="0"/>
              <a:t>4EN836</a:t>
            </a:r>
            <a:endParaRPr lang="ru-RU" sz="1400" dirty="0" smtClean="0"/>
          </a:p>
          <a:p>
            <a:r>
              <a:rPr lang="ru-RU" sz="1400" dirty="0" smtClean="0"/>
              <a:t>200 </a:t>
            </a:r>
            <a:r>
              <a:rPr lang="lt-LT" sz="1400" dirty="0" smtClean="0"/>
              <a:t>ml</a:t>
            </a:r>
            <a:endParaRPr lang="ru-RU" sz="1400" dirty="0" smtClean="0"/>
          </a:p>
        </p:txBody>
      </p:sp>
      <p:pic>
        <p:nvPicPr>
          <p:cNvPr id="10" name="Рисунок 9" descr="Без имени-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64096" y="326751"/>
            <a:ext cx="1152128" cy="1152128"/>
          </a:xfrm>
          <a:prstGeom prst="rect">
            <a:avLst/>
          </a:prstGeom>
        </p:spPr>
      </p:pic>
      <p:pic>
        <p:nvPicPr>
          <p:cNvPr id="7170" name="Picture 2" descr="G:\!!!_Work\1_ФС\1_БАЗОВЫЕ ПРЕЗЕНТАЦИИ\скб 2\JPG\4EN836_ДАЛДА МОДОН_Скраб для тела 200 мл.jpg"/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17397" y="2076297"/>
            <a:ext cx="2558459" cy="2713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7598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24329" y="1"/>
            <a:ext cx="16316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1354672"/>
              </p:ext>
            </p:extLst>
          </p:nvPr>
        </p:nvGraphicFramePr>
        <p:xfrm>
          <a:off x="1043608" y="2132856"/>
          <a:ext cx="6336704" cy="336813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39709"/>
                <a:gridCol w="3396995"/>
              </a:tblGrid>
              <a:tr h="564605">
                <a:tc>
                  <a:txBody>
                    <a:bodyPr/>
                    <a:lstStyle/>
                    <a:p>
                      <a:pPr algn="ctr" fontAlgn="b">
                        <a:lnSpc>
                          <a:spcPts val="1000"/>
                        </a:lnSpc>
                      </a:pPr>
                      <a:r>
                        <a:rPr lang="lt-LT" sz="22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Ankstesnė sudėtis</a:t>
                      </a:r>
                      <a:endParaRPr lang="ru-RU" sz="2200" b="1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b">
                        <a:lnSpc>
                          <a:spcPts val="1000"/>
                        </a:lnSpc>
                      </a:pPr>
                      <a:endParaRPr lang="ru-RU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000"/>
                        </a:lnSpc>
                      </a:pPr>
                      <a:r>
                        <a:rPr lang="lt-LT" sz="22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Nauja sudėtis</a:t>
                      </a:r>
                      <a:endParaRPr lang="ru-RU" sz="2200" b="1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b">
                        <a:lnSpc>
                          <a:spcPts val="1000"/>
                        </a:lnSpc>
                      </a:pPr>
                      <a:endParaRPr lang="ru-RU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2747763">
                <a:tc>
                  <a:txBody>
                    <a:bodyPr/>
                    <a:lstStyle/>
                    <a:p>
                      <a:pPr marL="360000" algn="l" fontAlgn="b">
                        <a:lnSpc>
                          <a:spcPts val="2000"/>
                        </a:lnSpc>
                      </a:pPr>
                      <a:endParaRPr lang="ru-RU" sz="1800" u="none" strike="noStrike" dirty="0" smtClean="0">
                        <a:effectLst/>
                      </a:endParaRPr>
                    </a:p>
                    <a:p>
                      <a:pPr marL="360000" marR="0" indent="0" algn="l" defTabSz="914400" rtl="0" eaLnBrk="1" fontAlgn="t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800" u="none" strike="noStrike" dirty="0" smtClean="0">
                          <a:effectLst/>
                        </a:rPr>
                        <a:t>kedrų riešutų kevalai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medus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mentolis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medžio grybo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beržų ekstraktas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2ECB6"/>
                    </a:solidFill>
                  </a:tcPr>
                </a:tc>
                <a:tc>
                  <a:txBody>
                    <a:bodyPr/>
                    <a:lstStyle/>
                    <a:p>
                      <a:pPr marL="360000" algn="l" fontAlgn="b">
                        <a:lnSpc>
                          <a:spcPts val="2000"/>
                        </a:lnSpc>
                      </a:pPr>
                      <a:endParaRPr lang="ru-RU" sz="1800" u="none" strike="noStrike" dirty="0" smtClean="0">
                        <a:effectLst/>
                      </a:endParaRPr>
                    </a:p>
                    <a:p>
                      <a:pPr marL="360000" marR="0" indent="0" algn="l" defTabSz="914400" rtl="0" eaLnBrk="1" fontAlgn="b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800" u="none" strike="noStrike" dirty="0" smtClean="0">
                          <a:effectLst/>
                        </a:rPr>
                        <a:t>kedrų riešutų kevalai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medus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baltųjų gluosnių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svilarožių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Kurilų arbatos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ženšenio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D-pantenolis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šlapalas</a:t>
                      </a:r>
                      <a:endParaRPr lang="ru-RU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360000" marR="0" indent="0" algn="l" defTabSz="914400" rtl="0" eaLnBrk="1" fontAlgn="b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360000" algn="l" fontAlgn="b">
                        <a:lnSpc>
                          <a:spcPts val="2000"/>
                        </a:lnSpc>
                      </a:pP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2ECB6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61156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43608" y="908720"/>
            <a:ext cx="22861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2400" dirty="0" smtClean="0"/>
              <a:t>KŪNO ŠVEITIKLIS</a:t>
            </a:r>
            <a:endParaRPr lang="ru-RU" sz="2400" dirty="0"/>
          </a:p>
        </p:txBody>
      </p:sp>
      <p:pic>
        <p:nvPicPr>
          <p:cNvPr id="10" name="Рисунок 9" descr="Без имени-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64096" y="326751"/>
            <a:ext cx="1152128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7433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3419872" y="548680"/>
            <a:ext cx="4104456" cy="57606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24329" y="27384"/>
            <a:ext cx="16316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61156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419872" y="620688"/>
            <a:ext cx="3673965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2000" b="1" dirty="0" smtClean="0">
                <a:solidFill>
                  <a:schemeClr val="bg1"/>
                </a:solidFill>
              </a:rPr>
              <a:t>Tonizuojamasis masažo aliejus</a:t>
            </a:r>
            <a:endParaRPr lang="en-US" sz="2000" b="1" dirty="0" smtClean="0">
              <a:solidFill>
                <a:schemeClr val="bg1"/>
              </a:solidFill>
            </a:endParaRPr>
          </a:p>
          <a:p>
            <a:endParaRPr lang="ru-RU" sz="1600" dirty="0" smtClean="0"/>
          </a:p>
          <a:p>
            <a:endParaRPr lang="en-US" sz="1600" dirty="0"/>
          </a:p>
          <a:p>
            <a:r>
              <a:rPr lang="lt-LT" sz="1400" dirty="0" smtClean="0"/>
              <a:t>Ryškus  natūralaus masažo aliejaus aromatas kelia nuotaiką ir padeda susigrąžinti jėgas emociškai išsekus ir chroniškai pervargus.</a:t>
            </a:r>
            <a:r>
              <a:rPr lang="ru-RU" sz="1400" dirty="0" smtClean="0"/>
              <a:t> </a:t>
            </a:r>
            <a:r>
              <a:rPr lang="lt-LT" sz="1400" dirty="0" smtClean="0"/>
              <a:t>Šiltas pikantiškas bergamočių, kalendrų, citrinų ir imbierų aliejų mišinys suminkština sugrubusios odos  lopinėlius</a:t>
            </a:r>
            <a:r>
              <a:rPr lang="ru-RU" sz="1400" dirty="0" smtClean="0"/>
              <a:t> </a:t>
            </a:r>
            <a:r>
              <a:rPr lang="lt-LT" sz="1400" dirty="0" smtClean="0"/>
              <a:t>ir suteikia audiniams elastingumo.</a:t>
            </a:r>
            <a:r>
              <a:rPr lang="ru-RU" sz="1400" dirty="0"/>
              <a:t> </a:t>
            </a:r>
            <a:r>
              <a:rPr lang="ru-RU" sz="1400" dirty="0" smtClean="0"/>
              <a:t>  </a:t>
            </a:r>
          </a:p>
          <a:p>
            <a:endParaRPr lang="ru-RU" sz="1400" b="1" dirty="0" smtClean="0"/>
          </a:p>
          <a:p>
            <a:endParaRPr lang="ru-RU" sz="1400" b="1" dirty="0" smtClean="0"/>
          </a:p>
          <a:p>
            <a:r>
              <a:rPr lang="lt-LT" sz="1400" b="1" dirty="0" smtClean="0"/>
              <a:t>Aktyvūs augaliniai komponentai:</a:t>
            </a:r>
            <a:endParaRPr lang="ru-RU" sz="14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eteriniai citrinžolių ir mėtų aliejai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eteriniai eglių ir čiobrelių aliejai</a:t>
            </a:r>
            <a:endParaRPr lang="ru-RU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žaliosios kavos ir miško riešutų aliejai</a:t>
            </a:r>
            <a:endParaRPr lang="ru-RU" sz="1400" dirty="0"/>
          </a:p>
          <a:p>
            <a:endParaRPr lang="ru-RU" sz="1600" dirty="0"/>
          </a:p>
          <a:p>
            <a:endParaRPr lang="en-US" sz="1600" dirty="0" smtClean="0"/>
          </a:p>
          <a:p>
            <a:r>
              <a:rPr lang="lt-LT" sz="1600" dirty="0" smtClean="0"/>
              <a:t>4EN832</a:t>
            </a:r>
            <a:endParaRPr lang="en-US" sz="1600" dirty="0" smtClean="0"/>
          </a:p>
          <a:p>
            <a:r>
              <a:rPr lang="en-US" sz="1600" dirty="0" smtClean="0"/>
              <a:t> 100 </a:t>
            </a:r>
            <a:r>
              <a:rPr lang="lt-LT" sz="1600" dirty="0" smtClean="0"/>
              <a:t>ml</a:t>
            </a:r>
            <a:endParaRPr lang="en-US" sz="1600" dirty="0"/>
          </a:p>
        </p:txBody>
      </p:sp>
      <p:pic>
        <p:nvPicPr>
          <p:cNvPr id="11" name="Рисунок 10" descr="Духал Аза расслаб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02611" y="408633"/>
            <a:ext cx="1640537" cy="6048672"/>
          </a:xfrm>
          <a:prstGeom prst="rect">
            <a:avLst/>
          </a:prstGeom>
        </p:spPr>
      </p:pic>
      <p:pic>
        <p:nvPicPr>
          <p:cNvPr id="7" name="Рисунок 6" descr="Без имени-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64096" y="326751"/>
            <a:ext cx="1152128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0239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419872" y="548680"/>
            <a:ext cx="4104456" cy="57606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 descr="Духал Аза расслаб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55249" y="476672"/>
            <a:ext cx="1565501" cy="5688632"/>
          </a:xfrm>
          <a:prstGeom prst="rect">
            <a:avLst/>
          </a:prstGeom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24329" y="1"/>
            <a:ext cx="16316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61156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3419872" y="620688"/>
            <a:ext cx="403244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2000" b="1" dirty="0" smtClean="0">
                <a:solidFill>
                  <a:schemeClr val="bg1"/>
                </a:solidFill>
              </a:rPr>
              <a:t>Atpalaiduojamasis masažo aliejus</a:t>
            </a:r>
            <a:endParaRPr lang="en-US" sz="2000" b="1" dirty="0" smtClean="0">
              <a:solidFill>
                <a:schemeClr val="bg1"/>
              </a:solidFill>
            </a:endParaRPr>
          </a:p>
          <a:p>
            <a:endParaRPr lang="ru-RU" sz="1600" dirty="0" smtClean="0"/>
          </a:p>
          <a:p>
            <a:endParaRPr lang="ru-RU" sz="1600" dirty="0"/>
          </a:p>
          <a:p>
            <a:endParaRPr lang="en-US" sz="1600" dirty="0"/>
          </a:p>
          <a:p>
            <a:r>
              <a:rPr lang="lt-LT" sz="1400" dirty="0" smtClean="0"/>
              <a:t>Švelnus atpalaiduojamasis masažas padės pašalinti nuovargio, nervinio išsekimo  simptomus</a:t>
            </a:r>
            <a:r>
              <a:rPr lang="ru-RU" sz="1400" dirty="0" smtClean="0"/>
              <a:t>,  </a:t>
            </a:r>
            <a:r>
              <a:rPr lang="lt-LT" sz="1400" dirty="0" smtClean="0"/>
              <a:t>grąžins gerą dvasinę būseną ir puikią savijautą.</a:t>
            </a:r>
            <a:r>
              <a:rPr lang="ru-RU" sz="1400" dirty="0" smtClean="0"/>
              <a:t> </a:t>
            </a:r>
            <a:r>
              <a:rPr lang="lt-LT" sz="1400" dirty="0" smtClean="0"/>
              <a:t>Prabangus sandalų, eukaliptų, kardamonų ir pelargonijų eterinių aliejų mišinys puikiai veikia organizmą, padeda susigrąžinti jėgas, išlygina ir jaunina odą. Tinka būsimoms mamoms.</a:t>
            </a:r>
          </a:p>
          <a:p>
            <a:endParaRPr lang="ru-RU" sz="1400" b="1" dirty="0" smtClean="0"/>
          </a:p>
          <a:p>
            <a:endParaRPr lang="lt-LT" sz="1400" b="1" dirty="0" smtClean="0"/>
          </a:p>
          <a:p>
            <a:r>
              <a:rPr lang="lt-LT" sz="1400" b="1" dirty="0" smtClean="0"/>
              <a:t>Aktyvūs augaliniai komponentai</a:t>
            </a:r>
            <a:r>
              <a:rPr lang="ru-RU" sz="1400" b="1" dirty="0" smtClean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eterinis levandų aliejus</a:t>
            </a:r>
            <a:endParaRPr lang="ru-RU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eteriniai mėtų ir sandalmedžių aliejai</a:t>
            </a:r>
            <a:endParaRPr lang="ru-RU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dobilų ekstraktas</a:t>
            </a:r>
            <a:endParaRPr lang="ru-RU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sezamų aliejus</a:t>
            </a:r>
            <a:endParaRPr lang="ru-RU" sz="1400" dirty="0"/>
          </a:p>
          <a:p>
            <a:endParaRPr lang="ru-RU" sz="1400" dirty="0" smtClean="0"/>
          </a:p>
          <a:p>
            <a:endParaRPr lang="en-US" sz="1400" dirty="0" smtClean="0"/>
          </a:p>
          <a:p>
            <a:r>
              <a:rPr lang="lt-LT" sz="1400" dirty="0"/>
              <a:t>4EN834</a:t>
            </a:r>
            <a:endParaRPr lang="en-US" sz="1400" dirty="0" smtClean="0"/>
          </a:p>
          <a:p>
            <a:r>
              <a:rPr lang="en-US" sz="1400" dirty="0" smtClean="0"/>
              <a:t>100 </a:t>
            </a:r>
            <a:r>
              <a:rPr lang="lt-LT" sz="1400" dirty="0" smtClean="0"/>
              <a:t>ml</a:t>
            </a:r>
            <a:endParaRPr lang="ru-RU" sz="1400" dirty="0"/>
          </a:p>
        </p:txBody>
      </p:sp>
      <p:pic>
        <p:nvPicPr>
          <p:cNvPr id="8" name="Рисунок 7" descr="Без имени-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64096" y="326751"/>
            <a:ext cx="1152128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7099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3419872" y="548680"/>
            <a:ext cx="4104456" cy="57606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24329" y="1"/>
            <a:ext cx="16316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61156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419872" y="684560"/>
            <a:ext cx="3673965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2000" b="1" dirty="0" smtClean="0">
                <a:solidFill>
                  <a:schemeClr val="bg1"/>
                </a:solidFill>
              </a:rPr>
              <a:t>Šildomasis masažo aliejus</a:t>
            </a:r>
            <a:endParaRPr lang="ru-RU" sz="2000" b="1" dirty="0" smtClean="0">
              <a:solidFill>
                <a:schemeClr val="bg1"/>
              </a:solidFill>
            </a:endParaRPr>
          </a:p>
          <a:p>
            <a:endParaRPr lang="en-US" sz="1600" dirty="0"/>
          </a:p>
          <a:p>
            <a:endParaRPr lang="ru-RU" sz="1400" dirty="0" smtClean="0"/>
          </a:p>
          <a:p>
            <a:r>
              <a:rPr lang="lt-LT" sz="1400" dirty="0" smtClean="0"/>
              <a:t>Masažas su šildomuoju aliejumi turi sveikatinamąjį poveikį kvėpavimo takams, kraujotakai, aprūpina organizmą deguonimi.</a:t>
            </a:r>
            <a:r>
              <a:rPr lang="ru-RU" sz="1400" dirty="0" smtClean="0"/>
              <a:t> </a:t>
            </a:r>
            <a:r>
              <a:rPr lang="lt-LT" sz="1400" dirty="0" smtClean="0"/>
              <a:t>Subtilus vetiverijų, šalavijų ir kvapiųjų pipirų aromatas padeda atkurti natūralius organizmo bioritmus</a:t>
            </a:r>
            <a:r>
              <a:rPr lang="ru-RU" sz="1400" dirty="0" smtClean="0"/>
              <a:t>, </a:t>
            </a:r>
            <a:r>
              <a:rPr lang="lt-LT" sz="1400" dirty="0" smtClean="0"/>
              <a:t>suteikia pasitikėjimo savimi ir sėkmės pojūtį.</a:t>
            </a:r>
            <a:r>
              <a:rPr lang="ru-RU" sz="1400" dirty="0" smtClean="0"/>
              <a:t> </a:t>
            </a:r>
          </a:p>
          <a:p>
            <a:endParaRPr lang="ru-RU" sz="1400" dirty="0"/>
          </a:p>
          <a:p>
            <a:endParaRPr lang="ru-RU" sz="1400" dirty="0" smtClean="0"/>
          </a:p>
          <a:p>
            <a:r>
              <a:rPr lang="lt-LT" sz="1400" b="1" dirty="0" smtClean="0"/>
              <a:t>Aktyvūs augaliniai komponentai</a:t>
            </a:r>
            <a:r>
              <a:rPr lang="ru-RU" sz="1400" b="1" dirty="0" smtClean="0"/>
              <a:t>:</a:t>
            </a:r>
            <a:endParaRPr lang="ru-RU" sz="1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raudonųjų pipirų ir vanilės aliejai</a:t>
            </a:r>
            <a:endParaRPr lang="ru-RU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eteriniai imbierų ir cinamonų aliejai</a:t>
            </a:r>
            <a:endParaRPr lang="ru-RU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eteriniai muskatinių šalavijų, vetiverijų, mandarinų aliejai</a:t>
            </a:r>
            <a:endParaRPr lang="ru-RU" sz="1400" dirty="0"/>
          </a:p>
          <a:p>
            <a:endParaRPr lang="ru-RU" sz="1400" dirty="0" smtClean="0"/>
          </a:p>
          <a:p>
            <a:endParaRPr lang="ru-RU" sz="1400" dirty="0"/>
          </a:p>
          <a:p>
            <a:r>
              <a:rPr lang="lt-LT" sz="1400" dirty="0"/>
              <a:t>4EN833</a:t>
            </a:r>
            <a:r>
              <a:rPr lang="en-US" sz="1400" dirty="0" smtClean="0"/>
              <a:t> </a:t>
            </a:r>
          </a:p>
          <a:p>
            <a:r>
              <a:rPr lang="en-US" sz="1400" dirty="0" smtClean="0"/>
              <a:t>100 </a:t>
            </a:r>
            <a:r>
              <a:rPr lang="lt-LT" sz="1400" dirty="0" smtClean="0"/>
              <a:t>ml</a:t>
            </a:r>
            <a:endParaRPr lang="en-US" sz="1400" dirty="0"/>
          </a:p>
        </p:txBody>
      </p:sp>
      <p:pic>
        <p:nvPicPr>
          <p:cNvPr id="13" name="Рисунок 12" descr="Духал Аза расслаб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49439" y="544831"/>
            <a:ext cx="1794822" cy="5908505"/>
          </a:xfrm>
          <a:prstGeom prst="rect">
            <a:avLst/>
          </a:prstGeom>
        </p:spPr>
      </p:pic>
      <p:pic>
        <p:nvPicPr>
          <p:cNvPr id="7" name="Рисунок 6" descr="Без имени-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64096" y="326751"/>
            <a:ext cx="1152128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2711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3419872" y="548680"/>
            <a:ext cx="4104456" cy="57606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24329" y="1"/>
            <a:ext cx="16316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61156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410998" y="476672"/>
            <a:ext cx="4113327" cy="50321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000" b="1" dirty="0" smtClean="0">
                <a:solidFill>
                  <a:schemeClr val="bg1"/>
                </a:solidFill>
              </a:rPr>
              <a:t>Natūralus intymios higienos prausiklis</a:t>
            </a:r>
            <a:endParaRPr lang="ru-RU" sz="2000" b="1" dirty="0" smtClean="0">
              <a:solidFill>
                <a:schemeClr val="bg1"/>
              </a:solidFill>
            </a:endParaRPr>
          </a:p>
          <a:p>
            <a:pPr>
              <a:lnSpc>
                <a:spcPts val="1800"/>
              </a:lnSpc>
            </a:pPr>
            <a:endParaRPr lang="ru-RU" dirty="0" smtClean="0"/>
          </a:p>
          <a:p>
            <a:pPr>
              <a:lnSpc>
                <a:spcPts val="1800"/>
              </a:lnSpc>
            </a:pPr>
            <a:endParaRPr lang="ru-RU" dirty="0" smtClean="0"/>
          </a:p>
          <a:p>
            <a:pPr>
              <a:lnSpc>
                <a:spcPts val="1800"/>
              </a:lnSpc>
            </a:pPr>
            <a:r>
              <a:rPr lang="lt-LT" sz="1400" dirty="0" smtClean="0"/>
              <a:t>Švelniai prausia intymias kūno vietas</a:t>
            </a:r>
            <a:r>
              <a:rPr lang="ru-RU" sz="1400" dirty="0" smtClean="0"/>
              <a:t>, </a:t>
            </a:r>
            <a:r>
              <a:rPr lang="lt-LT" sz="1400" dirty="0" smtClean="0"/>
              <a:t>padeda išsaugoti natūralią intymių vietų gleivinės drėgmę</a:t>
            </a:r>
            <a:r>
              <a:rPr lang="ru-RU" sz="1400" dirty="0" smtClean="0"/>
              <a:t>. </a:t>
            </a:r>
            <a:r>
              <a:rPr lang="lt-LT" sz="1400" dirty="0" smtClean="0"/>
              <a:t>Sudėtyje esantis eterinis arbatmedžių aliejus padeda greitai išnykti mechaniniams odos pažeidimams.</a:t>
            </a:r>
            <a:r>
              <a:rPr lang="ru-RU" sz="1400" dirty="0" smtClean="0"/>
              <a:t> </a:t>
            </a:r>
            <a:r>
              <a:rPr lang="lt-LT" sz="1400" dirty="0" smtClean="0"/>
              <a:t>Levandų ir mėtų aliejai neleidžia atsirasti nemaloniam kvapui. Prausiklis suteikia malonų švaros ir gaivumo pojūtį visai dienai.</a:t>
            </a:r>
            <a:endParaRPr lang="ru-RU" sz="1400" dirty="0"/>
          </a:p>
          <a:p>
            <a:pPr>
              <a:lnSpc>
                <a:spcPts val="1800"/>
              </a:lnSpc>
            </a:pPr>
            <a:endParaRPr lang="ru-RU" sz="1400" dirty="0" smtClean="0"/>
          </a:p>
          <a:p>
            <a:pPr>
              <a:lnSpc>
                <a:spcPts val="1800"/>
              </a:lnSpc>
            </a:pPr>
            <a:endParaRPr lang="ru-RU" sz="1400" dirty="0" smtClean="0"/>
          </a:p>
          <a:p>
            <a:r>
              <a:rPr lang="lt-LT" sz="1400" b="1" dirty="0" smtClean="0"/>
              <a:t>Aktyvūs augaliniai komponentai</a:t>
            </a:r>
            <a:r>
              <a:rPr lang="ru-RU" sz="1400" b="1" dirty="0" smtClean="0"/>
              <a:t>:</a:t>
            </a:r>
            <a:endParaRPr lang="ru-RU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eterinis arbatmedžių aliejus</a:t>
            </a:r>
            <a:endParaRPr lang="ru-RU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eterinis levandų aliejus</a:t>
            </a:r>
            <a:endParaRPr lang="ru-RU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400" dirty="0" smtClean="0"/>
              <a:t>eterinis mėtų aliejus</a:t>
            </a:r>
            <a:endParaRPr lang="ru-RU" sz="1400" dirty="0"/>
          </a:p>
          <a:p>
            <a:pPr>
              <a:lnSpc>
                <a:spcPts val="1800"/>
              </a:lnSpc>
            </a:pPr>
            <a:endParaRPr lang="ru-RU" sz="1400" dirty="0"/>
          </a:p>
          <a:p>
            <a:pPr>
              <a:lnSpc>
                <a:spcPts val="1800"/>
              </a:lnSpc>
            </a:pPr>
            <a:endParaRPr lang="ru-RU" sz="1400" dirty="0"/>
          </a:p>
          <a:p>
            <a:pPr>
              <a:lnSpc>
                <a:spcPts val="1800"/>
              </a:lnSpc>
            </a:pPr>
            <a:r>
              <a:rPr lang="en-US" sz="1400" dirty="0" smtClean="0"/>
              <a:t>4EN825</a:t>
            </a:r>
            <a:endParaRPr lang="ru-RU" sz="1400" dirty="0" smtClean="0"/>
          </a:p>
          <a:p>
            <a:pPr>
              <a:lnSpc>
                <a:spcPts val="1800"/>
              </a:lnSpc>
            </a:pPr>
            <a:r>
              <a:rPr lang="ru-RU" sz="1400" dirty="0" smtClean="0"/>
              <a:t>250 </a:t>
            </a:r>
            <a:r>
              <a:rPr lang="lt-LT" sz="1400" dirty="0" smtClean="0"/>
              <a:t>ml</a:t>
            </a:r>
            <a:endParaRPr lang="ru-RU" sz="1400" dirty="0" smtClean="0"/>
          </a:p>
        </p:txBody>
      </p:sp>
      <p:pic>
        <p:nvPicPr>
          <p:cNvPr id="11" name="Рисунок 10" descr="Без имени-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64096" y="326751"/>
            <a:ext cx="1152128" cy="1152128"/>
          </a:xfrm>
          <a:prstGeom prst="rect">
            <a:avLst/>
          </a:prstGeom>
        </p:spPr>
      </p:pic>
      <p:pic>
        <p:nvPicPr>
          <p:cNvPr id="8194" name="Picture 2" descr="G:\!!!_Work\1_ФС\1_БАЗОВЫЕ ПРЕЗЕНТАЦИИ\скб 2\JPG\4EN825_ШУУДЭР_роса_Натуральное фитомыло (250 мл).jpg"/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43608" y="404664"/>
            <a:ext cx="2088232" cy="6120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42950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24329" y="1"/>
            <a:ext cx="16316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6354953"/>
              </p:ext>
            </p:extLst>
          </p:nvPr>
        </p:nvGraphicFramePr>
        <p:xfrm>
          <a:off x="1043608" y="2306866"/>
          <a:ext cx="6192688" cy="356057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96756"/>
                <a:gridCol w="2995932"/>
              </a:tblGrid>
              <a:tr h="477649">
                <a:tc>
                  <a:txBody>
                    <a:bodyPr/>
                    <a:lstStyle/>
                    <a:p>
                      <a:pPr algn="ctr" fontAlgn="b">
                        <a:lnSpc>
                          <a:spcPts val="1000"/>
                        </a:lnSpc>
                      </a:pPr>
                      <a:r>
                        <a:rPr lang="lt-LT" sz="22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Ankstesnė sudėtis</a:t>
                      </a:r>
                      <a:endParaRPr lang="ru-RU" sz="2200" b="1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b">
                        <a:lnSpc>
                          <a:spcPts val="1000"/>
                        </a:lnSpc>
                      </a:pPr>
                      <a:endParaRPr lang="ru-RU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000"/>
                        </a:lnSpc>
                      </a:pPr>
                      <a:r>
                        <a:rPr lang="lt-LT" sz="22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Nauja sudėtis</a:t>
                      </a:r>
                      <a:endParaRPr lang="ru-RU" sz="2200" b="1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b">
                        <a:lnSpc>
                          <a:spcPts val="1000"/>
                        </a:lnSpc>
                      </a:pPr>
                      <a:endParaRPr lang="ru-RU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020749">
                <a:tc>
                  <a:txBody>
                    <a:bodyPr/>
                    <a:lstStyle/>
                    <a:p>
                      <a:pPr marL="360000" algn="l" fontAlgn="b">
                        <a:lnSpc>
                          <a:spcPts val="2160"/>
                        </a:lnSpc>
                      </a:pPr>
                      <a:endParaRPr lang="ru-RU" sz="1800" u="none" strike="noStrike" dirty="0" smtClean="0">
                        <a:effectLst/>
                      </a:endParaRPr>
                    </a:p>
                    <a:p>
                      <a:pPr marL="360000" algn="l" fontAlgn="b">
                        <a:lnSpc>
                          <a:spcPts val="2160"/>
                        </a:lnSpc>
                      </a:pPr>
                      <a:r>
                        <a:rPr lang="lt-LT" sz="1800" u="none" strike="noStrike" dirty="0" smtClean="0">
                          <a:effectLst/>
                        </a:rPr>
                        <a:t>eterinis arbatmedžių aliejus</a:t>
                      </a:r>
                      <a:endParaRPr lang="ru-RU" sz="1800" u="none" strike="noStrike" dirty="0" smtClean="0">
                        <a:effectLst/>
                      </a:endParaRPr>
                    </a:p>
                    <a:p>
                      <a:pPr marL="360000" algn="l" fontAlgn="b">
                        <a:lnSpc>
                          <a:spcPts val="2160"/>
                        </a:lnSpc>
                      </a:pPr>
                      <a:r>
                        <a:rPr lang="lt-LT" sz="1800" u="none" strike="noStrike" dirty="0" smtClean="0">
                          <a:effectLst/>
                        </a:rPr>
                        <a:t>eterinis levandų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eterinis tujų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ežiuolių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gysločių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žibuoklių</a:t>
                      </a:r>
                      <a:r>
                        <a:rPr lang="lt-LT" sz="1800" u="none" strike="noStrike" baseline="0" dirty="0" smtClean="0">
                          <a:effectLst/>
                        </a:rPr>
                        <a:t>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ramunėlių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ugniažolių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alavijų ekstraktas</a:t>
                      </a:r>
                      <a:endParaRPr lang="ru-RU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360000" marR="0" indent="0" algn="l" defTabSz="914400" rtl="0" eaLnBrk="1" fontAlgn="t" latinLnBrk="0" hangingPunct="1">
                        <a:lnSpc>
                          <a:spcPts val="21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2ECB6"/>
                    </a:solidFill>
                  </a:tcPr>
                </a:tc>
                <a:tc>
                  <a:txBody>
                    <a:bodyPr/>
                    <a:lstStyle/>
                    <a:p>
                      <a:pPr marL="360000" marR="0" indent="0" algn="l" defTabSz="914400" rtl="0" eaLnBrk="1" fontAlgn="b" latinLnBrk="0" hangingPunct="1">
                        <a:lnSpc>
                          <a:spcPts val="21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800" u="none" strike="noStrike" dirty="0" smtClean="0">
                          <a:effectLst/>
                        </a:rPr>
                        <a:t>eterinis arbatmedžių aliejus</a:t>
                      </a:r>
                      <a:endParaRPr lang="ru-RU" sz="1800" u="none" strike="noStrike" dirty="0" smtClean="0">
                        <a:effectLst/>
                      </a:endParaRPr>
                    </a:p>
                    <a:p>
                      <a:pPr marL="360000" marR="0" indent="0" algn="l" defTabSz="914400" rtl="0" eaLnBrk="1" fontAlgn="b" latinLnBrk="0" hangingPunct="1">
                        <a:lnSpc>
                          <a:spcPts val="21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800" u="none" strike="noStrike" dirty="0" smtClean="0">
                          <a:effectLst/>
                        </a:rPr>
                        <a:t>eterinis levandų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eterinis mėtų aliejus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magnolijų žievių ekstraktas</a:t>
                      </a:r>
                      <a:r>
                        <a:rPr lang="ru-RU" sz="1800" u="none" strike="noStrike" dirty="0" smtClean="0">
                          <a:effectLst/>
                        </a:rPr>
                        <a:t/>
                      </a:r>
                      <a:br>
                        <a:rPr lang="ru-RU" sz="1800" u="none" strike="noStrike" dirty="0" smtClean="0">
                          <a:effectLst/>
                        </a:rPr>
                      </a:br>
                      <a:r>
                        <a:rPr lang="lt-LT" sz="1800" u="none" strike="noStrike" dirty="0" smtClean="0">
                          <a:effectLst/>
                        </a:rPr>
                        <a:t>rozmarinų ekstraktas</a:t>
                      </a:r>
                      <a:endParaRPr lang="ru-RU" sz="1800" u="none" strike="noStrike" dirty="0" smtClean="0">
                        <a:effectLst/>
                      </a:endParaRPr>
                    </a:p>
                    <a:p>
                      <a:pPr marL="360000" marR="0" indent="0" algn="l" defTabSz="914400" rtl="0" eaLnBrk="1" fontAlgn="b" latinLnBrk="0" hangingPunct="1">
                        <a:lnSpc>
                          <a:spcPts val="21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360000" marR="0" indent="0" algn="l" defTabSz="914400" rtl="0" eaLnBrk="1" fontAlgn="b" latinLnBrk="0" hangingPunct="1">
                        <a:lnSpc>
                          <a:spcPts val="21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360000" marR="0" indent="0" algn="l" defTabSz="914400" rtl="0" eaLnBrk="1" fontAlgn="b" latinLnBrk="0" hangingPunct="1">
                        <a:lnSpc>
                          <a:spcPts val="21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360000" marR="0" indent="0" algn="l" defTabSz="914400" rtl="0" eaLnBrk="1" fontAlgn="b" latinLnBrk="0" hangingPunct="1">
                        <a:lnSpc>
                          <a:spcPts val="21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360000" algn="l" fontAlgn="b">
                        <a:lnSpc>
                          <a:spcPts val="2160"/>
                        </a:lnSpc>
                      </a:pP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2ECB6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61156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43608" y="476672"/>
            <a:ext cx="48965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2400" dirty="0" smtClean="0"/>
              <a:t>INTYMI HIGIENA</a:t>
            </a:r>
            <a:endParaRPr lang="ru-RU" sz="2400" dirty="0"/>
          </a:p>
          <a:p>
            <a:r>
              <a:rPr lang="lt-LT" sz="2400" dirty="0" smtClean="0"/>
              <a:t>NATŪRALUS INTYMIOS HIGIENOS PRAUSIKLIS</a:t>
            </a:r>
            <a:endParaRPr lang="cs-CZ" sz="2400" dirty="0"/>
          </a:p>
        </p:txBody>
      </p:sp>
      <p:pic>
        <p:nvPicPr>
          <p:cNvPr id="10" name="Рисунок 9" descr="Без имени-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64096" y="326751"/>
            <a:ext cx="1152128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3008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Будь красивой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66" y="0"/>
            <a:ext cx="9137667" cy="685800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-6102" y="5157192"/>
            <a:ext cx="7258472" cy="1152525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rgbClr val="9CB86E"/>
              </a:gs>
              <a:gs pos="100000">
                <a:schemeClr val="accent3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376690" y="5225622"/>
            <a:ext cx="719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2800" b="1" dirty="0" smtClean="0">
                <a:solidFill>
                  <a:schemeClr val="bg1"/>
                </a:solidFill>
              </a:rPr>
              <a:t>MES DAROME VISKĄ, </a:t>
            </a:r>
          </a:p>
          <a:p>
            <a:pPr algn="ctr"/>
            <a:r>
              <a:rPr lang="lt-LT" sz="2800" b="1" dirty="0" smtClean="0">
                <a:solidFill>
                  <a:schemeClr val="bg1"/>
                </a:solidFill>
              </a:rPr>
              <a:t>KAD JŪS VISADA BŪTUMĖT GRAŽIOS</a:t>
            </a:r>
            <a:r>
              <a:rPr lang="ru-RU" sz="2800" b="1" dirty="0" smtClean="0">
                <a:solidFill>
                  <a:schemeClr val="bg1"/>
                </a:solidFill>
              </a:rPr>
              <a:t>!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6296" y="260648"/>
            <a:ext cx="1584176" cy="627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568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Задник с крулей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37667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404540" y="6124237"/>
            <a:ext cx="23285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rgbClr val="FAC79C"/>
                </a:solidFill>
              </a:rPr>
              <a:t>www.siberianhealth.com</a:t>
            </a:r>
            <a:endParaRPr lang="ru-RU" sz="1600" b="1" dirty="0">
              <a:solidFill>
                <a:srgbClr val="FAC79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83211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8847</TotalTime>
  <Words>750</Words>
  <Application>Microsoft Office PowerPoint</Application>
  <PresentationFormat>Экран (4:3)</PresentationFormat>
  <Paragraphs>228</Paragraphs>
  <Slides>22</Slides>
  <Notes>12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4" baseType="lpstr">
      <vt:lpstr>Тема Office</vt:lpstr>
      <vt:lpstr>Worksheet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Азарова Евгения Андреевна</dc:creator>
  <cp:lastModifiedBy>JK</cp:lastModifiedBy>
  <cp:revision>600</cp:revision>
  <dcterms:created xsi:type="dcterms:W3CDTF">2013-11-02T06:04:56Z</dcterms:created>
  <dcterms:modified xsi:type="dcterms:W3CDTF">2015-08-05T11:51:53Z</dcterms:modified>
</cp:coreProperties>
</file>