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82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8" r:id="rId10"/>
    <p:sldId id="266" r:id="rId11"/>
    <p:sldId id="285" r:id="rId12"/>
    <p:sldId id="286" r:id="rId13"/>
    <p:sldId id="287" r:id="rId14"/>
    <p:sldId id="288" r:id="rId15"/>
    <p:sldId id="289" r:id="rId16"/>
    <p:sldId id="290" r:id="rId17"/>
    <p:sldId id="277" r:id="rId18"/>
    <p:sldId id="27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4DA4"/>
    <a:srgbClr val="0D0D0D"/>
    <a:srgbClr val="9ABCE6"/>
    <a:srgbClr val="8AB2E2"/>
    <a:srgbClr val="9DE1F1"/>
    <a:srgbClr val="C5E5F3"/>
    <a:srgbClr val="92DADE"/>
    <a:srgbClr val="007A37"/>
    <a:srgbClr val="74B230"/>
    <a:srgbClr val="FFE9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8093" autoAdjust="0"/>
    <p:restoredTop sz="91884" autoAdjust="0"/>
  </p:normalViewPr>
  <p:slideViewPr>
    <p:cSldViewPr>
      <p:cViewPr varScale="1">
        <p:scale>
          <a:sx n="109" d="100"/>
          <a:sy n="109" d="100"/>
        </p:scale>
        <p:origin x="-167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6FD335-FA95-47EF-9425-B9C7B66BC68E}" type="datetimeFigureOut">
              <a:rPr lang="ru-RU" smtClean="0"/>
              <a:pPr/>
              <a:t>22.09.2015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B403A6-E434-47AB-9161-CDC83E8CEF7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4303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403A6-E434-47AB-9161-CDC83E8CEF79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4881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Токсин</a:t>
            </a:r>
            <a:r>
              <a:rPr lang="ru-RU" baseline="0" dirty="0" smtClean="0"/>
              <a:t> </a:t>
            </a:r>
            <a:r>
              <a:rPr lang="ru-RU" dirty="0" smtClean="0"/>
              <a:t>(греч.) – яд.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403A6-E434-47AB-9161-CDC83E8CEF79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6330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403A6-E434-47AB-9161-CDC83E8CEF79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0794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 Пейте много воды, чтобы очистить организм от токсинов. Вы должны выпивать по крайней мере 2 л воды в день. Также можно пить травяной или зеленый чаи, чтобы очистить организм от всего ненужного и вредного. 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 Включите в рацион как можно больше клетчатки. Необходимо есть больше овощей и фруктов: к примеру, бананы, тыкву, морковь и прочие полезные продукты растительного происхождения.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3. Регулярно нужно делать физические упражнения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это позволит организму очиститься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от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токсинов и других вредных веществ через пот. Попробуйте делать легкие упражнения, сидя в сауне: она очень хорошо подходит для потоотделения. 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4. Постарайтесь исключить из рациона все пищевые продукты с высоким содержанием токсинов (такие как мука и сахар), жареные продукты, насыщенные жиры, обработанные пищевые продукты, мясо с гормонами и пестицидами, кофе, соду.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Не употребляйте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наркотики и алкоголь. 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5. Ешьте свежие фрукты и овощи. Если приготовить овощи с очень небольшим количеством масла, жира и специй, то вашему организму будет легче их переварить и усвоить, да и времени на это уйдет гораздо меньше.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6. Употребляйте в пищу как можно больше натурального цельного зерна, риса, фасоли, зелени и макарон. Ешьте по возможности натуральные, экологически чистые продукты.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403A6-E434-47AB-9161-CDC83E8CEF79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12961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403A6-E434-47AB-9161-CDC83E8CEF79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728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Три  механизма сорбции организма:</a:t>
            </a:r>
          </a:p>
          <a:p>
            <a:pPr lvl="0"/>
            <a:r>
              <a:rPr lang="ru-RU" dirty="0" smtClean="0"/>
              <a:t>Механическая сорбция – пищевая клетчатка действует как молекулярное сито, собирающее многие компоненты кишечного содержимого. </a:t>
            </a:r>
          </a:p>
          <a:p>
            <a:pPr lvl="0"/>
            <a:r>
              <a:rPr lang="ru-RU" dirty="0" smtClean="0"/>
              <a:t>Биохимическая сорбция – низкомолекулярные пищевые волокна растворяются в кишечнике, связывают вредные вещества и нейтрализуют их.</a:t>
            </a:r>
          </a:p>
          <a:p>
            <a:pPr lvl="0"/>
            <a:r>
              <a:rPr lang="ru-RU" dirty="0" smtClean="0"/>
              <a:t>Биологическая сорбция – обеспечение роста </a:t>
            </a:r>
            <a:r>
              <a:rPr lang="ru-RU" dirty="0" err="1" smtClean="0"/>
              <a:t>бифидо</a:t>
            </a:r>
            <a:r>
              <a:rPr lang="ru-RU" dirty="0" smtClean="0"/>
              <a:t>- и </a:t>
            </a:r>
            <a:r>
              <a:rPr lang="ru-RU" dirty="0" err="1" smtClean="0"/>
              <a:t>лактобактерий</a:t>
            </a:r>
            <a:r>
              <a:rPr lang="ru-RU" dirty="0" smtClean="0"/>
              <a:t> живыми микроорганизмами и стимуляция иммунитета.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403A6-E434-47AB-9161-CDC83E8CEF79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1511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403A6-E434-47AB-9161-CDC83E8CEF79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8009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403A6-E434-47AB-9161-CDC83E8CEF79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403A6-E434-47AB-9161-CDC83E8CEF79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403A6-E434-47AB-9161-CDC83E8CEF79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403A6-E434-47AB-9161-CDC83E8CEF79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5971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403A6-E434-47AB-9161-CDC83E8CEF79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5971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A21C-F629-4285-ADA5-0A145AEBC869}" type="datetimeFigureOut">
              <a:rPr lang="ru-RU" smtClean="0"/>
              <a:pPr/>
              <a:t>22.09.2015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48AEC-B2A1-4536-8642-3EFDFAD485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5581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A21C-F629-4285-ADA5-0A145AEBC869}" type="datetimeFigureOut">
              <a:rPr lang="ru-RU" smtClean="0"/>
              <a:pPr/>
              <a:t>22.09.2015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48AEC-B2A1-4536-8642-3EFDFAD485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622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A21C-F629-4285-ADA5-0A145AEBC869}" type="datetimeFigureOut">
              <a:rPr lang="ru-RU" smtClean="0"/>
              <a:pPr/>
              <a:t>22.09.2015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48AEC-B2A1-4536-8642-3EFDFAD485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907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A21C-F629-4285-ADA5-0A145AEBC869}" type="datetimeFigureOut">
              <a:rPr lang="ru-RU" smtClean="0"/>
              <a:pPr/>
              <a:t>22.09.2015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48AEC-B2A1-4536-8642-3EFDFAD485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0693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A21C-F629-4285-ADA5-0A145AEBC869}" type="datetimeFigureOut">
              <a:rPr lang="ru-RU" smtClean="0"/>
              <a:pPr/>
              <a:t>22.09.2015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48AEC-B2A1-4536-8642-3EFDFAD485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1656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A21C-F629-4285-ADA5-0A145AEBC869}" type="datetimeFigureOut">
              <a:rPr lang="ru-RU" smtClean="0"/>
              <a:pPr/>
              <a:t>22.09.2015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48AEC-B2A1-4536-8642-3EFDFAD485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1270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A21C-F629-4285-ADA5-0A145AEBC869}" type="datetimeFigureOut">
              <a:rPr lang="ru-RU" smtClean="0"/>
              <a:pPr/>
              <a:t>22.09.2015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48AEC-B2A1-4536-8642-3EFDFAD485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9207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A21C-F629-4285-ADA5-0A145AEBC869}" type="datetimeFigureOut">
              <a:rPr lang="ru-RU" smtClean="0"/>
              <a:pPr/>
              <a:t>22.09.2015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48AEC-B2A1-4536-8642-3EFDFAD485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9820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A21C-F629-4285-ADA5-0A145AEBC869}" type="datetimeFigureOut">
              <a:rPr lang="ru-RU" smtClean="0"/>
              <a:pPr/>
              <a:t>22.09.2015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48AEC-B2A1-4536-8642-3EFDFAD485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111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A21C-F629-4285-ADA5-0A145AEBC869}" type="datetimeFigureOut">
              <a:rPr lang="ru-RU" smtClean="0"/>
              <a:pPr/>
              <a:t>22.09.2015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48AEC-B2A1-4536-8642-3EFDFAD485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678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A21C-F629-4285-ADA5-0A145AEBC869}" type="datetimeFigureOut">
              <a:rPr lang="ru-RU" smtClean="0"/>
              <a:pPr/>
              <a:t>22.09.2015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48AEC-B2A1-4536-8642-3EFDFAD485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0183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B3A21C-F629-4285-ADA5-0A145AEBC869}" type="datetimeFigureOut">
              <a:rPr lang="ru-RU" smtClean="0"/>
              <a:pPr/>
              <a:t>22.09.2015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48AEC-B2A1-4536-8642-3EFDFAD485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839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2">
                <a:lumMod val="60000"/>
                <a:lumOff val="40000"/>
              </a:schemeClr>
            </a:gs>
            <a:gs pos="70000">
              <a:srgbClr val="85C2FF"/>
            </a:gs>
            <a:gs pos="25000">
              <a:srgbClr val="C4D6EB"/>
            </a:gs>
            <a:gs pos="0">
              <a:schemeClr val="bg1">
                <a:lumMod val="9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88640"/>
            <a:ext cx="7772400" cy="108012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l"/>
            <a:r>
              <a:rPr lang="ru-RU" sz="6600" b="1" dirty="0" smtClean="0">
                <a:solidFill>
                  <a:schemeClr val="bg1"/>
                </a:solidFill>
              </a:rPr>
              <a:t>Лимфосаны</a:t>
            </a:r>
            <a:r>
              <a:rPr lang="en-US" sz="6600" b="1" dirty="0" smtClean="0">
                <a:solidFill>
                  <a:schemeClr val="bg1"/>
                </a:solidFill>
              </a:rPr>
              <a:t> </a:t>
            </a:r>
            <a:r>
              <a:rPr lang="ru-RU" sz="6600" b="1" dirty="0">
                <a:solidFill>
                  <a:schemeClr val="bg1"/>
                </a:solidFill>
              </a:rPr>
              <a:t>–</a:t>
            </a:r>
            <a:r>
              <a:rPr lang="en-US" sz="6600" b="1" dirty="0" smtClean="0">
                <a:solidFill>
                  <a:schemeClr val="bg1"/>
                </a:solidFill>
              </a:rPr>
              <a:t> </a:t>
            </a:r>
            <a:endParaRPr lang="ru-RU" sz="6600" b="1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052736"/>
            <a:ext cx="7016824" cy="720080"/>
          </a:xfrm>
        </p:spPr>
        <p:txBody>
          <a:bodyPr>
            <a:noAutofit/>
          </a:bodyPr>
          <a:lstStyle/>
          <a:p>
            <a:pPr algn="l"/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натуральные фитосорбенты</a:t>
            </a:r>
            <a:endParaRPr lang="ru-RU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8" name="Рисунок 7" descr="LOGO_RU_Green_vertical белое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2708920"/>
            <a:ext cx="2232248" cy="225096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13" name="Группа 12"/>
          <p:cNvGrpSpPr/>
          <p:nvPr/>
        </p:nvGrpSpPr>
        <p:grpSpPr>
          <a:xfrm>
            <a:off x="3734237" y="2420888"/>
            <a:ext cx="4942219" cy="3914261"/>
            <a:chOff x="3567676" y="2348880"/>
            <a:chExt cx="5396812" cy="4274301"/>
          </a:xfrm>
        </p:grpSpPr>
        <p:pic>
          <p:nvPicPr>
            <p:cNvPr id="6" name="Picture 1" descr="C:\Users\toursin.ya\AppData\Roaming\Skype\tj.mindtrick\media_messaging\media_cache\^F4A40EA562D784974874A9C55DF4E7DD8B18F223A8E5D4232C^pimgpsh_fullsize_distr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567676" y="2420888"/>
              <a:ext cx="1837647" cy="4200335"/>
            </a:xfrm>
            <a:prstGeom prst="rect">
              <a:avLst/>
            </a:prstGeom>
            <a:noFill/>
          </p:spPr>
        </p:pic>
        <p:pic>
          <p:nvPicPr>
            <p:cNvPr id="58370" name="Picture 2" descr="C:\Users\toursin.ya\AppData\Roaming\Skype\tj.mindtrick\media_messaging\media_cache\^4F42ED1DC299F3B3C9FD9AD4975BE07D468CE157D09E472870^pimgpsh_fullsize_distr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330186" y="2414304"/>
              <a:ext cx="1841383" cy="4208877"/>
            </a:xfrm>
            <a:prstGeom prst="rect">
              <a:avLst/>
            </a:prstGeom>
            <a:noFill/>
          </p:spPr>
        </p:pic>
        <p:pic>
          <p:nvPicPr>
            <p:cNvPr id="11" name="Picture 2" descr="C:\Users\toursin.ya\AppData\Roaming\Skype\tj.mindtrick\media_messaging\media_cache\^C8277BD2F6B6C0ED337B6DF2E647D2B741F4D61BA0BFC7BBF0^pimgpsh_fullsize_distr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05781" y="2348880"/>
              <a:ext cx="1858707" cy="424847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426846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6" name="Picture 8" descr="http://environment.columbia.edu/files/environmental/content/lab%20material%20recycl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7712" y="3284984"/>
            <a:ext cx="4216288" cy="3397061"/>
          </a:xfrm>
          <a:prstGeom prst="rect">
            <a:avLst/>
          </a:prstGeom>
          <a:noFill/>
        </p:spPr>
      </p:pic>
      <p:sp>
        <p:nvSpPr>
          <p:cNvPr id="15" name="Скругленный прямоугольник 14"/>
          <p:cNvSpPr/>
          <p:nvPr/>
        </p:nvSpPr>
        <p:spPr>
          <a:xfrm>
            <a:off x="648072" y="2276872"/>
            <a:ext cx="4536504" cy="4248472"/>
          </a:xfrm>
          <a:prstGeom prst="roundRect">
            <a:avLst>
              <a:gd name="adj" fmla="val 5773"/>
            </a:avLst>
          </a:prstGeom>
          <a:solidFill>
            <a:srgbClr val="264DA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133872"/>
            <a:ext cx="7308304" cy="1143000"/>
          </a:xfrm>
        </p:spPr>
        <p:txBody>
          <a:bodyPr>
            <a:normAutofit/>
          </a:bodyPr>
          <a:lstStyle/>
          <a:p>
            <a:pPr algn="l">
              <a:lnSpc>
                <a:spcPts val="4000"/>
              </a:lnSpc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Что загрязняет наш организм?</a:t>
            </a:r>
            <a:endParaRPr lang="ru-RU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52120" y="2276872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сточники ТОКСИНОВ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4968552" y="3861048"/>
            <a:ext cx="864096" cy="648072"/>
          </a:xfrm>
          <a:prstGeom prst="rightArrow">
            <a:avLst/>
          </a:prstGeom>
          <a:solidFill>
            <a:srgbClr val="264DA4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7975" y="2204864"/>
            <a:ext cx="4608512" cy="4176464"/>
          </a:xfrm>
          <a:prstGeom prst="roundRect">
            <a:avLst>
              <a:gd name="adj" fmla="val 5773"/>
            </a:avLst>
          </a:prstGeom>
          <a:solidFill>
            <a:srgbClr val="9ABC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924944"/>
            <a:ext cx="4176464" cy="3168352"/>
          </a:xfrm>
        </p:spPr>
        <p:txBody>
          <a:bodyPr>
            <a:noAutofit/>
          </a:bodyPr>
          <a:lstStyle/>
          <a:p>
            <a:pPr>
              <a:lnSpc>
                <a:spcPts val="2000"/>
              </a:lnSpc>
              <a:buNone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Красители и </a:t>
            </a:r>
            <a:r>
              <a:rPr lang="ru-RU" sz="2400" b="1" dirty="0" err="1" smtClean="0">
                <a:solidFill>
                  <a:schemeClr val="tx2">
                    <a:lumMod val="75000"/>
                  </a:schemeClr>
                </a:solidFill>
              </a:rPr>
              <a:t>ароматизаторы</a:t>
            </a:r>
            <a:endParaRPr lang="ru-RU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lnSpc>
                <a:spcPts val="2000"/>
              </a:lnSpc>
              <a:buNone/>
            </a:pPr>
            <a:endParaRPr lang="ru-RU" sz="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lnSpc>
                <a:spcPts val="2000"/>
              </a:lnSpc>
              <a:buNone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Жареная пища</a:t>
            </a:r>
          </a:p>
          <a:p>
            <a:pPr>
              <a:lnSpc>
                <a:spcPts val="2000"/>
              </a:lnSpc>
              <a:buNone/>
            </a:pPr>
            <a:endParaRPr lang="ru-RU" sz="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lnSpc>
                <a:spcPts val="2000"/>
              </a:lnSpc>
              <a:buNone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Алкоголь</a:t>
            </a:r>
          </a:p>
          <a:p>
            <a:pPr>
              <a:lnSpc>
                <a:spcPts val="2000"/>
              </a:lnSpc>
              <a:buNone/>
            </a:pPr>
            <a:endParaRPr lang="ru-RU" sz="600" b="1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lnSpc>
                <a:spcPts val="2000"/>
              </a:lnSpc>
              <a:buNone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Табачные изделия</a:t>
            </a:r>
            <a:endParaRPr lang="ru-RU" sz="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lnSpc>
                <a:spcPts val="2000"/>
              </a:lnSpc>
              <a:buNone/>
            </a:pPr>
            <a:endParaRPr lang="ru-RU" sz="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lnSpc>
                <a:spcPts val="2000"/>
              </a:lnSpc>
              <a:buNone/>
            </a:pPr>
            <a:r>
              <a:rPr lang="ru-RU" sz="2400" b="1" smtClean="0">
                <a:solidFill>
                  <a:schemeClr val="tx2">
                    <a:lumMod val="75000"/>
                  </a:schemeClr>
                </a:solidFill>
              </a:rPr>
              <a:t>Плохая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экология</a:t>
            </a:r>
          </a:p>
        </p:txBody>
      </p:sp>
      <p:sp>
        <p:nvSpPr>
          <p:cNvPr id="43010" name="AutoShape 2" descr="https://pbs.twimg.com/media/CNmcVDbUAAIfoNg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0"/>
            <a:ext cx="9144000" cy="1124744"/>
            <a:chOff x="0" y="0"/>
            <a:chExt cx="9144000" cy="1124744"/>
          </a:xfrm>
        </p:grpSpPr>
        <p:sp>
          <p:nvSpPr>
            <p:cNvPr id="17" name="Прямоугольник 16"/>
            <p:cNvSpPr/>
            <p:nvPr/>
          </p:nvSpPr>
          <p:spPr>
            <a:xfrm>
              <a:off x="0" y="0"/>
              <a:ext cx="9144000" cy="1124744"/>
            </a:xfrm>
            <a:prstGeom prst="rect">
              <a:avLst/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</a:gsLst>
              <a:lin ang="5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8" name="Рисунок 17" descr="Знак СЗ Белый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56774" y="188640"/>
              <a:ext cx="1867627" cy="648072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193349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916832"/>
            <a:ext cx="5760640" cy="936104"/>
          </a:xfrm>
        </p:spPr>
        <p:txBody>
          <a:bodyPr>
            <a:normAutofit fontScale="90000"/>
          </a:bodyPr>
          <a:lstStyle/>
          <a:p>
            <a:pPr algn="l">
              <a:lnSpc>
                <a:spcPts val="4500"/>
              </a:lnSpc>
            </a:pPr>
            <a:r>
              <a:rPr lang="ru-RU" sz="4800" b="1" dirty="0" smtClean="0">
                <a:solidFill>
                  <a:schemeClr val="tx2">
                    <a:lumMod val="75000"/>
                  </a:schemeClr>
                </a:solidFill>
              </a:rPr>
              <a:t>Чем опасны токсины?</a:t>
            </a:r>
            <a:endParaRPr lang="ru-RU" sz="4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2924944"/>
            <a:ext cx="5112568" cy="3168352"/>
          </a:xfrm>
        </p:spPr>
        <p:txBody>
          <a:bodyPr>
            <a:noAutofit/>
          </a:bodyPr>
          <a:lstStyle/>
          <a:p>
            <a:pPr>
              <a:buClr>
                <a:srgbClr val="007A37"/>
              </a:buClr>
              <a:buSzPct val="130000"/>
            </a:pPr>
            <a:r>
              <a:rPr lang="ru-RU" sz="2400" b="1" dirty="0" smtClean="0"/>
              <a:t>Снижают уровень </a:t>
            </a:r>
            <a:br>
              <a:rPr lang="ru-RU" sz="2400" b="1" dirty="0" smtClean="0"/>
            </a:br>
            <a:r>
              <a:rPr lang="ru-RU" sz="2400" b="1" dirty="0" smtClean="0"/>
              <a:t>сопротивляемости организма.</a:t>
            </a:r>
          </a:p>
          <a:p>
            <a:pPr>
              <a:buClr>
                <a:srgbClr val="007A37"/>
              </a:buClr>
              <a:buSzPct val="130000"/>
            </a:pPr>
            <a:r>
              <a:rPr lang="ru-RU" sz="2400" b="1" dirty="0" smtClean="0"/>
              <a:t>Ухудшают </a:t>
            </a:r>
            <a:r>
              <a:rPr lang="ru-RU" sz="2400" b="1" dirty="0"/>
              <a:t>общее </a:t>
            </a:r>
            <a:r>
              <a:rPr lang="ru-RU" sz="2400" b="1" dirty="0" smtClean="0"/>
              <a:t>состояние.</a:t>
            </a:r>
          </a:p>
          <a:p>
            <a:pPr>
              <a:buClr>
                <a:srgbClr val="007A37"/>
              </a:buClr>
              <a:buSzPct val="130000"/>
            </a:pPr>
            <a:r>
              <a:rPr lang="ru-RU" sz="2400" b="1" dirty="0" smtClean="0"/>
              <a:t>Вызывают </a:t>
            </a:r>
            <a:r>
              <a:rPr lang="ru-RU" sz="2400" b="1" dirty="0"/>
              <a:t>упадок </a:t>
            </a:r>
            <a:r>
              <a:rPr lang="ru-RU" sz="2400" b="1" dirty="0" smtClean="0"/>
              <a:t>сил.</a:t>
            </a:r>
          </a:p>
          <a:p>
            <a:pPr>
              <a:buClr>
                <a:srgbClr val="007A37"/>
              </a:buClr>
              <a:buSzPct val="130000"/>
            </a:pPr>
            <a:r>
              <a:rPr lang="ru-RU" sz="2400" b="1" dirty="0" smtClean="0"/>
              <a:t>Осложняют </a:t>
            </a:r>
            <a:r>
              <a:rPr lang="ru-RU" sz="2400" b="1" dirty="0"/>
              <a:t>течение </a:t>
            </a:r>
            <a:r>
              <a:rPr lang="ru-RU" sz="2400" b="1" dirty="0" smtClean="0"/>
              <a:t>болезней.</a:t>
            </a:r>
          </a:p>
          <a:p>
            <a:pPr>
              <a:buClr>
                <a:srgbClr val="007A37"/>
              </a:buClr>
              <a:buSzPct val="130000"/>
            </a:pPr>
            <a:r>
              <a:rPr lang="ru-RU" sz="2400" b="1" dirty="0" smtClean="0"/>
              <a:t>Ухудшают состояние</a:t>
            </a:r>
            <a:r>
              <a:rPr lang="en-US" sz="2400" b="1" dirty="0" smtClean="0"/>
              <a:t/>
            </a:r>
            <a:br>
              <a:rPr lang="en-US" sz="2400" b="1" dirty="0" smtClean="0"/>
            </a:br>
            <a:r>
              <a:rPr lang="ru-RU" sz="2400" b="1" dirty="0" smtClean="0"/>
              <a:t>кожи и волос.</a:t>
            </a:r>
            <a:endParaRPr lang="ru-RU" sz="2400" b="1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0" y="0"/>
            <a:ext cx="9144000" cy="1124744"/>
            <a:chOff x="0" y="0"/>
            <a:chExt cx="9144000" cy="1124744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0" y="0"/>
              <a:ext cx="9144000" cy="1124744"/>
            </a:xfrm>
            <a:prstGeom prst="rect">
              <a:avLst/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</a:gsLst>
              <a:lin ang="5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 descr="Знак СЗ Белый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956774" y="188640"/>
              <a:ext cx="1867627" cy="648072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8" name="Рисунок 7" descr="яд.png"/>
          <p:cNvPicPr>
            <a:picLocks noChangeAspect="1"/>
          </p:cNvPicPr>
          <p:nvPr/>
        </p:nvPicPr>
        <p:blipFill>
          <a:blip r:embed="rId4" cstate="print"/>
          <a:srcRect r="4452" b="4949"/>
          <a:stretch>
            <a:fillRect/>
          </a:stretch>
        </p:blipFill>
        <p:spPr>
          <a:xfrm>
            <a:off x="6012160" y="2636912"/>
            <a:ext cx="3131840" cy="4149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45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5364088" y="2636912"/>
            <a:ext cx="3384376" cy="3744416"/>
          </a:xfrm>
          <a:prstGeom prst="roundRect">
            <a:avLst>
              <a:gd name="adj" fmla="val 8224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11560" y="2636912"/>
            <a:ext cx="3456384" cy="3672408"/>
          </a:xfrm>
          <a:prstGeom prst="roundRect">
            <a:avLst>
              <a:gd name="adj" fmla="val 5773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220072" y="2492896"/>
            <a:ext cx="3384376" cy="3744416"/>
          </a:xfrm>
          <a:prstGeom prst="roundRect">
            <a:avLst>
              <a:gd name="adj" fmla="val 8224"/>
            </a:avLst>
          </a:prstGeom>
          <a:solidFill>
            <a:srgbClr val="C5E5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7544" y="2492896"/>
            <a:ext cx="3456384" cy="3672408"/>
          </a:xfrm>
          <a:prstGeom prst="roundRect">
            <a:avLst>
              <a:gd name="adj" fmla="val 5773"/>
            </a:avLst>
          </a:prstGeom>
          <a:solidFill>
            <a:srgbClr val="9ABC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4211960" y="4077072"/>
            <a:ext cx="864096" cy="648072"/>
          </a:xfrm>
          <a:prstGeom prst="rightArrow">
            <a:avLst/>
          </a:prstGeom>
          <a:solidFill>
            <a:srgbClr val="264DA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340768"/>
            <a:ext cx="7437512" cy="93610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Что противостоит токсинам?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824336"/>
            <a:ext cx="3816424" cy="31969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Почки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Легкие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Печень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ЖКТ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Кожные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покровы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 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64088" y="3356992"/>
            <a:ext cx="3168352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70C0"/>
                </a:solidFill>
              </a:rPr>
              <a:t>н</a:t>
            </a:r>
            <a:r>
              <a:rPr lang="ru-RU" sz="2800" b="1" dirty="0" smtClean="0">
                <a:solidFill>
                  <a:srgbClr val="0070C0"/>
                </a:solidFill>
              </a:rPr>
              <a:t>ейтрализуют, </a:t>
            </a:r>
          </a:p>
          <a:p>
            <a:r>
              <a:rPr lang="ru-RU" sz="2800" b="1" dirty="0">
                <a:solidFill>
                  <a:srgbClr val="0070C0"/>
                </a:solidFill>
              </a:rPr>
              <a:t>р</a:t>
            </a:r>
            <a:r>
              <a:rPr lang="ru-RU" sz="2800" b="1" dirty="0" smtClean="0">
                <a:solidFill>
                  <a:srgbClr val="0070C0"/>
                </a:solidFill>
              </a:rPr>
              <a:t>азрушают,</a:t>
            </a:r>
          </a:p>
          <a:p>
            <a:r>
              <a:rPr lang="ru-RU" sz="2800" b="1" dirty="0">
                <a:solidFill>
                  <a:srgbClr val="0070C0"/>
                </a:solidFill>
              </a:rPr>
              <a:t>у</a:t>
            </a:r>
            <a:r>
              <a:rPr lang="ru-RU" sz="2800" b="1" dirty="0" smtClean="0">
                <a:solidFill>
                  <a:srgbClr val="0070C0"/>
                </a:solidFill>
              </a:rPr>
              <a:t>даляют из</a:t>
            </a:r>
            <a:r>
              <a:rPr lang="en-US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smtClean="0">
                <a:solidFill>
                  <a:srgbClr val="0070C0"/>
                </a:solidFill>
              </a:rPr>
              <a:t>организма</a:t>
            </a:r>
            <a:r>
              <a:rPr lang="en-US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smtClean="0">
                <a:solidFill>
                  <a:srgbClr val="0070C0"/>
                </a:solidFill>
              </a:rPr>
              <a:t>токсины</a:t>
            </a:r>
          </a:p>
          <a:p>
            <a:endParaRPr lang="ru-RU" b="1" dirty="0">
              <a:solidFill>
                <a:srgbClr val="007A37"/>
              </a:solidFill>
            </a:endParaRPr>
          </a:p>
        </p:txBody>
      </p:sp>
      <p:grpSp>
        <p:nvGrpSpPr>
          <p:cNvPr id="17" name="Группа 16"/>
          <p:cNvGrpSpPr/>
          <p:nvPr/>
        </p:nvGrpSpPr>
        <p:grpSpPr>
          <a:xfrm>
            <a:off x="0" y="0"/>
            <a:ext cx="9144000" cy="1124744"/>
            <a:chOff x="0" y="0"/>
            <a:chExt cx="9144000" cy="1124744"/>
          </a:xfrm>
        </p:grpSpPr>
        <p:sp>
          <p:nvSpPr>
            <p:cNvPr id="18" name="Прямоугольник 17"/>
            <p:cNvSpPr/>
            <p:nvPr/>
          </p:nvSpPr>
          <p:spPr>
            <a:xfrm>
              <a:off x="0" y="0"/>
              <a:ext cx="9144000" cy="1124744"/>
            </a:xfrm>
            <a:prstGeom prst="rect">
              <a:avLst/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</a:gsLst>
              <a:lin ang="5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9" name="Рисунок 18" descr="Знак СЗ Белый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956774" y="188640"/>
              <a:ext cx="1867627" cy="648072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31480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Полезная пища.png"/>
          <p:cNvPicPr>
            <a:picLocks noChangeAspect="1"/>
          </p:cNvPicPr>
          <p:nvPr/>
        </p:nvPicPr>
        <p:blipFill>
          <a:blip r:embed="rId3" cstate="print"/>
          <a:srcRect r="10527"/>
          <a:stretch>
            <a:fillRect/>
          </a:stretch>
        </p:blipFill>
        <p:spPr>
          <a:xfrm>
            <a:off x="5148064" y="1844824"/>
            <a:ext cx="4010097" cy="50131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484784"/>
            <a:ext cx="6696744" cy="864096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Как бороться с токсинами?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2840" y="2620069"/>
            <a:ext cx="6501408" cy="4625355"/>
          </a:xfrm>
        </p:spPr>
        <p:txBody>
          <a:bodyPr>
            <a:normAutofit/>
          </a:bodyPr>
          <a:lstStyle/>
          <a:p>
            <a:pPr marL="514350" indent="-514350">
              <a:buClr>
                <a:srgbClr val="007A37"/>
              </a:buClr>
              <a:buAutoNum type="arabicPeriod"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Исключить из рациона продукты с высоким содержанием токсинов.</a:t>
            </a:r>
          </a:p>
          <a:p>
            <a:pPr marL="514350" indent="-514350">
              <a:buClr>
                <a:srgbClr val="007A37"/>
              </a:buClr>
              <a:buAutoNum type="arabicPeriod"/>
            </a:pPr>
            <a:endParaRPr lang="ru-RU" sz="8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>
              <a:buClr>
                <a:srgbClr val="007A37"/>
              </a:buClr>
              <a:buAutoNum type="arabicPeriod"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Включить в  рацион свежие, «зеленые»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US" sz="24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продукты, натуральное зерно. </a:t>
            </a:r>
          </a:p>
          <a:p>
            <a:pPr marL="514350" indent="-514350">
              <a:buClr>
                <a:srgbClr val="007A37"/>
              </a:buClr>
              <a:buAutoNum type="arabicPeriod"/>
            </a:pPr>
            <a:endParaRPr lang="ru-RU" sz="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>
              <a:buClr>
                <a:srgbClr val="007A37"/>
              </a:buClr>
              <a:buAutoNum type="arabicPeriod"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Выпивать не менее 2 л воды в день. </a:t>
            </a:r>
          </a:p>
          <a:p>
            <a:pPr marL="514350" indent="-514350">
              <a:buClr>
                <a:srgbClr val="007A37"/>
              </a:buClr>
              <a:buAutoNum type="arabicPeriod"/>
            </a:pPr>
            <a:endParaRPr lang="ru-RU" sz="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>
              <a:buClr>
                <a:srgbClr val="007A37"/>
              </a:buClr>
              <a:buAutoNum type="arabicPeriod"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Делать физические упражнения.</a:t>
            </a:r>
          </a:p>
          <a:p>
            <a:pPr marL="514350" indent="-514350">
              <a:buClr>
                <a:srgbClr val="007A37"/>
              </a:buClr>
              <a:buAutoNum type="arabicPeriod"/>
            </a:pPr>
            <a:endParaRPr lang="ru-RU" sz="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>
              <a:buClr>
                <a:srgbClr val="007A37"/>
              </a:buClr>
              <a:buAutoNum type="arabicPeriod"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Обогатить рацион КЛЕТЧАТКОЙ.</a:t>
            </a:r>
          </a:p>
          <a:p>
            <a:pPr marL="514350" indent="-514350">
              <a:buAutoNum type="arabicPeriod"/>
            </a:pP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0" y="0"/>
            <a:ext cx="9144000" cy="1124744"/>
            <a:chOff x="0" y="0"/>
            <a:chExt cx="9144000" cy="1124744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0" y="0"/>
              <a:ext cx="9144000" cy="1124744"/>
            </a:xfrm>
            <a:prstGeom prst="rect">
              <a:avLst/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</a:gsLst>
              <a:lin ang="5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2" name="Рисунок 11" descr="Знак СЗ Белый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56774" y="188640"/>
              <a:ext cx="1867627" cy="648072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45318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очищение организма.png"/>
          <p:cNvPicPr>
            <a:picLocks noChangeAspect="1"/>
          </p:cNvPicPr>
          <p:nvPr/>
        </p:nvPicPr>
        <p:blipFill>
          <a:blip r:embed="rId2" cstate="print"/>
          <a:srcRect b="4674"/>
          <a:stretch>
            <a:fillRect/>
          </a:stretch>
        </p:blipFill>
        <p:spPr>
          <a:xfrm>
            <a:off x="0" y="980728"/>
            <a:ext cx="9144000" cy="587727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340768"/>
            <a:ext cx="6118448" cy="1470025"/>
          </a:xfrm>
        </p:spPr>
        <p:txBody>
          <a:bodyPr>
            <a:normAutofit/>
          </a:bodyPr>
          <a:lstStyle/>
          <a:p>
            <a:pPr algn="l">
              <a:lnSpc>
                <a:spcPts val="4000"/>
              </a:lnSpc>
            </a:pPr>
            <a:r>
              <a:rPr lang="ru-RU" sz="4800" b="1" dirty="0" smtClean="0">
                <a:solidFill>
                  <a:schemeClr val="tx2">
                    <a:lumMod val="75000"/>
                  </a:schemeClr>
                </a:solidFill>
              </a:rPr>
              <a:t>Очищение и сорбция организма</a:t>
            </a:r>
            <a:endParaRPr lang="ru-RU" sz="4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2636912"/>
            <a:ext cx="5472608" cy="720080"/>
          </a:xfrm>
        </p:spPr>
        <p:txBody>
          <a:bodyPr>
            <a:normAutofit fontScale="92500"/>
          </a:bodyPr>
          <a:lstStyle/>
          <a:p>
            <a:pPr algn="l"/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от «Сибирского здоровья»</a:t>
            </a:r>
            <a:endParaRPr lang="ru-RU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0" y="0"/>
            <a:ext cx="9144000" cy="1124744"/>
            <a:chOff x="0" y="0"/>
            <a:chExt cx="9144000" cy="1124744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0" y="0"/>
              <a:ext cx="9144000" cy="1124744"/>
            </a:xfrm>
            <a:prstGeom prst="rect">
              <a:avLst/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</a:gsLst>
              <a:lin ang="5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2" name="Рисунок 11" descr="Знак СЗ Белый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956774" y="188640"/>
              <a:ext cx="1867627" cy="648072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458864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Отруби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04664"/>
            <a:ext cx="5292080" cy="608722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4087" y="1772815"/>
            <a:ext cx="3384376" cy="1152128"/>
          </a:xfrm>
        </p:spPr>
        <p:txBody>
          <a:bodyPr>
            <a:normAutofit fontScale="90000"/>
          </a:bodyPr>
          <a:lstStyle/>
          <a:p>
            <a:pPr algn="l">
              <a:lnSpc>
                <a:spcPts val="4600"/>
              </a:lnSpc>
            </a:pPr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Что такое</a:t>
            </a:r>
            <a:b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сорбенты?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64088" y="3284984"/>
            <a:ext cx="3672409" cy="18722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Сорбенты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–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200" dirty="0" smtClean="0"/>
              <a:t>тела или вещества, которые поглощают другие вещества своей поверхностью. </a:t>
            </a:r>
            <a:endParaRPr lang="ru-RU" sz="2800" dirty="0" smtClean="0"/>
          </a:p>
          <a:p>
            <a:pPr marL="0" indent="0">
              <a:lnSpc>
                <a:spcPts val="2000"/>
              </a:lnSpc>
              <a:buNone/>
            </a:pPr>
            <a:endParaRPr lang="ru-RU" sz="2800" dirty="0" smtClean="0"/>
          </a:p>
        </p:txBody>
      </p:sp>
      <p:grpSp>
        <p:nvGrpSpPr>
          <p:cNvPr id="10" name="Группа 9"/>
          <p:cNvGrpSpPr/>
          <p:nvPr/>
        </p:nvGrpSpPr>
        <p:grpSpPr>
          <a:xfrm>
            <a:off x="0" y="0"/>
            <a:ext cx="9144000" cy="1124744"/>
            <a:chOff x="0" y="0"/>
            <a:chExt cx="9144000" cy="1124744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0" y="0"/>
              <a:ext cx="9144000" cy="1124744"/>
            </a:xfrm>
            <a:prstGeom prst="rect">
              <a:avLst/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</a:gsLst>
              <a:lin ang="5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 descr="Знак СЗ Белый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56774" y="188640"/>
              <a:ext cx="1867627" cy="648072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4" name="Прямоугольник 13"/>
          <p:cNvSpPr/>
          <p:nvPr/>
        </p:nvSpPr>
        <p:spPr>
          <a:xfrm>
            <a:off x="323528" y="5263460"/>
            <a:ext cx="8424936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 smtClean="0">
                <a:solidFill>
                  <a:schemeClr val="tx2">
                    <a:lumMod val="75000"/>
                  </a:schemeClr>
                </a:solidFill>
              </a:rPr>
              <a:t>Фитосорбенты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 «</a:t>
            </a:r>
            <a:r>
              <a:rPr lang="ru-RU" sz="2800" b="1" dirty="0" err="1" smtClean="0">
                <a:solidFill>
                  <a:schemeClr val="tx2">
                    <a:lumMod val="75000"/>
                  </a:schemeClr>
                </a:solidFill>
              </a:rPr>
              <a:t>Лимфосан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» 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– </a:t>
            </a:r>
            <a:r>
              <a:rPr lang="ru-RU" sz="2400" dirty="0" smtClean="0"/>
              <a:t>комплекс сорбентов растительного происхождения для безопасного выведения токсинов из организма.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7775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Овал 18"/>
          <p:cNvSpPr/>
          <p:nvPr/>
        </p:nvSpPr>
        <p:spPr>
          <a:xfrm>
            <a:off x="6300192" y="3861048"/>
            <a:ext cx="2592288" cy="2592288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3347864" y="3861048"/>
            <a:ext cx="2592288" cy="2592288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395536" y="3861048"/>
            <a:ext cx="2592288" cy="2592288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123728" y="2420888"/>
            <a:ext cx="4824536" cy="576064"/>
          </a:xfrm>
          <a:prstGeom prst="roundRect">
            <a:avLst/>
          </a:prstGeom>
          <a:solidFill>
            <a:srgbClr val="264DA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6228184" y="3789040"/>
            <a:ext cx="2592288" cy="259228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3275856" y="3789040"/>
            <a:ext cx="2592288" cy="2592288"/>
          </a:xfrm>
          <a:prstGeom prst="ellipse">
            <a:avLst/>
          </a:prstGeom>
          <a:solidFill>
            <a:srgbClr val="9ABC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323528" y="3789040"/>
            <a:ext cx="2592288" cy="259228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258989"/>
            <a:ext cx="8964488" cy="1161899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Как работают продукты «</a:t>
            </a:r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</a:rPr>
              <a:t>Лимфосан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»?</a:t>
            </a:r>
            <a:endParaRPr lang="ru-RU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4490" y="2392288"/>
            <a:ext cx="7427168" cy="8926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bg1"/>
                </a:solidFill>
              </a:rPr>
              <a:t>Три  </a:t>
            </a:r>
            <a:r>
              <a:rPr lang="ru-RU" b="1" dirty="0">
                <a:solidFill>
                  <a:schemeClr val="bg1"/>
                </a:solidFill>
              </a:rPr>
              <a:t>механизма </a:t>
            </a:r>
            <a:r>
              <a:rPr lang="ru-RU" b="1" dirty="0" smtClean="0">
                <a:solidFill>
                  <a:schemeClr val="bg1"/>
                </a:solidFill>
              </a:rPr>
              <a:t>сорбции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4707141"/>
            <a:ext cx="2592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М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еханическая сорбция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00192" y="4672794"/>
            <a:ext cx="251594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Б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иологическая</a:t>
            </a:r>
          </a:p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сорбция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75856" y="4671104"/>
            <a:ext cx="271170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Б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иохимическая </a:t>
            </a:r>
          </a:p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сорбция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6" name="Стрелка вниз 15"/>
          <p:cNvSpPr/>
          <p:nvPr/>
        </p:nvSpPr>
        <p:spPr>
          <a:xfrm>
            <a:off x="4427984" y="3140968"/>
            <a:ext cx="288032" cy="576064"/>
          </a:xfrm>
          <a:prstGeom prst="downArrow">
            <a:avLst/>
          </a:prstGeom>
          <a:solidFill>
            <a:srgbClr val="264DA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 rot="1327520">
            <a:off x="2267744" y="3140968"/>
            <a:ext cx="288032" cy="576064"/>
          </a:xfrm>
          <a:prstGeom prst="downArrow">
            <a:avLst/>
          </a:prstGeom>
          <a:solidFill>
            <a:srgbClr val="264DA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 rot="20312906">
            <a:off x="6636878" y="3140968"/>
            <a:ext cx="288032" cy="576064"/>
          </a:xfrm>
          <a:prstGeom prst="downArrow">
            <a:avLst/>
          </a:prstGeom>
          <a:solidFill>
            <a:srgbClr val="264DA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4" name="Группа 23"/>
          <p:cNvGrpSpPr/>
          <p:nvPr/>
        </p:nvGrpSpPr>
        <p:grpSpPr>
          <a:xfrm>
            <a:off x="0" y="0"/>
            <a:ext cx="9144000" cy="1124744"/>
            <a:chOff x="0" y="0"/>
            <a:chExt cx="9144000" cy="1124744"/>
          </a:xfrm>
        </p:grpSpPr>
        <p:sp>
          <p:nvSpPr>
            <p:cNvPr id="25" name="Прямоугольник 24"/>
            <p:cNvSpPr/>
            <p:nvPr/>
          </p:nvSpPr>
          <p:spPr>
            <a:xfrm>
              <a:off x="0" y="0"/>
              <a:ext cx="9144000" cy="1124744"/>
            </a:xfrm>
            <a:prstGeom prst="rect">
              <a:avLst/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</a:gsLst>
              <a:lin ang="5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6" name="Рисунок 25" descr="Знак СЗ Белый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956774" y="188640"/>
              <a:ext cx="1867627" cy="648072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707062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412776"/>
            <a:ext cx="8856984" cy="1152128"/>
          </a:xfrm>
        </p:spPr>
        <p:txBody>
          <a:bodyPr>
            <a:noAutofit/>
          </a:bodyPr>
          <a:lstStyle/>
          <a:p>
            <a:pPr>
              <a:lnSpc>
                <a:spcPts val="3300"/>
              </a:lnSpc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Назначение и свойства:</a:t>
            </a:r>
            <a:endParaRPr lang="ru-RU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5272" y="2647453"/>
            <a:ext cx="7643192" cy="3949899"/>
          </a:xfrm>
        </p:spPr>
        <p:txBody>
          <a:bodyPr>
            <a:normAutofit/>
          </a:bodyPr>
          <a:lstStyle/>
          <a:p>
            <a:pPr marL="514350" indent="-514350">
              <a:buClr>
                <a:schemeClr val="tx2">
                  <a:lumMod val="60000"/>
                  <a:lumOff val="40000"/>
                </a:schemeClr>
              </a:buClr>
              <a:buFont typeface="+mj-lt"/>
              <a:buAutoNum type="arabicPeriod"/>
            </a:pPr>
            <a:r>
              <a:rPr lang="ru-RU" sz="2600" b="1" dirty="0"/>
              <a:t>Н</a:t>
            </a:r>
            <a:r>
              <a:rPr lang="ru-RU" sz="2600" b="1" dirty="0" smtClean="0"/>
              <a:t>атуральное очищение организма.</a:t>
            </a:r>
          </a:p>
          <a:p>
            <a:pPr marL="514350" indent="-514350">
              <a:buClr>
                <a:schemeClr val="tx2">
                  <a:lumMod val="60000"/>
                  <a:lumOff val="40000"/>
                </a:schemeClr>
              </a:buClr>
              <a:buFont typeface="+mj-lt"/>
              <a:buAutoNum type="arabicPeriod"/>
            </a:pPr>
            <a:endParaRPr lang="ru-RU" sz="900" b="1" dirty="0" smtClean="0"/>
          </a:p>
          <a:p>
            <a:pPr marL="514350" indent="-514350">
              <a:buClr>
                <a:schemeClr val="tx2">
                  <a:lumMod val="60000"/>
                  <a:lumOff val="40000"/>
                </a:schemeClr>
              </a:buClr>
              <a:buFont typeface="+mj-lt"/>
              <a:buAutoNum type="arabicPeriod"/>
            </a:pPr>
            <a:r>
              <a:rPr lang="ru-RU" sz="2600" b="1" dirty="0" err="1" smtClean="0"/>
              <a:t>Детоксикация</a:t>
            </a:r>
            <a:r>
              <a:rPr lang="ru-RU" sz="2600" b="1" dirty="0" smtClean="0"/>
              <a:t>.</a:t>
            </a:r>
            <a:endParaRPr lang="ru-RU" sz="2600" b="1" dirty="0"/>
          </a:p>
          <a:p>
            <a:pPr marL="514350" indent="-514350">
              <a:buClr>
                <a:schemeClr val="tx2">
                  <a:lumMod val="60000"/>
                  <a:lumOff val="40000"/>
                </a:schemeClr>
              </a:buClr>
              <a:buFont typeface="+mj-lt"/>
              <a:buAutoNum type="arabicPeriod"/>
            </a:pPr>
            <a:endParaRPr lang="ru-RU" sz="900" b="1" dirty="0" smtClean="0"/>
          </a:p>
          <a:p>
            <a:pPr marL="514350" indent="-514350">
              <a:buClr>
                <a:schemeClr val="tx2">
                  <a:lumMod val="60000"/>
                  <a:lumOff val="40000"/>
                </a:schemeClr>
              </a:buClr>
              <a:buFont typeface="+mj-lt"/>
              <a:buAutoNum type="arabicPeriod"/>
            </a:pPr>
            <a:r>
              <a:rPr lang="ru-RU" sz="2600" b="1" dirty="0" smtClean="0"/>
              <a:t>Стимуляция работы выделительных систем организма.</a:t>
            </a:r>
          </a:p>
          <a:p>
            <a:pPr marL="514350" indent="-514350">
              <a:buClr>
                <a:schemeClr val="tx2">
                  <a:lumMod val="60000"/>
                  <a:lumOff val="40000"/>
                </a:schemeClr>
              </a:buClr>
              <a:buFont typeface="+mj-lt"/>
              <a:buAutoNum type="arabicPeriod"/>
            </a:pPr>
            <a:endParaRPr lang="ru-RU" sz="800" b="1" dirty="0" smtClean="0"/>
          </a:p>
          <a:p>
            <a:pPr marL="514350" indent="-514350">
              <a:buClr>
                <a:schemeClr val="tx2">
                  <a:lumMod val="60000"/>
                  <a:lumOff val="40000"/>
                </a:schemeClr>
              </a:buClr>
              <a:buFont typeface="+mj-lt"/>
              <a:buAutoNum type="arabicPeriod"/>
            </a:pPr>
            <a:r>
              <a:rPr lang="ru-RU" sz="2600" b="1" dirty="0" smtClean="0"/>
              <a:t>Нормализация пищеварения.</a:t>
            </a:r>
            <a:endParaRPr lang="ru-RU" sz="2600" b="1" dirty="0"/>
          </a:p>
          <a:p>
            <a:pPr marL="514350" indent="-514350">
              <a:buClr>
                <a:schemeClr val="tx2">
                  <a:lumMod val="60000"/>
                  <a:lumOff val="40000"/>
                </a:schemeClr>
              </a:buClr>
              <a:buFont typeface="+mj-lt"/>
              <a:buAutoNum type="arabicPeriod"/>
            </a:pPr>
            <a:endParaRPr lang="ru-RU" sz="800" b="1" dirty="0" smtClean="0"/>
          </a:p>
          <a:p>
            <a:pPr marL="514350" indent="-514350">
              <a:buClr>
                <a:schemeClr val="tx2">
                  <a:lumMod val="60000"/>
                  <a:lumOff val="40000"/>
                </a:schemeClr>
              </a:buClr>
              <a:buFont typeface="+mj-lt"/>
              <a:buAutoNum type="arabicPeriod"/>
            </a:pPr>
            <a:r>
              <a:rPr lang="ru-RU" sz="2600" b="1" dirty="0" smtClean="0"/>
              <a:t>Нормализация кишечной микрофлоры.</a:t>
            </a:r>
            <a:endParaRPr lang="ru-RU" sz="2600" b="1" dirty="0"/>
          </a:p>
          <a:p>
            <a:pPr marL="0" indent="0">
              <a:buNone/>
            </a:pPr>
            <a:endParaRPr lang="ru-RU" dirty="0"/>
          </a:p>
        </p:txBody>
      </p:sp>
      <p:grpSp>
        <p:nvGrpSpPr>
          <p:cNvPr id="8" name="Группа 7"/>
          <p:cNvGrpSpPr/>
          <p:nvPr/>
        </p:nvGrpSpPr>
        <p:grpSpPr>
          <a:xfrm>
            <a:off x="0" y="0"/>
            <a:ext cx="9144000" cy="1124744"/>
            <a:chOff x="0" y="0"/>
            <a:chExt cx="9144000" cy="1124744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0" y="0"/>
              <a:ext cx="9144000" cy="1124744"/>
            </a:xfrm>
            <a:prstGeom prst="rect">
              <a:avLst/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</a:gsLst>
              <a:lin ang="5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Рисунок 9" descr="Знак СЗ Белый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956774" y="188640"/>
              <a:ext cx="1867627" cy="648072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0746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34076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Как применять «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Лимфосан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»?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" name="Рисунок 5" descr="схема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327" y="2606229"/>
            <a:ext cx="1417883" cy="1417883"/>
          </a:xfrm>
          <a:prstGeom prst="rect">
            <a:avLst/>
          </a:prstGeom>
        </p:spPr>
      </p:pic>
      <p:pic>
        <p:nvPicPr>
          <p:cNvPr id="7" name="Рисунок 6" descr="схема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21692" y="2497155"/>
            <a:ext cx="1368152" cy="1526957"/>
          </a:xfrm>
          <a:prstGeom prst="rect">
            <a:avLst/>
          </a:prstGeom>
        </p:spPr>
      </p:pic>
      <p:pic>
        <p:nvPicPr>
          <p:cNvPr id="8" name="Рисунок 7" descr="схема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0058" y="4640812"/>
            <a:ext cx="1368152" cy="1380476"/>
          </a:xfrm>
          <a:prstGeom prst="rect">
            <a:avLst/>
          </a:prstGeom>
        </p:spPr>
      </p:pic>
      <p:pic>
        <p:nvPicPr>
          <p:cNvPr id="9" name="Рисунок 8" descr="схема4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68787" y="4640812"/>
            <a:ext cx="1357154" cy="1369379"/>
          </a:xfrm>
          <a:prstGeom prst="rect">
            <a:avLst/>
          </a:prstGeom>
        </p:spPr>
      </p:pic>
      <p:pic>
        <p:nvPicPr>
          <p:cNvPr id="10" name="Рисунок 9" descr="Знак СЗ Белый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956774" y="188640"/>
            <a:ext cx="1867627" cy="64807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74767" y="2853505"/>
            <a:ext cx="21419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514350">
              <a:buClr>
                <a:srgbClr val="007A37"/>
              </a:buClr>
            </a:pPr>
            <a:r>
              <a:rPr lang="ru-RU" b="1" dirty="0" smtClean="0"/>
              <a:t>1. Налейте </a:t>
            </a:r>
            <a:r>
              <a:rPr lang="ru-RU" b="1" dirty="0"/>
              <a:t>в высокую кружку 200 мл теплой воды.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699176" y="2823783"/>
            <a:ext cx="20699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514350">
              <a:buClr>
                <a:srgbClr val="007A37"/>
              </a:buClr>
            </a:pPr>
            <a:r>
              <a:rPr lang="ru-RU" b="1" dirty="0" smtClean="0"/>
              <a:t>2. Добавьте 1 чай-</a:t>
            </a:r>
          </a:p>
          <a:p>
            <a:pPr indent="-514350">
              <a:buClr>
                <a:srgbClr val="007A37"/>
              </a:buClr>
            </a:pPr>
            <a:r>
              <a:rPr lang="ru-RU" b="1" dirty="0" err="1" smtClean="0"/>
              <a:t>ную</a:t>
            </a:r>
            <a:r>
              <a:rPr lang="ru-RU" b="1" dirty="0" smtClean="0"/>
              <a:t> </a:t>
            </a:r>
            <a:r>
              <a:rPr lang="ru-RU" b="1" dirty="0"/>
              <a:t>ложку «</a:t>
            </a:r>
            <a:r>
              <a:rPr lang="ru-RU" b="1" dirty="0" err="1" smtClean="0"/>
              <a:t>Лимфосана</a:t>
            </a:r>
            <a:r>
              <a:rPr lang="ru-RU" b="1" dirty="0" smtClean="0"/>
              <a:t>».  </a:t>
            </a:r>
            <a:endParaRPr lang="ru-RU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254551" y="4863836"/>
            <a:ext cx="25020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514350">
              <a:buClr>
                <a:srgbClr val="007A37"/>
              </a:buClr>
            </a:pPr>
            <a:r>
              <a:rPr lang="ru-RU" b="1" dirty="0" smtClean="0"/>
              <a:t>3. Размешайте </a:t>
            </a:r>
            <a:r>
              <a:rPr lang="ru-RU" b="1" dirty="0"/>
              <a:t>смесь миксером </a:t>
            </a:r>
            <a:r>
              <a:rPr lang="ru-RU" b="1" dirty="0" smtClean="0"/>
              <a:t>до </a:t>
            </a:r>
            <a:r>
              <a:rPr lang="ru-RU" b="1" dirty="0"/>
              <a:t>состояния </a:t>
            </a:r>
            <a:r>
              <a:rPr lang="ru-RU" b="1" dirty="0" smtClean="0"/>
              <a:t>киселя.</a:t>
            </a:r>
            <a:endParaRPr lang="ru-RU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692338" y="4809862"/>
            <a:ext cx="2286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514350">
              <a:buClr>
                <a:srgbClr val="007A37"/>
              </a:buClr>
            </a:pPr>
            <a:r>
              <a:rPr lang="ru-RU" b="1" dirty="0" smtClean="0"/>
              <a:t>4. Полученную </a:t>
            </a:r>
            <a:r>
              <a:rPr lang="ru-RU" b="1" dirty="0"/>
              <a:t>смесь выпейте натощак </a:t>
            </a:r>
            <a:r>
              <a:rPr lang="ru-RU" b="1" dirty="0" smtClean="0"/>
              <a:t>или</a:t>
            </a:r>
            <a:r>
              <a:rPr lang="ru-RU" b="1" dirty="0"/>
              <a:t> </a:t>
            </a:r>
            <a:r>
              <a:rPr lang="ru-RU" b="1" dirty="0" smtClean="0"/>
              <a:t>во время еды. </a:t>
            </a:r>
            <a:endParaRPr lang="ru-RU" b="1" dirty="0"/>
          </a:p>
        </p:txBody>
      </p:sp>
      <p:grpSp>
        <p:nvGrpSpPr>
          <p:cNvPr id="14" name="Группа 13"/>
          <p:cNvGrpSpPr/>
          <p:nvPr/>
        </p:nvGrpSpPr>
        <p:grpSpPr>
          <a:xfrm>
            <a:off x="0" y="0"/>
            <a:ext cx="9144000" cy="1124744"/>
            <a:chOff x="0" y="0"/>
            <a:chExt cx="9144000" cy="1124744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0" y="0"/>
              <a:ext cx="9144000" cy="1124744"/>
            </a:xfrm>
            <a:prstGeom prst="rect">
              <a:avLst/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</a:gsLst>
              <a:lin ang="5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6" name="Рисунок 15" descr="Знак СЗ Белый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956774" y="188640"/>
              <a:ext cx="1867627" cy="648072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354489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2">
                <a:lumMod val="60000"/>
                <a:lumOff val="40000"/>
              </a:schemeClr>
            </a:gs>
            <a:gs pos="70000">
              <a:srgbClr val="85C2FF"/>
            </a:gs>
            <a:gs pos="25000">
              <a:srgbClr val="C4D6EB"/>
            </a:gs>
            <a:gs pos="0">
              <a:schemeClr val="bg1">
                <a:lumMod val="9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C:\Users\toursin.ya\AppData\Roaming\Skype\tj.mindtrick\media_messaging\media_cache\^F4A40EA562D784974874A9C55DF4E7DD8B18F223A8E5D4232C^pimgpsh_fullsize_dist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639088"/>
            <a:ext cx="2232248" cy="5102280"/>
          </a:xfrm>
          <a:prstGeom prst="rect">
            <a:avLst/>
          </a:prstGeom>
          <a:noFill/>
        </p:spPr>
      </p:pic>
      <p:pic>
        <p:nvPicPr>
          <p:cNvPr id="7" name="Рисунок 6" descr="Знак СЗ Белы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56774" y="188640"/>
            <a:ext cx="1867627" cy="64807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467544" y="109081"/>
            <a:ext cx="59046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ЛИМФОСАН БАЗОВЫЙ</a:t>
            </a:r>
          </a:p>
          <a:p>
            <a:r>
              <a:rPr 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LYMPHOSAN PURE LIFE</a:t>
            </a:r>
          </a:p>
        </p:txBody>
      </p:sp>
      <p:sp>
        <p:nvSpPr>
          <p:cNvPr id="11" name="Прямоугольник с двумя скругленными противолежащими углами 10"/>
          <p:cNvSpPr/>
          <p:nvPr/>
        </p:nvSpPr>
        <p:spPr>
          <a:xfrm>
            <a:off x="3707904" y="1484784"/>
            <a:ext cx="4824536" cy="4752528"/>
          </a:xfrm>
          <a:prstGeom prst="round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УНИВЕРСАЛЬНЫЙ ОЧИЩАЮЩИЙ ФИТОСОРБЕНТ</a:t>
            </a:r>
          </a:p>
          <a:p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Пектиновый концентрат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обеспечивает базовое очищение кишечника, улучшает его моторику. </a:t>
            </a:r>
          </a:p>
          <a:p>
            <a:pPr>
              <a:buFont typeface="Arial" pitchFamily="34" charset="0"/>
              <a:buChar char="•"/>
            </a:pPr>
            <a:endParaRPr lang="ru-RU" sz="6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Курильский чай и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сенна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оказывают мягкое слабительное действие. </a:t>
            </a:r>
          </a:p>
          <a:p>
            <a:pPr>
              <a:buFont typeface="Arial" pitchFamily="34" charset="0"/>
              <a:buChar char="•"/>
            </a:pPr>
            <a:endParaRPr lang="ru-RU" sz="6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Инулин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, содержащийся в топинамбуре, нормализует микрофлору кишечника. </a:t>
            </a:r>
          </a:p>
          <a:p>
            <a:pPr>
              <a:buFont typeface="Arial" pitchFamily="34" charset="0"/>
              <a:buChar char="•"/>
            </a:pPr>
            <a:endParaRPr lang="ru-RU" sz="6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Эхинацея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и шиповник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способствуют укреплению иммунитета. </a:t>
            </a:r>
          </a:p>
          <a:p>
            <a:pPr>
              <a:buFont typeface="Arial" pitchFamily="34" charset="0"/>
              <a:buChar char="•"/>
            </a:pPr>
            <a:endParaRPr lang="ru-RU" sz="6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Ромашка, подорожник и хвощ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помогают снять воспаление.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46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2">
                <a:lumMod val="60000"/>
                <a:lumOff val="40000"/>
              </a:schemeClr>
            </a:gs>
            <a:gs pos="70000">
              <a:srgbClr val="85C2FF"/>
            </a:gs>
            <a:gs pos="25000">
              <a:srgbClr val="C4D6EB"/>
            </a:gs>
            <a:gs pos="0">
              <a:schemeClr val="bg1">
                <a:lumMod val="9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Знак СЗ Бел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56774" y="188640"/>
            <a:ext cx="1867627" cy="64807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467544" y="109081"/>
            <a:ext cx="59046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ЛИМФОСАН БАЗОВЫЙ</a:t>
            </a:r>
          </a:p>
          <a:p>
            <a:r>
              <a:rPr 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LYMPHOSAN PURE LIFE</a:t>
            </a:r>
          </a:p>
        </p:txBody>
      </p:sp>
      <p:sp>
        <p:nvSpPr>
          <p:cNvPr id="11" name="Прямоугольник с двумя скругленными противолежащими углами 10"/>
          <p:cNvSpPr/>
          <p:nvPr/>
        </p:nvSpPr>
        <p:spPr>
          <a:xfrm>
            <a:off x="3707904" y="1412776"/>
            <a:ext cx="4968552" cy="4752528"/>
          </a:xfrm>
          <a:prstGeom prst="round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СОСТАВ:</a:t>
            </a:r>
          </a:p>
          <a:p>
            <a:endParaRPr lang="ru-RU" sz="9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порошок плодов шиповника, смола индийской акации (</a:t>
            </a:r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</a:rPr>
              <a:t>гуар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), топинамбур, пектиновый концентрат (сублимированный яблочный порошок), оболочки семян подорожника, порошок из корня алтея, порошок из корня лопуха, экстракт хвоща, экстракт эхинацеи, экстракт ромашки, экстракт курильского чая, экстракт </a:t>
            </a:r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</a:rPr>
              <a:t>сенны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ru-RU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8" name="Picture 8" descr="http://www.shamanda.ru/data/ishop/Senna_multiglandulosa_4.jpg"/>
          <p:cNvPicPr>
            <a:picLocks noChangeAspect="1" noChangeArrowheads="1"/>
          </p:cNvPicPr>
          <p:nvPr/>
        </p:nvPicPr>
        <p:blipFill>
          <a:blip r:embed="rId3" cstate="print"/>
          <a:srcRect b="7895"/>
          <a:stretch>
            <a:fillRect/>
          </a:stretch>
        </p:blipFill>
        <p:spPr bwMode="auto">
          <a:xfrm>
            <a:off x="528399" y="2564904"/>
            <a:ext cx="2948215" cy="25202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6846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2">
                <a:lumMod val="60000"/>
                <a:lumOff val="40000"/>
              </a:schemeClr>
            </a:gs>
            <a:gs pos="70000">
              <a:srgbClr val="85C2FF"/>
            </a:gs>
            <a:gs pos="25000">
              <a:srgbClr val="C4D6EB"/>
            </a:gs>
            <a:gs pos="0">
              <a:schemeClr val="bg1">
                <a:lumMod val="9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toursin.ya\AppData\Roaming\Skype\tj.mindtrick\media_messaging\media_cache\^4F42ED1DC299F3B3C9FD9AD4975BE07D468CE157D09E472870^pimgpsh_fullsize_dist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628800"/>
            <a:ext cx="2232248" cy="5102282"/>
          </a:xfrm>
          <a:prstGeom prst="rect">
            <a:avLst/>
          </a:prstGeom>
          <a:noFill/>
        </p:spPr>
      </p:pic>
      <p:pic>
        <p:nvPicPr>
          <p:cNvPr id="7" name="Рисунок 6" descr="Знак СЗ Белый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56774" y="188640"/>
            <a:ext cx="1867627" cy="64807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467544" y="109081"/>
            <a:ext cx="59046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ЛИМФОСАН АРТРО</a:t>
            </a:r>
          </a:p>
          <a:p>
            <a:r>
              <a:rPr 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LYMPHOSAN JOINT COMFORT</a:t>
            </a:r>
          </a:p>
        </p:txBody>
      </p:sp>
      <p:sp>
        <p:nvSpPr>
          <p:cNvPr id="11" name="Прямоугольник с двумя скругленными противолежащими углами 10"/>
          <p:cNvSpPr/>
          <p:nvPr/>
        </p:nvSpPr>
        <p:spPr>
          <a:xfrm>
            <a:off x="3707904" y="1484784"/>
            <a:ext cx="4824536" cy="4752528"/>
          </a:xfrm>
          <a:prstGeom prst="round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СУСТАВНОЙ ФИТОСОРБЕНТ</a:t>
            </a:r>
          </a:p>
          <a:p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Яблочный пектин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обеспечивает очищение организма.</a:t>
            </a:r>
          </a:p>
          <a:p>
            <a:pPr>
              <a:buFont typeface="Arial" pitchFamily="34" charset="0"/>
              <a:buChar char="•"/>
            </a:pPr>
            <a:endParaRPr lang="ru-RU" sz="8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Натуральный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гидролизат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коллагена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способствует восстановлению суставного хряща. </a:t>
            </a:r>
          </a:p>
          <a:p>
            <a:pPr>
              <a:buFont typeface="Arial" pitchFamily="34" charset="0"/>
              <a:buChar char="•"/>
            </a:pPr>
            <a:endParaRPr lang="ru-RU" sz="8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Инулин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, содержащийся в топинамбуре, нормализует микрофлору кишечника.</a:t>
            </a:r>
          </a:p>
          <a:p>
            <a:pPr>
              <a:buFont typeface="Arial" pitchFamily="34" charset="0"/>
              <a:buChar char="•"/>
            </a:pPr>
            <a:endParaRPr lang="ru-RU" sz="8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Кора ивы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– источник салицилатов 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–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оказывает противовоспалительное действие на суставы.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46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2">
                <a:lumMod val="60000"/>
                <a:lumOff val="40000"/>
              </a:schemeClr>
            </a:gs>
            <a:gs pos="70000">
              <a:srgbClr val="85C2FF"/>
            </a:gs>
            <a:gs pos="25000">
              <a:srgbClr val="C4D6EB"/>
            </a:gs>
            <a:gs pos="0">
              <a:schemeClr val="bg1">
                <a:lumMod val="9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Знак СЗ Бел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56774" y="188640"/>
            <a:ext cx="1867627" cy="64807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Прямоугольник с двумя скругленными противолежащими углами 10"/>
          <p:cNvSpPr/>
          <p:nvPr/>
        </p:nvSpPr>
        <p:spPr>
          <a:xfrm>
            <a:off x="3707904" y="1412776"/>
            <a:ext cx="4968552" cy="4752528"/>
          </a:xfrm>
          <a:prstGeom prst="round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СОСТАВ:</a:t>
            </a:r>
          </a:p>
          <a:p>
            <a:endParaRPr lang="ru-RU" sz="9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порошок из плодов шиповника, </a:t>
            </a:r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</a:rPr>
              <a:t>гидролизат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 коллагена </a:t>
            </a:r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</a:rPr>
              <a:t>Peptan</a:t>
            </a:r>
            <a:r>
              <a:rPr lang="ru-RU" sz="2000" dirty="0"/>
              <a:t> </a:t>
            </a:r>
            <a:r>
              <a:rPr lang="ru-RU" sz="2000" b="1" dirty="0" smtClean="0">
                <a:solidFill>
                  <a:srgbClr val="264DA4"/>
                </a:solidFill>
              </a:rPr>
              <a:t>™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, топинамбур, пектиновый концентрат (сублимированный яблочный порошок), смола индийской акации (</a:t>
            </a:r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</a:rPr>
              <a:t>гуар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), экстракт коры ивы.</a:t>
            </a:r>
            <a:endParaRPr lang="ru-RU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109081"/>
            <a:ext cx="59046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ЛИМФОСАН АРТРО</a:t>
            </a:r>
          </a:p>
          <a:p>
            <a:r>
              <a:rPr 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LYMPHOSAN JOINT COMFORT</a:t>
            </a:r>
          </a:p>
        </p:txBody>
      </p:sp>
      <p:pic>
        <p:nvPicPr>
          <p:cNvPr id="61446" name="Picture 6" descr="http://100trav.com/wp-content/uploads/2013/10/kora-beloii-ivi.jpg"/>
          <p:cNvPicPr>
            <a:picLocks noChangeAspect="1" noChangeArrowheads="1"/>
          </p:cNvPicPr>
          <p:nvPr/>
        </p:nvPicPr>
        <p:blipFill>
          <a:blip r:embed="rId3" cstate="print"/>
          <a:srcRect r="10991"/>
          <a:stretch>
            <a:fillRect/>
          </a:stretch>
        </p:blipFill>
        <p:spPr bwMode="auto">
          <a:xfrm>
            <a:off x="504056" y="2628292"/>
            <a:ext cx="2915816" cy="24568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6846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2">
                <a:lumMod val="60000"/>
                <a:lumOff val="40000"/>
              </a:schemeClr>
            </a:gs>
            <a:gs pos="70000">
              <a:srgbClr val="85C2FF"/>
            </a:gs>
            <a:gs pos="25000">
              <a:srgbClr val="C4D6EB"/>
            </a:gs>
            <a:gs pos="0">
              <a:schemeClr val="bg1">
                <a:lumMod val="9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oursin.ya\AppData\Roaming\Skype\tj.mindtrick\media_messaging\media_cache\^C8277BD2F6B6C0ED337B6DF2E647D2B741F4D61BA0BFC7BBF0^pimgpsh_fullsize_dist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556792"/>
            <a:ext cx="2212788" cy="5057800"/>
          </a:xfrm>
          <a:prstGeom prst="rect">
            <a:avLst/>
          </a:prstGeom>
          <a:noFill/>
        </p:spPr>
      </p:pic>
      <p:pic>
        <p:nvPicPr>
          <p:cNvPr id="7" name="Рисунок 6" descr="Знак СЗ Белый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56774" y="188640"/>
            <a:ext cx="1867627" cy="64807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467544" y="109081"/>
            <a:ext cx="59046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ЛИМФОСАН-Э</a:t>
            </a:r>
          </a:p>
          <a:p>
            <a:r>
              <a:rPr 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LYMPHOSAN INTESTINAL DEFENSE</a:t>
            </a:r>
          </a:p>
        </p:txBody>
      </p:sp>
      <p:sp>
        <p:nvSpPr>
          <p:cNvPr id="11" name="Прямоугольник с двумя скругленными противолежащими углами 10"/>
          <p:cNvSpPr/>
          <p:nvPr/>
        </p:nvSpPr>
        <p:spPr>
          <a:xfrm>
            <a:off x="3707904" y="1484784"/>
            <a:ext cx="4824536" cy="4752528"/>
          </a:xfrm>
          <a:prstGeom prst="round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КИШЕЧНЫЙ ФИТОСОРБЕНТ</a:t>
            </a:r>
          </a:p>
          <a:p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Цветки пижмы, трава золототысячника и чабрец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оказывают мягкое противопаразитарное действие. </a:t>
            </a:r>
          </a:p>
          <a:p>
            <a:pPr>
              <a:buFont typeface="Arial" pitchFamily="34" charset="0"/>
              <a:buChar char="•"/>
            </a:pPr>
            <a:endParaRPr lang="ru-RU" sz="8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Инулин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, содержащийся в топинамбуре, нормализует микрофлору кишечника.</a:t>
            </a:r>
          </a:p>
          <a:p>
            <a:pPr>
              <a:buFont typeface="Arial" pitchFamily="34" charset="0"/>
              <a:buChar char="•"/>
            </a:pPr>
            <a:endParaRPr lang="ru-RU" sz="8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Яблочный пектин и экстракт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сенны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помогают очистить кишечник. </a:t>
            </a:r>
          </a:p>
          <a:p>
            <a:endParaRPr lang="ru-RU" sz="8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Артишок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облегчает отток желчи и помогает снять воспаления.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46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2">
                <a:lumMod val="60000"/>
                <a:lumOff val="40000"/>
              </a:schemeClr>
            </a:gs>
            <a:gs pos="70000">
              <a:srgbClr val="85C2FF"/>
            </a:gs>
            <a:gs pos="25000">
              <a:srgbClr val="C4D6EB"/>
            </a:gs>
            <a:gs pos="0">
              <a:schemeClr val="bg1">
                <a:lumMod val="9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nebolet.com/medimg/content/pizhma-obyknovennaja-1.jpg"/>
          <p:cNvPicPr>
            <a:picLocks noChangeAspect="1" noChangeArrowheads="1"/>
          </p:cNvPicPr>
          <p:nvPr/>
        </p:nvPicPr>
        <p:blipFill>
          <a:blip r:embed="rId3" cstate="print"/>
          <a:srcRect l="18121"/>
          <a:stretch>
            <a:fillRect/>
          </a:stretch>
        </p:blipFill>
        <p:spPr bwMode="auto">
          <a:xfrm>
            <a:off x="539552" y="2564904"/>
            <a:ext cx="2928377" cy="25202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Знак СЗ Белый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56774" y="188640"/>
            <a:ext cx="1867627" cy="64807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Прямоугольник с двумя скругленными противолежащими углами 10"/>
          <p:cNvSpPr/>
          <p:nvPr/>
        </p:nvSpPr>
        <p:spPr>
          <a:xfrm>
            <a:off x="3707904" y="1412776"/>
            <a:ext cx="4968552" cy="4752528"/>
          </a:xfrm>
          <a:prstGeom prst="round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СОСТАВ:</a:t>
            </a:r>
          </a:p>
          <a:p>
            <a:endParaRPr lang="ru-RU" sz="9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трава золототысячника, цветки пижмы, смола индийской акации (</a:t>
            </a:r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</a:rPr>
              <a:t>гуар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), трава чабреца, пектиновый концентрат (сублимированный порошок яблок), топинамбур, оболочки семян подорожника, экстракт артишока, экстракт </a:t>
            </a:r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</a:rPr>
              <a:t>сенны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ru-RU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7544" y="109081"/>
            <a:ext cx="59046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ЛИМФОСАН-Э</a:t>
            </a:r>
          </a:p>
          <a:p>
            <a:r>
              <a:rPr 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LYMPHOSAN INTESTINAL DEFENSE</a:t>
            </a:r>
          </a:p>
        </p:txBody>
      </p:sp>
    </p:spTree>
    <p:extLst>
      <p:ext uri="{BB962C8B-B14F-4D97-AF65-F5344CB8AC3E}">
        <p14:creationId xmlns:p14="http://schemas.microsoft.com/office/powerpoint/2010/main" val="426846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Сорбенты.png"/>
          <p:cNvPicPr>
            <a:picLocks noChangeAspect="1"/>
          </p:cNvPicPr>
          <p:nvPr/>
        </p:nvPicPr>
        <p:blipFill>
          <a:blip r:embed="rId3" cstate="print"/>
          <a:srcRect r="14245"/>
          <a:stretch>
            <a:fillRect/>
          </a:stretch>
        </p:blipFill>
        <p:spPr>
          <a:xfrm>
            <a:off x="-2" y="1124744"/>
            <a:ext cx="4716017" cy="63256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860032" y="1322765"/>
            <a:ext cx="4536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Полезный коктейль </a:t>
            </a:r>
          </a:p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с «ЛИМФОСАНОМ»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60032" y="2348880"/>
            <a:ext cx="37444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ФРУКТОВЫЙ</a:t>
            </a:r>
          </a:p>
          <a:p>
            <a:r>
              <a:rPr lang="ru-RU" b="1" dirty="0" smtClean="0"/>
              <a:t>Ингредиенты: </a:t>
            </a:r>
            <a:r>
              <a:rPr lang="ru-RU" dirty="0" smtClean="0"/>
              <a:t>100 мл теплой воды,</a:t>
            </a:r>
          </a:p>
          <a:p>
            <a:r>
              <a:rPr lang="ru-RU" dirty="0" smtClean="0"/>
              <a:t>1 чайная ложка «</a:t>
            </a:r>
            <a:r>
              <a:rPr lang="ru-RU" dirty="0" err="1" smtClean="0"/>
              <a:t>Лимфосана</a:t>
            </a:r>
            <a:r>
              <a:rPr lang="ru-RU" dirty="0" smtClean="0"/>
              <a:t>», </a:t>
            </a:r>
          </a:p>
          <a:p>
            <a:r>
              <a:rPr lang="ru-RU" dirty="0" smtClean="0"/>
              <a:t>100</a:t>
            </a:r>
            <a:r>
              <a:rPr lang="en-US" dirty="0" smtClean="0"/>
              <a:t>-</a:t>
            </a:r>
            <a:r>
              <a:rPr lang="ru-RU" dirty="0" smtClean="0"/>
              <a:t>150 мл любимого сока.</a:t>
            </a:r>
          </a:p>
          <a:p>
            <a:endParaRPr lang="ru-RU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4860032" y="3610184"/>
            <a:ext cx="38884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КИСЛОМОЛОЧНЫЙ</a:t>
            </a:r>
          </a:p>
          <a:p>
            <a:r>
              <a:rPr lang="ru-RU" b="1" dirty="0"/>
              <a:t>Ингредиенты</a:t>
            </a:r>
            <a:r>
              <a:rPr lang="ru-RU" dirty="0" smtClean="0"/>
              <a:t>: 100 </a:t>
            </a:r>
            <a:r>
              <a:rPr lang="ru-RU" dirty="0"/>
              <a:t>мл теплой </a:t>
            </a:r>
            <a:r>
              <a:rPr lang="ru-RU" dirty="0" smtClean="0"/>
              <a:t>воды,</a:t>
            </a:r>
            <a:endParaRPr lang="ru-RU" dirty="0"/>
          </a:p>
          <a:p>
            <a:r>
              <a:rPr lang="ru-RU" dirty="0"/>
              <a:t>1 чайная ложка «</a:t>
            </a:r>
            <a:r>
              <a:rPr lang="ru-RU" dirty="0" err="1"/>
              <a:t>Лимфосана</a:t>
            </a:r>
            <a:r>
              <a:rPr lang="ru-RU" dirty="0" smtClean="0"/>
              <a:t>»,</a:t>
            </a:r>
            <a:endParaRPr lang="ru-RU" dirty="0"/>
          </a:p>
          <a:p>
            <a:r>
              <a:rPr lang="ru-RU" dirty="0" smtClean="0"/>
              <a:t>100</a:t>
            </a:r>
            <a:r>
              <a:rPr lang="en-US" dirty="0" smtClean="0"/>
              <a:t>-</a:t>
            </a:r>
            <a:r>
              <a:rPr lang="ru-RU" dirty="0" smtClean="0"/>
              <a:t>150 г кефира,</a:t>
            </a:r>
            <a:endParaRPr lang="ru-RU" dirty="0"/>
          </a:p>
          <a:p>
            <a:r>
              <a:rPr lang="ru-RU" dirty="0"/>
              <a:t>м</a:t>
            </a:r>
            <a:r>
              <a:rPr lang="ru-RU" dirty="0" smtClean="0"/>
              <a:t>ед</a:t>
            </a:r>
            <a:r>
              <a:rPr lang="ru-RU" dirty="0"/>
              <a:t>, фрукты, орехи, </a:t>
            </a:r>
            <a:r>
              <a:rPr lang="ru-RU" dirty="0" smtClean="0"/>
              <a:t>киви.</a:t>
            </a:r>
            <a:endParaRPr lang="ru-RU" dirty="0"/>
          </a:p>
        </p:txBody>
      </p:sp>
      <p:grpSp>
        <p:nvGrpSpPr>
          <p:cNvPr id="14" name="Группа 13"/>
          <p:cNvGrpSpPr/>
          <p:nvPr/>
        </p:nvGrpSpPr>
        <p:grpSpPr>
          <a:xfrm>
            <a:off x="0" y="0"/>
            <a:ext cx="9144000" cy="1124744"/>
            <a:chOff x="0" y="0"/>
            <a:chExt cx="9144000" cy="1124744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0" y="0"/>
              <a:ext cx="9144000" cy="1124744"/>
            </a:xfrm>
            <a:prstGeom prst="rect">
              <a:avLst/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</a:gsLst>
              <a:lin ang="5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Рисунок 16" descr="Знак СЗ Белый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56774" y="188640"/>
              <a:ext cx="1867627" cy="648072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9" name="Полилиния 18"/>
          <p:cNvSpPr/>
          <p:nvPr/>
        </p:nvSpPr>
        <p:spPr>
          <a:xfrm>
            <a:off x="3203848" y="5229200"/>
            <a:ext cx="5940152" cy="1628800"/>
          </a:xfrm>
          <a:custGeom>
            <a:avLst/>
            <a:gdLst>
              <a:gd name="connsiteX0" fmla="*/ 271472 w 5940152"/>
              <a:gd name="connsiteY0" fmla="*/ 0 h 1628800"/>
              <a:gd name="connsiteX1" fmla="*/ 5940152 w 5940152"/>
              <a:gd name="connsiteY1" fmla="*/ 0 h 1628800"/>
              <a:gd name="connsiteX2" fmla="*/ 5940152 w 5940152"/>
              <a:gd name="connsiteY2" fmla="*/ 0 h 1628800"/>
              <a:gd name="connsiteX3" fmla="*/ 5940152 w 5940152"/>
              <a:gd name="connsiteY3" fmla="*/ 0 h 1628800"/>
              <a:gd name="connsiteX4" fmla="*/ 5940152 w 5940152"/>
              <a:gd name="connsiteY4" fmla="*/ 1357328 h 1628800"/>
              <a:gd name="connsiteX5" fmla="*/ 5860640 w 5940152"/>
              <a:gd name="connsiteY5" fmla="*/ 1549288 h 1628800"/>
              <a:gd name="connsiteX6" fmla="*/ 5668680 w 5940152"/>
              <a:gd name="connsiteY6" fmla="*/ 1628800 h 1628800"/>
              <a:gd name="connsiteX7" fmla="*/ 0 w 5940152"/>
              <a:gd name="connsiteY7" fmla="*/ 1628800 h 1628800"/>
              <a:gd name="connsiteX8" fmla="*/ 0 w 5940152"/>
              <a:gd name="connsiteY8" fmla="*/ 1628800 h 1628800"/>
              <a:gd name="connsiteX9" fmla="*/ 0 w 5940152"/>
              <a:gd name="connsiteY9" fmla="*/ 1628800 h 1628800"/>
              <a:gd name="connsiteX10" fmla="*/ 0 w 5940152"/>
              <a:gd name="connsiteY10" fmla="*/ 271472 h 1628800"/>
              <a:gd name="connsiteX11" fmla="*/ 79513 w 5940152"/>
              <a:gd name="connsiteY11" fmla="*/ 79512 h 1628800"/>
              <a:gd name="connsiteX12" fmla="*/ 271473 w 5940152"/>
              <a:gd name="connsiteY12" fmla="*/ 0 h 1628800"/>
              <a:gd name="connsiteX13" fmla="*/ 271472 w 5940152"/>
              <a:gd name="connsiteY13" fmla="*/ 0 h 1628800"/>
              <a:gd name="connsiteX0" fmla="*/ 271472 w 5940152"/>
              <a:gd name="connsiteY0" fmla="*/ 0 h 1628800"/>
              <a:gd name="connsiteX1" fmla="*/ 5940152 w 5940152"/>
              <a:gd name="connsiteY1" fmla="*/ 0 h 1628800"/>
              <a:gd name="connsiteX2" fmla="*/ 5940152 w 5940152"/>
              <a:gd name="connsiteY2" fmla="*/ 0 h 1628800"/>
              <a:gd name="connsiteX3" fmla="*/ 5940152 w 5940152"/>
              <a:gd name="connsiteY3" fmla="*/ 0 h 1628800"/>
              <a:gd name="connsiteX4" fmla="*/ 5860640 w 5940152"/>
              <a:gd name="connsiteY4" fmla="*/ 1549288 h 1628800"/>
              <a:gd name="connsiteX5" fmla="*/ 5668680 w 5940152"/>
              <a:gd name="connsiteY5" fmla="*/ 1628800 h 1628800"/>
              <a:gd name="connsiteX6" fmla="*/ 0 w 5940152"/>
              <a:gd name="connsiteY6" fmla="*/ 1628800 h 1628800"/>
              <a:gd name="connsiteX7" fmla="*/ 0 w 5940152"/>
              <a:gd name="connsiteY7" fmla="*/ 1628800 h 1628800"/>
              <a:gd name="connsiteX8" fmla="*/ 0 w 5940152"/>
              <a:gd name="connsiteY8" fmla="*/ 1628800 h 1628800"/>
              <a:gd name="connsiteX9" fmla="*/ 0 w 5940152"/>
              <a:gd name="connsiteY9" fmla="*/ 271472 h 1628800"/>
              <a:gd name="connsiteX10" fmla="*/ 79513 w 5940152"/>
              <a:gd name="connsiteY10" fmla="*/ 79512 h 1628800"/>
              <a:gd name="connsiteX11" fmla="*/ 271473 w 5940152"/>
              <a:gd name="connsiteY11" fmla="*/ 0 h 1628800"/>
              <a:gd name="connsiteX12" fmla="*/ 271472 w 5940152"/>
              <a:gd name="connsiteY12" fmla="*/ 0 h 1628800"/>
              <a:gd name="connsiteX0" fmla="*/ 271472 w 5940152"/>
              <a:gd name="connsiteY0" fmla="*/ 0 h 1679711"/>
              <a:gd name="connsiteX1" fmla="*/ 5940152 w 5940152"/>
              <a:gd name="connsiteY1" fmla="*/ 0 h 1679711"/>
              <a:gd name="connsiteX2" fmla="*/ 5940152 w 5940152"/>
              <a:gd name="connsiteY2" fmla="*/ 0 h 1679711"/>
              <a:gd name="connsiteX3" fmla="*/ 5940152 w 5940152"/>
              <a:gd name="connsiteY3" fmla="*/ 0 h 1679711"/>
              <a:gd name="connsiteX4" fmla="*/ 5940152 w 5940152"/>
              <a:gd name="connsiteY4" fmla="*/ 1628800 h 1679711"/>
              <a:gd name="connsiteX5" fmla="*/ 5668680 w 5940152"/>
              <a:gd name="connsiteY5" fmla="*/ 1628800 h 1679711"/>
              <a:gd name="connsiteX6" fmla="*/ 0 w 5940152"/>
              <a:gd name="connsiteY6" fmla="*/ 1628800 h 1679711"/>
              <a:gd name="connsiteX7" fmla="*/ 0 w 5940152"/>
              <a:gd name="connsiteY7" fmla="*/ 1628800 h 1679711"/>
              <a:gd name="connsiteX8" fmla="*/ 0 w 5940152"/>
              <a:gd name="connsiteY8" fmla="*/ 1628800 h 1679711"/>
              <a:gd name="connsiteX9" fmla="*/ 0 w 5940152"/>
              <a:gd name="connsiteY9" fmla="*/ 271472 h 1679711"/>
              <a:gd name="connsiteX10" fmla="*/ 79513 w 5940152"/>
              <a:gd name="connsiteY10" fmla="*/ 79512 h 1679711"/>
              <a:gd name="connsiteX11" fmla="*/ 271473 w 5940152"/>
              <a:gd name="connsiteY11" fmla="*/ 0 h 1679711"/>
              <a:gd name="connsiteX12" fmla="*/ 271472 w 5940152"/>
              <a:gd name="connsiteY12" fmla="*/ 0 h 1679711"/>
              <a:gd name="connsiteX0" fmla="*/ 271472 w 5940152"/>
              <a:gd name="connsiteY0" fmla="*/ 0 h 1628800"/>
              <a:gd name="connsiteX1" fmla="*/ 5940152 w 5940152"/>
              <a:gd name="connsiteY1" fmla="*/ 0 h 1628800"/>
              <a:gd name="connsiteX2" fmla="*/ 5940152 w 5940152"/>
              <a:gd name="connsiteY2" fmla="*/ 0 h 1628800"/>
              <a:gd name="connsiteX3" fmla="*/ 5940152 w 5940152"/>
              <a:gd name="connsiteY3" fmla="*/ 0 h 1628800"/>
              <a:gd name="connsiteX4" fmla="*/ 5668680 w 5940152"/>
              <a:gd name="connsiteY4" fmla="*/ 1628800 h 1628800"/>
              <a:gd name="connsiteX5" fmla="*/ 0 w 5940152"/>
              <a:gd name="connsiteY5" fmla="*/ 1628800 h 1628800"/>
              <a:gd name="connsiteX6" fmla="*/ 0 w 5940152"/>
              <a:gd name="connsiteY6" fmla="*/ 1628800 h 1628800"/>
              <a:gd name="connsiteX7" fmla="*/ 0 w 5940152"/>
              <a:gd name="connsiteY7" fmla="*/ 1628800 h 1628800"/>
              <a:gd name="connsiteX8" fmla="*/ 0 w 5940152"/>
              <a:gd name="connsiteY8" fmla="*/ 271472 h 1628800"/>
              <a:gd name="connsiteX9" fmla="*/ 79513 w 5940152"/>
              <a:gd name="connsiteY9" fmla="*/ 79512 h 1628800"/>
              <a:gd name="connsiteX10" fmla="*/ 271473 w 5940152"/>
              <a:gd name="connsiteY10" fmla="*/ 0 h 1628800"/>
              <a:gd name="connsiteX11" fmla="*/ 271472 w 5940152"/>
              <a:gd name="connsiteY11" fmla="*/ 0 h 1628800"/>
              <a:gd name="connsiteX0" fmla="*/ 271472 w 5940152"/>
              <a:gd name="connsiteY0" fmla="*/ 0 h 1628800"/>
              <a:gd name="connsiteX1" fmla="*/ 5940152 w 5940152"/>
              <a:gd name="connsiteY1" fmla="*/ 0 h 1628800"/>
              <a:gd name="connsiteX2" fmla="*/ 5940152 w 5940152"/>
              <a:gd name="connsiteY2" fmla="*/ 0 h 1628800"/>
              <a:gd name="connsiteX3" fmla="*/ 5940152 w 5940152"/>
              <a:gd name="connsiteY3" fmla="*/ 0 h 1628800"/>
              <a:gd name="connsiteX4" fmla="*/ 5940152 w 5940152"/>
              <a:gd name="connsiteY4" fmla="*/ 1628800 h 1628800"/>
              <a:gd name="connsiteX5" fmla="*/ 0 w 5940152"/>
              <a:gd name="connsiteY5" fmla="*/ 1628800 h 1628800"/>
              <a:gd name="connsiteX6" fmla="*/ 0 w 5940152"/>
              <a:gd name="connsiteY6" fmla="*/ 1628800 h 1628800"/>
              <a:gd name="connsiteX7" fmla="*/ 0 w 5940152"/>
              <a:gd name="connsiteY7" fmla="*/ 1628800 h 1628800"/>
              <a:gd name="connsiteX8" fmla="*/ 0 w 5940152"/>
              <a:gd name="connsiteY8" fmla="*/ 271472 h 1628800"/>
              <a:gd name="connsiteX9" fmla="*/ 79513 w 5940152"/>
              <a:gd name="connsiteY9" fmla="*/ 79512 h 1628800"/>
              <a:gd name="connsiteX10" fmla="*/ 271473 w 5940152"/>
              <a:gd name="connsiteY10" fmla="*/ 0 h 1628800"/>
              <a:gd name="connsiteX11" fmla="*/ 271472 w 5940152"/>
              <a:gd name="connsiteY11" fmla="*/ 0 h 16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940152" h="1628800">
                <a:moveTo>
                  <a:pt x="271472" y="0"/>
                </a:moveTo>
                <a:lnTo>
                  <a:pt x="5940152" y="0"/>
                </a:lnTo>
                <a:lnTo>
                  <a:pt x="5940152" y="0"/>
                </a:lnTo>
                <a:lnTo>
                  <a:pt x="5940152" y="0"/>
                </a:lnTo>
                <a:lnTo>
                  <a:pt x="5940152" y="1628800"/>
                </a:lnTo>
                <a:lnTo>
                  <a:pt x="0" y="1628800"/>
                </a:lnTo>
                <a:lnTo>
                  <a:pt x="0" y="1628800"/>
                </a:lnTo>
                <a:lnTo>
                  <a:pt x="0" y="1628800"/>
                </a:lnTo>
                <a:lnTo>
                  <a:pt x="0" y="271472"/>
                </a:lnTo>
                <a:cubicBezTo>
                  <a:pt x="0" y="199473"/>
                  <a:pt x="28602" y="130423"/>
                  <a:pt x="79513" y="79512"/>
                </a:cubicBezTo>
                <a:cubicBezTo>
                  <a:pt x="130424" y="28601"/>
                  <a:pt x="199474" y="0"/>
                  <a:pt x="271473" y="0"/>
                </a:cubicBezTo>
                <a:lnTo>
                  <a:pt x="271472" y="0"/>
                </a:lnTo>
                <a:close/>
              </a:path>
            </a:pathLst>
          </a:cu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3707904" y="5661248"/>
            <a:ext cx="49685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Тщательно перемешайте все ингредиенты с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помощью миксера, шейкера или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вилки.</a:t>
            </a:r>
            <a:endParaRPr lang="ru-RU" sz="2000" dirty="0">
              <a:solidFill>
                <a:schemeClr val="tx2">
                  <a:lumMod val="75000"/>
                </a:schemeClr>
              </a:solidFill>
            </a:endParaRPr>
          </a:p>
          <a:p>
            <a:endParaRPr lang="ru-RU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55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Концовка 2.pn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>
            <a:off x="3166" y="0"/>
            <a:ext cx="9137667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3528" y="4910730"/>
            <a:ext cx="3706464" cy="12545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4500"/>
              </a:lnSpc>
            </a:pPr>
            <a:r>
              <a:rPr lang="ru-RU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</a:t>
            </a:r>
            <a:br>
              <a:rPr lang="ru-RU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внимание!</a:t>
            </a:r>
            <a:endParaRPr lang="ru-RU" sz="4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 descr="LOGO_RU_Green_vertical белое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764704"/>
            <a:ext cx="2232248" cy="225096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44137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9945</TotalTime>
  <Words>620</Words>
  <Application>Microsoft Office PowerPoint</Application>
  <PresentationFormat>Экран (4:3)</PresentationFormat>
  <Paragraphs>152</Paragraphs>
  <Slides>18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Лимфосаны – </vt:lpstr>
      <vt:lpstr>Что загрязняет наш организм?</vt:lpstr>
      <vt:lpstr>Чем опасны токсины?</vt:lpstr>
      <vt:lpstr>Что противостоит токсинам?</vt:lpstr>
      <vt:lpstr>Как бороться с токсинами?</vt:lpstr>
      <vt:lpstr>Очищение и сорбция организма</vt:lpstr>
      <vt:lpstr>Что такое сорбенты?</vt:lpstr>
      <vt:lpstr>Как работают продукты «Лимфосан»?</vt:lpstr>
      <vt:lpstr>Назначение и свойства:</vt:lpstr>
      <vt:lpstr>Как применять «Лимфосан»?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JK</cp:lastModifiedBy>
  <cp:revision>290</cp:revision>
  <dcterms:created xsi:type="dcterms:W3CDTF">2013-10-17T02:30:54Z</dcterms:created>
  <dcterms:modified xsi:type="dcterms:W3CDTF">2015-09-22T12:16:50Z</dcterms:modified>
</cp:coreProperties>
</file>