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84" r:id="rId10"/>
    <p:sldId id="286" r:id="rId11"/>
    <p:sldId id="268" r:id="rId12"/>
    <p:sldId id="267" r:id="rId13"/>
    <p:sldId id="278" r:id="rId14"/>
    <p:sldId id="271" r:id="rId15"/>
    <p:sldId id="294" r:id="rId16"/>
    <p:sldId id="295" r:id="rId17"/>
    <p:sldId id="289" r:id="rId18"/>
    <p:sldId id="290" r:id="rId19"/>
    <p:sldId id="291" r:id="rId20"/>
    <p:sldId id="293" r:id="rId21"/>
    <p:sldId id="28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1439" autoAdjust="0"/>
  </p:normalViewPr>
  <p:slideViewPr>
    <p:cSldViewPr>
      <p:cViewPr>
        <p:scale>
          <a:sx n="74" d="100"/>
          <a:sy n="74" d="100"/>
        </p:scale>
        <p:origin x="-186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1B5E5-2D7B-4810-A7D7-3591E0F2CCE4}" type="datetimeFigureOut">
              <a:rPr lang="ru-RU" smtClean="0"/>
              <a:t>18.11.2015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FFA2AE-1AEC-4863-8EA3-5AEA40BEE2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387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 активным формам</a:t>
            </a:r>
            <a:r>
              <a:rPr lang="ru-RU" baseline="0" dirty="0" smtClean="0"/>
              <a:t> кислорода относятся:</a:t>
            </a:r>
          </a:p>
          <a:p>
            <a:pPr lvl="1"/>
            <a:r>
              <a:rPr lang="ru-RU" dirty="0" err="1" smtClean="0"/>
              <a:t>Гидроксидный</a:t>
            </a:r>
            <a:r>
              <a:rPr lang="ru-RU" dirty="0" smtClean="0"/>
              <a:t> радикал </a:t>
            </a:r>
            <a:r>
              <a:rPr lang="en-US" dirty="0" smtClean="0"/>
              <a:t>OH(-)</a:t>
            </a:r>
            <a:endParaRPr lang="ru-RU" dirty="0" smtClean="0"/>
          </a:p>
          <a:p>
            <a:pPr lvl="1"/>
            <a:r>
              <a:rPr lang="ru-RU" dirty="0" err="1" smtClean="0"/>
              <a:t>Супероксидный</a:t>
            </a:r>
            <a:r>
              <a:rPr lang="ru-RU" dirty="0" smtClean="0"/>
              <a:t> анион </a:t>
            </a:r>
            <a:r>
              <a:rPr lang="en-US" dirty="0" smtClean="0"/>
              <a:t>O2(*)</a:t>
            </a:r>
            <a:endParaRPr lang="ru-RU" dirty="0" smtClean="0"/>
          </a:p>
          <a:p>
            <a:pPr lvl="1"/>
            <a:r>
              <a:rPr lang="ru-RU" dirty="0" smtClean="0"/>
              <a:t>Пероксид водорода</a:t>
            </a:r>
            <a:r>
              <a:rPr lang="en-US" dirty="0" smtClean="0"/>
              <a:t> H2O2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515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200" dirty="0" smtClean="0"/>
              <a:t>Чем опасны свободные радикалы:</a:t>
            </a:r>
          </a:p>
          <a:p>
            <a:pPr marL="0" indent="0">
              <a:buNone/>
            </a:pPr>
            <a:r>
              <a:rPr lang="ru-RU" sz="1200" dirty="0" smtClean="0"/>
              <a:t>- Взаимодействуют с огромным количеством    органических молекул</a:t>
            </a:r>
          </a:p>
          <a:p>
            <a:pPr marL="0" indent="0">
              <a:buNone/>
            </a:pPr>
            <a:r>
              <a:rPr lang="ru-RU" sz="1200" dirty="0" smtClean="0"/>
              <a:t>- Отнимают от них электрон</a:t>
            </a:r>
          </a:p>
          <a:p>
            <a:pPr marL="0" indent="0">
              <a:buNone/>
            </a:pPr>
            <a:r>
              <a:rPr lang="ru-RU" sz="1200" dirty="0" smtClean="0"/>
              <a:t>- Запускают цепную реакцию окисления</a:t>
            </a:r>
          </a:p>
          <a:p>
            <a:pPr marL="0" indent="0">
              <a:buNone/>
            </a:pPr>
            <a:r>
              <a:rPr lang="ru-RU" sz="1200" dirty="0" smtClean="0"/>
              <a:t>   (</a:t>
            </a:r>
            <a:r>
              <a:rPr lang="ru-RU" sz="1200" b="1" dirty="0" smtClean="0"/>
              <a:t>ПОЛ</a:t>
            </a:r>
            <a:r>
              <a:rPr lang="ru-RU" sz="1200" dirty="0" smtClean="0"/>
              <a:t> – перекисное окисление липидов)</a:t>
            </a:r>
            <a:endParaRPr lang="ru-RU" sz="1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733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351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848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019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3110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09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453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922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123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097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**Особенности сформулированы на основе данных клинических исследований разработчика комплекса </a:t>
            </a:r>
            <a:r>
              <a:rPr lang="ru-RU" dirty="0" err="1" smtClean="0"/>
              <a:t>Суколинского</a:t>
            </a:r>
            <a:r>
              <a:rPr lang="ru-RU" dirty="0" smtClean="0"/>
              <a:t> В.Н.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FA2AE-1AEC-4863-8EA3-5AEA40BEE26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858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.by/dmn/book.php?book=06-15_12" TargetMode="External"/><Relationship Id="rId7" Type="http://schemas.openxmlformats.org/officeDocument/2006/relationships/image" Target="../media/image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tpo.com/patents_medicine/medicine_6/medicine_1930.shtml" TargetMode="External"/><Relationship Id="rId5" Type="http://schemas.openxmlformats.org/officeDocument/2006/relationships/hyperlink" Target="http://www.sibpatent.ru/patent.asp?nPubl=2123857&amp;mpkcls=A61K035&amp;ptncls=A61K035/82&amp;sort=2" TargetMode="External"/><Relationship Id="rId4" Type="http://schemas.openxmlformats.org/officeDocument/2006/relationships/hyperlink" Target="http://www.rylov.ru/sz_novomin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9" y="3886200"/>
            <a:ext cx="6400800" cy="17526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ru-RU" sz="3000" b="1" dirty="0" smtClean="0"/>
              <a:t>Антиоксидантный </a:t>
            </a:r>
          </a:p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ru-RU" sz="3000" b="1" dirty="0"/>
              <a:t>к</a:t>
            </a:r>
            <a:r>
              <a:rPr lang="ru-RU" sz="3000" b="1" dirty="0" smtClean="0"/>
              <a:t>омплекс витаминов</a:t>
            </a:r>
            <a:endParaRPr lang="ru-RU" sz="3000" b="1" dirty="0"/>
          </a:p>
        </p:txBody>
      </p:sp>
    </p:spTree>
    <p:extLst>
      <p:ext uri="{BB962C8B-B14F-4D97-AF65-F5344CB8AC3E}">
        <p14:creationId xmlns:p14="http://schemas.microsoft.com/office/powerpoint/2010/main" val="275479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56" b="21937"/>
          <a:stretch/>
        </p:blipFill>
        <p:spPr>
          <a:xfrm>
            <a:off x="290467" y="2418060"/>
            <a:ext cx="3214733" cy="41351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 smtClean="0">
                <a:solidFill>
                  <a:srgbClr val="7030A0"/>
                </a:solidFill>
              </a:rPr>
              <a:t>Что такое свободные радикалы</a:t>
            </a:r>
            <a:r>
              <a:rPr lang="ru-RU" sz="4000" b="1" dirty="0">
                <a:solidFill>
                  <a:srgbClr val="7030A0"/>
                </a:solidFill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9400" y="2444891"/>
            <a:ext cx="5105400" cy="388620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Свободные радикалы – молекулы кислорода, которые становятся токсичными в случае образования его активных форм.  </a:t>
            </a:r>
          </a:p>
          <a:p>
            <a:pPr lvl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919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 smtClean="0">
                <a:solidFill>
                  <a:srgbClr val="7030A0"/>
                </a:solidFill>
              </a:rPr>
              <a:t>Чем опасны свободные радикалы</a:t>
            </a:r>
            <a:r>
              <a:rPr lang="en-US" sz="4000" b="1" dirty="0" smtClean="0">
                <a:solidFill>
                  <a:srgbClr val="7030A0"/>
                </a:solidFill>
              </a:rPr>
              <a:t>?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86001"/>
            <a:ext cx="7848600" cy="1295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При дыхании они запускают ЦЕПНЫЕ реакции  окисления организма.</a:t>
            </a:r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4" name="Rectangle 3"/>
          <p:cNvSpPr/>
          <p:nvPr/>
        </p:nvSpPr>
        <p:spPr>
          <a:xfrm>
            <a:off x="761999" y="4191000"/>
            <a:ext cx="7620000" cy="15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tx1"/>
                </a:solidFill>
              </a:rPr>
              <a:t>ПОЛ (перекисное окисление липидов) – цепные реакции, обеспечивающие расширенное воспроизводство свободных радикалов, которые инициируют дальнейшее распространение процесса окисления. 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937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915400" cy="990600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srgbClr val="7030A0"/>
                </a:solidFill>
              </a:rPr>
              <a:t>Результаты окислительных реакций</a:t>
            </a:r>
            <a:endParaRPr lang="ru-RU" sz="3600" b="1" dirty="0">
              <a:solidFill>
                <a:srgbClr val="7030A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4339107"/>
              </p:ext>
            </p:extLst>
          </p:nvPr>
        </p:nvGraphicFramePr>
        <p:xfrm>
          <a:off x="533399" y="2362201"/>
          <a:ext cx="8077200" cy="3324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  <a:gridCol w="4038600"/>
              </a:tblGrid>
              <a:tr h="336104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ПОЛЕЗНОЕ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 ДЕЙСТВИЕ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79695" marR="79695" marT="39848" marB="3984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ПОВРЕЖДАЮЩЕЕ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</a:rPr>
                        <a:t> ДЕЙСТВИЕ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 marL="79695" marR="79695" marT="39848" marB="3984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4049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/>
                        <a:t>Уничтожение бактерий и вирусов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sz="20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/>
                        <a:t>Запрограммированная гибель клеток</a:t>
                      </a:r>
                      <a:r>
                        <a:rPr lang="ru-RU" sz="2000" baseline="0" dirty="0" smtClean="0"/>
                        <a:t> организма</a:t>
                      </a:r>
                      <a:endParaRPr lang="ru-RU" sz="20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sz="20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aseline="0" dirty="0" smtClean="0"/>
                        <a:t>Уничтожение поврежденных или мутировавших клеток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sz="2000" baseline="0" dirty="0" smtClean="0"/>
                    </a:p>
                  </a:txBody>
                  <a:tcPr marL="79695" marR="79695" marT="39848" marB="3984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 smtClean="0"/>
                        <a:t>Разрушение мембранных структур</a:t>
                      </a:r>
                      <a:r>
                        <a:rPr lang="ru-RU" sz="2000" baseline="0" dirty="0" smtClean="0"/>
                        <a:t> клеток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sz="20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aseline="0" dirty="0" smtClean="0"/>
                        <a:t>Повреждение ДНК клетки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sz="20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aseline="0" dirty="0" smtClean="0"/>
                        <a:t>Гибель клеток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sz="20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aseline="0" dirty="0" smtClean="0"/>
                        <a:t>Мутации клеток</a:t>
                      </a:r>
                      <a:endParaRPr lang="ru-RU" sz="2000" dirty="0"/>
                    </a:p>
                  </a:txBody>
                  <a:tcPr marL="79695" marR="79695" marT="39848" marB="3984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2272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92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rgbClr val="7030A0"/>
                </a:solidFill>
              </a:rPr>
              <a:t>Последствия влияния свободных радикалов на организм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458200" cy="4525963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ru-RU" sz="2400" dirty="0" smtClean="0"/>
              <a:t>Воспалительные заболевания опорно-двигательного аппарата</a:t>
            </a:r>
          </a:p>
          <a:p>
            <a:pPr>
              <a:lnSpc>
                <a:spcPts val="2400"/>
              </a:lnSpc>
            </a:pPr>
            <a:r>
              <a:rPr lang="ru-RU" sz="2400" dirty="0" smtClean="0"/>
              <a:t>Болезнь Паркинсона</a:t>
            </a:r>
          </a:p>
          <a:p>
            <a:pPr>
              <a:lnSpc>
                <a:spcPts val="2400"/>
              </a:lnSpc>
            </a:pPr>
            <a:r>
              <a:rPr lang="ru-RU" sz="2400" dirty="0" smtClean="0"/>
              <a:t>Злокачественные новообразования</a:t>
            </a:r>
          </a:p>
          <a:p>
            <a:pPr>
              <a:lnSpc>
                <a:spcPts val="2400"/>
              </a:lnSpc>
            </a:pPr>
            <a:r>
              <a:rPr lang="ru-RU" sz="2400" dirty="0" smtClean="0"/>
              <a:t>Атеросклероз</a:t>
            </a:r>
          </a:p>
          <a:p>
            <a:pPr>
              <a:lnSpc>
                <a:spcPts val="2400"/>
              </a:lnSpc>
            </a:pPr>
            <a:r>
              <a:rPr lang="ru-RU" sz="2400" dirty="0" smtClean="0"/>
              <a:t>Любая ишемия тканей (ИБС, ИМ, инсульт и др.)</a:t>
            </a:r>
          </a:p>
          <a:p>
            <a:pPr>
              <a:lnSpc>
                <a:spcPts val="2400"/>
              </a:lnSpc>
            </a:pPr>
            <a:r>
              <a:rPr lang="ru-RU" sz="2400" dirty="0" err="1" smtClean="0"/>
              <a:t>Реоксигенация</a:t>
            </a:r>
            <a:r>
              <a:rPr lang="ru-RU" sz="2400" dirty="0" smtClean="0"/>
              <a:t> тканей</a:t>
            </a:r>
          </a:p>
          <a:p>
            <a:pPr>
              <a:lnSpc>
                <a:spcPts val="2400"/>
              </a:lnSpc>
            </a:pPr>
            <a:r>
              <a:rPr lang="ru-RU" sz="2400" dirty="0" smtClean="0"/>
              <a:t>Различные интоксикации</a:t>
            </a:r>
          </a:p>
          <a:p>
            <a:pPr>
              <a:lnSpc>
                <a:spcPts val="2400"/>
              </a:lnSpc>
            </a:pPr>
            <a:r>
              <a:rPr lang="ru-RU" sz="2400" dirty="0" smtClean="0"/>
              <a:t>Термические поражения</a:t>
            </a:r>
          </a:p>
          <a:p>
            <a:pPr>
              <a:lnSpc>
                <a:spcPts val="2400"/>
              </a:lnSpc>
            </a:pPr>
            <a:r>
              <a:rPr lang="ru-RU" sz="2400" dirty="0" smtClean="0"/>
              <a:t>Дегенеративные заболевания глаз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55520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143000"/>
          </a:xfrm>
        </p:spPr>
        <p:txBody>
          <a:bodyPr>
            <a:noAutofit/>
          </a:bodyPr>
          <a:lstStyle/>
          <a:p>
            <a:pPr algn="l">
              <a:lnSpc>
                <a:spcPts val="4000"/>
              </a:lnSpc>
            </a:pPr>
            <a:r>
              <a:rPr lang="ru-RU" sz="3600" b="1" dirty="0" smtClean="0">
                <a:solidFill>
                  <a:srgbClr val="7030A0"/>
                </a:solidFill>
              </a:rPr>
              <a:t>Факторы нарушения баланса окислительных процессов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2575774"/>
            <a:ext cx="8229600" cy="3916363"/>
          </a:xfrm>
        </p:spPr>
        <p:txBody>
          <a:bodyPr>
            <a:normAutofit/>
          </a:bodyPr>
          <a:lstStyle/>
          <a:p>
            <a:pPr>
              <a:lnSpc>
                <a:spcPts val="2800"/>
              </a:lnSpc>
            </a:pPr>
            <a:r>
              <a:rPr lang="ru-RU" sz="2800" dirty="0" smtClean="0"/>
              <a:t>Ионизирующее облучение</a:t>
            </a:r>
          </a:p>
          <a:p>
            <a:pPr>
              <a:lnSpc>
                <a:spcPts val="2800"/>
              </a:lnSpc>
            </a:pPr>
            <a:r>
              <a:rPr lang="ru-RU" sz="2800" dirty="0" smtClean="0"/>
              <a:t>Химические препараты </a:t>
            </a:r>
            <a:endParaRPr lang="ru-RU" sz="2800" dirty="0"/>
          </a:p>
          <a:p>
            <a:pPr>
              <a:lnSpc>
                <a:spcPts val="2800"/>
              </a:lnSpc>
            </a:pPr>
            <a:r>
              <a:rPr lang="ru-RU" sz="2800" dirty="0" smtClean="0"/>
              <a:t>Бактерии, вирусы</a:t>
            </a:r>
          </a:p>
          <a:p>
            <a:pPr>
              <a:lnSpc>
                <a:spcPts val="2800"/>
              </a:lnSpc>
            </a:pPr>
            <a:r>
              <a:rPr lang="ru-RU" sz="2800" dirty="0" smtClean="0"/>
              <a:t>Алкоголь</a:t>
            </a:r>
          </a:p>
          <a:p>
            <a:pPr>
              <a:lnSpc>
                <a:spcPts val="2800"/>
              </a:lnSpc>
            </a:pPr>
            <a:r>
              <a:rPr lang="ru-RU" sz="2800" dirty="0" smtClean="0"/>
              <a:t>Курение</a:t>
            </a:r>
          </a:p>
          <a:p>
            <a:pPr>
              <a:lnSpc>
                <a:spcPts val="2800"/>
              </a:lnSpc>
            </a:pPr>
            <a:r>
              <a:rPr lang="ru-RU" sz="2800" dirty="0" smtClean="0"/>
              <a:t>Загрязнение окружающей среды</a:t>
            </a:r>
          </a:p>
          <a:p>
            <a:pPr>
              <a:lnSpc>
                <a:spcPts val="2800"/>
              </a:lnSpc>
            </a:pPr>
            <a:r>
              <a:rPr lang="ru-RU" sz="2800" dirty="0" smtClean="0"/>
              <a:t>Нездоровое питание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7" t="7482" r="5003" b="7808"/>
          <a:stretch/>
        </p:blipFill>
        <p:spPr>
          <a:xfrm>
            <a:off x="762000" y="5181600"/>
            <a:ext cx="1981199" cy="12980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51" b="25703"/>
          <a:stretch/>
        </p:blipFill>
        <p:spPr>
          <a:xfrm>
            <a:off x="609599" y="2286000"/>
            <a:ext cx="2278945" cy="13866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1"/>
          <a:stretch/>
        </p:blipFill>
        <p:spPr>
          <a:xfrm>
            <a:off x="609598" y="3733800"/>
            <a:ext cx="2278945" cy="1382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4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 smtClean="0">
                <a:solidFill>
                  <a:srgbClr val="7030A0"/>
                </a:solidFill>
              </a:rPr>
              <a:t>Антиоксидантная защита </a:t>
            </a:r>
            <a:br>
              <a:rPr lang="ru-RU" sz="4000" b="1" dirty="0" smtClean="0">
                <a:solidFill>
                  <a:srgbClr val="7030A0"/>
                </a:solidFill>
              </a:rPr>
            </a:br>
            <a:r>
              <a:rPr lang="ru-RU" sz="2700" b="1" dirty="0" smtClean="0">
                <a:solidFill>
                  <a:srgbClr val="7030A0"/>
                </a:solidFill>
              </a:rPr>
              <a:t>(защита от окислений)</a:t>
            </a:r>
            <a:endParaRPr lang="ru-RU" sz="2700" b="1" dirty="0">
              <a:solidFill>
                <a:srgbClr val="7030A0"/>
              </a:solidFill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1801451"/>
              </p:ext>
            </p:extLst>
          </p:nvPr>
        </p:nvGraphicFramePr>
        <p:xfrm>
          <a:off x="838199" y="2667000"/>
          <a:ext cx="7467600" cy="25977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3800"/>
                <a:gridCol w="3733800"/>
              </a:tblGrid>
              <a:tr h="78481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Эндогенные</a:t>
                      </a:r>
                      <a:r>
                        <a:rPr lang="ru-RU" sz="2000" b="1" baseline="0" dirty="0" smtClean="0"/>
                        <a:t>  факторы защиты</a:t>
                      </a:r>
                    </a:p>
                    <a:p>
                      <a:pPr algn="ctr"/>
                      <a:r>
                        <a:rPr lang="ru-RU" sz="2000" b="1" baseline="0" dirty="0" smtClean="0"/>
                        <a:t>(</a:t>
                      </a:r>
                      <a:r>
                        <a:rPr lang="ru-RU" sz="2000" b="1" dirty="0" smtClean="0"/>
                        <a:t>вырабатываются в самом организме)</a:t>
                      </a:r>
                      <a:endParaRPr lang="ru-RU" sz="2000" b="1" dirty="0"/>
                    </a:p>
                  </a:txBody>
                  <a:tcPr marL="79695" marR="79695" marT="39848" marB="398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Экзогенные факторы защиты</a:t>
                      </a:r>
                    </a:p>
                    <a:p>
                      <a:pPr algn="ctr"/>
                      <a:r>
                        <a:rPr lang="ru-RU" sz="2000" b="1" dirty="0" smtClean="0"/>
                        <a:t>(поступают вместе с пищей)</a:t>
                      </a:r>
                      <a:endParaRPr lang="ru-RU" sz="2000" b="1" dirty="0"/>
                    </a:p>
                  </a:txBody>
                  <a:tcPr marL="79695" marR="79695" marT="39848" marB="39848"/>
                </a:tc>
              </a:tr>
              <a:tr h="127259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dirty="0" smtClean="0"/>
                        <a:t>Женские половые гормоны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dirty="0" err="1" smtClean="0"/>
                        <a:t>Коэнзим</a:t>
                      </a:r>
                      <a:r>
                        <a:rPr lang="ru-RU" sz="2000" b="0" dirty="0" smtClean="0"/>
                        <a:t>  Q10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dirty="0" smtClean="0"/>
                        <a:t>Фермент каталаза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dirty="0" err="1" smtClean="0"/>
                        <a:t>Глутатионпероксидаза</a:t>
                      </a:r>
                      <a:endParaRPr lang="ru-RU" sz="2000" b="0" baseline="0" dirty="0" smtClean="0"/>
                    </a:p>
                  </a:txBody>
                  <a:tcPr marL="79695" marR="79695" marT="39848" marB="3984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baseline="0" dirty="0" smtClean="0"/>
                        <a:t>Витамины А, Е, С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baseline="0" dirty="0" smtClean="0"/>
                        <a:t>Биофлавоноиды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kern="1200" dirty="0" smtClean="0">
                          <a:effectLst/>
                        </a:rPr>
                        <a:t>Полиненасыщенные жирные кислоты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000" b="0" kern="1200" dirty="0" smtClean="0">
                          <a:effectLst/>
                        </a:rPr>
                        <a:t>Пищевые пигменты</a:t>
                      </a:r>
                      <a:endParaRPr lang="ru-RU" sz="2000" b="0" baseline="0" dirty="0" smtClean="0"/>
                    </a:p>
                  </a:txBody>
                  <a:tcPr marL="79695" marR="79695" marT="39848" marB="3984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9491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2057400"/>
            <a:ext cx="8077200" cy="2743200"/>
          </a:xfrm>
        </p:spPr>
        <p:txBody>
          <a:bodyPr>
            <a:normAutofit/>
          </a:bodyPr>
          <a:lstStyle/>
          <a:p>
            <a:pPr marL="0" indent="0">
              <a:lnSpc>
                <a:spcPts val="2800"/>
              </a:lnSpc>
              <a:buNone/>
            </a:pPr>
            <a:endParaRPr lang="ru-RU" sz="2800" dirty="0" smtClean="0"/>
          </a:p>
          <a:p>
            <a:pPr marL="0" indent="0">
              <a:lnSpc>
                <a:spcPts val="2800"/>
              </a:lnSpc>
              <a:buNone/>
            </a:pPr>
            <a:r>
              <a:rPr lang="ru-RU" sz="2800" dirty="0" smtClean="0"/>
              <a:t>Витамины А, Е, С – высокоэффективные и доступные </a:t>
            </a:r>
            <a:r>
              <a:rPr lang="ru-RU" sz="2800" dirty="0"/>
              <a:t>для </a:t>
            </a:r>
            <a:r>
              <a:rPr lang="ru-RU" sz="2800" dirty="0" smtClean="0"/>
              <a:t>организма антиоксиданты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8768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ВАЖНО: </a:t>
            </a:r>
            <a:r>
              <a:rPr lang="ru-RU" sz="2400" dirty="0" smtClean="0"/>
              <a:t>сочетание витаминов А, Е, С способно увеличить антиоксидантную активность каждого из них в несколько раз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82522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9" y="3886200"/>
            <a:ext cx="6400800" cy="17526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ru-RU" sz="3000" b="1" dirty="0" smtClean="0"/>
              <a:t>Антиоксидантный </a:t>
            </a:r>
          </a:p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ru-RU" sz="3000" b="1" dirty="0"/>
              <a:t>к</a:t>
            </a:r>
            <a:r>
              <a:rPr lang="ru-RU" sz="3000" b="1" dirty="0" smtClean="0"/>
              <a:t>омплекс витаминов</a:t>
            </a:r>
            <a:endParaRPr lang="ru-RU" sz="3000" b="1" dirty="0"/>
          </a:p>
        </p:txBody>
      </p:sp>
    </p:spTree>
    <p:extLst>
      <p:ext uri="{BB962C8B-B14F-4D97-AF65-F5344CB8AC3E}">
        <p14:creationId xmlns:p14="http://schemas.microsoft.com/office/powerpoint/2010/main" val="3787640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57" y="1881098"/>
            <a:ext cx="2413444" cy="38339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914400"/>
            <a:ext cx="8229600" cy="1143000"/>
          </a:xfrm>
        </p:spPr>
        <p:txBody>
          <a:bodyPr/>
          <a:lstStyle/>
          <a:p>
            <a:pPr algn="l"/>
            <a:r>
              <a:rPr lang="ru-RU" b="1" dirty="0" err="1" smtClean="0">
                <a:solidFill>
                  <a:srgbClr val="7030A0"/>
                </a:solidFill>
              </a:rPr>
              <a:t>НовоМин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1447800"/>
            <a:ext cx="4724399" cy="42672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Запатентованный продукт</a:t>
            </a:r>
          </a:p>
          <a:p>
            <a:endParaRPr lang="ru-RU" sz="2800" dirty="0" smtClean="0"/>
          </a:p>
          <a:p>
            <a:r>
              <a:rPr lang="ru-RU" sz="2800" dirty="0" smtClean="0"/>
              <a:t>23 года клинических исследований</a:t>
            </a:r>
          </a:p>
          <a:p>
            <a:endParaRPr lang="ru-RU" sz="2800" dirty="0" smtClean="0"/>
          </a:p>
          <a:p>
            <a:r>
              <a:rPr lang="ru-RU" sz="2800" dirty="0" smtClean="0"/>
              <a:t>Более 2000 участников исследований</a:t>
            </a:r>
            <a:endParaRPr lang="ru-RU" sz="2800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1240" y="5562600"/>
            <a:ext cx="8089360" cy="788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b="1" dirty="0" smtClean="0"/>
              <a:t>Состав: </a:t>
            </a:r>
            <a:r>
              <a:rPr lang="ru-RU" dirty="0" smtClean="0"/>
              <a:t>запатентованный антиоксидантный комплекс «</a:t>
            </a:r>
            <a:r>
              <a:rPr lang="ru-RU" dirty="0" err="1" smtClean="0"/>
              <a:t>НовоМин</a:t>
            </a:r>
            <a:r>
              <a:rPr lang="ru-RU" dirty="0" smtClean="0"/>
              <a:t>» (природный аскорбат, ретинола пальмитат, альфа-токоферол), активированный низкомолекулярный пектин, фруктоза.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771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200" y="1371600"/>
            <a:ext cx="4419600" cy="510539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СУКОЛИНСКИЙ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Владимир </a:t>
            </a:r>
            <a:r>
              <a:rPr lang="ru-RU" b="1" dirty="0">
                <a:solidFill>
                  <a:srgbClr val="7030A0"/>
                </a:solidFill>
              </a:rPr>
              <a:t>Николаевич </a:t>
            </a:r>
            <a:r>
              <a:rPr lang="ru-RU" dirty="0"/>
              <a:t> </a:t>
            </a:r>
            <a:endParaRPr lang="ru-RU" dirty="0" smtClean="0"/>
          </a:p>
          <a:p>
            <a:pPr marL="0" indent="0">
              <a:buNone/>
            </a:pPr>
            <a:r>
              <a:rPr lang="ru-RU" sz="2400" dirty="0" smtClean="0"/>
              <a:t>лауреат </a:t>
            </a:r>
            <a:r>
              <a:rPr lang="ru-RU" sz="2400" dirty="0"/>
              <a:t>Государственной премии Республики Беларусь,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доктор </a:t>
            </a:r>
            <a:r>
              <a:rPr lang="ru-RU" sz="2400" dirty="0"/>
              <a:t>медицинских наук,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профессор,</a:t>
            </a:r>
          </a:p>
          <a:p>
            <a:pPr marL="0" indent="0">
              <a:buNone/>
            </a:pPr>
            <a:r>
              <a:rPr lang="ru-RU" sz="2400" dirty="0" smtClean="0"/>
              <a:t>разработчик </a:t>
            </a:r>
            <a:r>
              <a:rPr lang="ru-RU" sz="2400" dirty="0"/>
              <a:t>А</a:t>
            </a:r>
            <a:r>
              <a:rPr lang="ru-RU" sz="2400" dirty="0" smtClean="0"/>
              <a:t>нтиоксидантного </a:t>
            </a:r>
            <a:r>
              <a:rPr lang="ru-RU" sz="2400" dirty="0"/>
              <a:t>комплекса </a:t>
            </a:r>
            <a:endParaRPr lang="ru-RU" sz="2400" dirty="0" smtClean="0"/>
          </a:p>
          <a:p>
            <a:pPr marL="0" indent="0">
              <a:buNone/>
            </a:pPr>
            <a:r>
              <a:rPr lang="ru-RU" sz="1500" dirty="0" smtClean="0"/>
              <a:t>(«</a:t>
            </a:r>
            <a:r>
              <a:rPr lang="ru-RU" sz="1500" b="1" u="sng" dirty="0">
                <a:hlinkClick r:id="rId3"/>
              </a:rPr>
              <a:t>Резистон</a:t>
            </a:r>
            <a:r>
              <a:rPr lang="ru-RU" sz="1500" dirty="0"/>
              <a:t>» </a:t>
            </a:r>
            <a:r>
              <a:rPr lang="ru-RU" sz="1500" dirty="0" smtClean="0"/>
              <a:t>в Беларуси и </a:t>
            </a:r>
            <a:r>
              <a:rPr lang="ru-RU" sz="1500" dirty="0"/>
              <a:t>«</a:t>
            </a:r>
            <a:r>
              <a:rPr lang="ru-RU" sz="1500" b="1" u="sng" dirty="0">
                <a:hlinkClick r:id="rId4"/>
              </a:rPr>
              <a:t>НовоМин</a:t>
            </a:r>
            <a:r>
              <a:rPr lang="ru-RU" sz="1500" dirty="0"/>
              <a:t>» </a:t>
            </a:r>
            <a:r>
              <a:rPr lang="ru-RU" sz="1500" dirty="0" smtClean="0"/>
              <a:t>в России)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Патенты </a:t>
            </a:r>
            <a:r>
              <a:rPr lang="ru-RU" b="1" dirty="0"/>
              <a:t>РФ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SU 1827818A1</a:t>
            </a:r>
            <a:r>
              <a:rPr lang="ru-RU" dirty="0">
                <a:solidFill>
                  <a:srgbClr val="7030A0"/>
                </a:solidFill>
              </a:rPr>
              <a:t> 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hlinkClick r:id="rId5"/>
              </a:rPr>
              <a:t>RU </a:t>
            </a:r>
            <a:r>
              <a:rPr lang="ru-RU" dirty="0">
                <a:solidFill>
                  <a:srgbClr val="7030A0"/>
                </a:solidFill>
                <a:hlinkClick r:id="rId5"/>
              </a:rPr>
              <a:t>2123857 </a:t>
            </a:r>
            <a:r>
              <a:rPr lang="ru-RU" dirty="0" smtClean="0">
                <a:solidFill>
                  <a:srgbClr val="7030A0"/>
                </a:solidFill>
                <a:hlinkClick r:id="rId5"/>
              </a:rPr>
              <a:t>C1</a:t>
            </a:r>
            <a:endParaRPr lang="ru-RU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hlinkClick r:id="rId6"/>
              </a:rPr>
              <a:t>RU </a:t>
            </a:r>
            <a:r>
              <a:rPr lang="ru-RU" dirty="0">
                <a:solidFill>
                  <a:srgbClr val="7030A0"/>
                </a:solidFill>
                <a:hlinkClick r:id="rId6"/>
              </a:rPr>
              <a:t>2020944 </a:t>
            </a:r>
            <a:r>
              <a:rPr lang="ru-RU" dirty="0" smtClean="0">
                <a:solidFill>
                  <a:srgbClr val="7030A0"/>
                </a:solidFill>
                <a:hlinkClick r:id="rId6"/>
              </a:rPr>
              <a:t>C1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08" y="1447800"/>
            <a:ext cx="3322224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50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0668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7030A0"/>
                </a:solidFill>
              </a:rPr>
              <a:t>Открытие профессора В. Н. Суколинского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001000" cy="3124199"/>
          </a:xfrm>
        </p:spPr>
        <p:txBody>
          <a:bodyPr>
            <a:normAutofit/>
          </a:bodyPr>
          <a:lstStyle/>
          <a:p>
            <a:pPr mar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ru-RU" sz="2800" i="1" dirty="0" smtClean="0"/>
              <a:t>Витамины А, Е и С только </a:t>
            </a:r>
            <a:r>
              <a:rPr lang="ru-RU" sz="2800" i="1" dirty="0"/>
              <a:t>в </a:t>
            </a:r>
            <a:r>
              <a:rPr lang="ru-RU" sz="2800" i="1" dirty="0" smtClean="0"/>
              <a:t>определенных </a:t>
            </a:r>
            <a:r>
              <a:rPr lang="ru-RU" sz="2800" i="1" dirty="0"/>
              <a:t>дозах </a:t>
            </a:r>
            <a:endParaRPr lang="en-US" sz="2800" i="1" dirty="0" smtClean="0"/>
          </a:p>
          <a:p>
            <a:pPr mar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ru-RU" sz="2800" i="1" dirty="0" smtClean="0"/>
              <a:t>и </a:t>
            </a:r>
            <a:r>
              <a:rPr lang="ru-RU" sz="2800" i="1" dirty="0"/>
              <a:t>в определенном процентном соотношении могут </a:t>
            </a:r>
            <a:r>
              <a:rPr lang="ru-RU" sz="2800" i="1" dirty="0" smtClean="0"/>
              <a:t>оказывать</a:t>
            </a:r>
            <a:r>
              <a:rPr lang="en-US" sz="2800" i="1" dirty="0"/>
              <a:t> </a:t>
            </a:r>
            <a:r>
              <a:rPr lang="ru-RU" sz="2800" i="1" dirty="0" smtClean="0"/>
              <a:t>защитное </a:t>
            </a:r>
            <a:r>
              <a:rPr lang="ru-RU" sz="2800" i="1" dirty="0"/>
              <a:t>действие в здоровых тканях и </a:t>
            </a:r>
            <a:r>
              <a:rPr lang="ru-RU" sz="2800" i="1" dirty="0" smtClean="0"/>
              <a:t>повреждающее – </a:t>
            </a:r>
            <a:r>
              <a:rPr lang="ru-RU" sz="2800" i="1" dirty="0"/>
              <a:t>в </a:t>
            </a:r>
            <a:r>
              <a:rPr lang="ru-RU" sz="2800" i="1" dirty="0" smtClean="0"/>
              <a:t>опухолевых.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827538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Антиоксидантный комплекс                                  В. Н.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Суколинского</a:t>
            </a:r>
            <a:r>
              <a:rPr lang="ru-RU" b="1" dirty="0" smtClean="0">
                <a:solidFill>
                  <a:srgbClr val="7030A0"/>
                </a:solidFill>
              </a:rPr>
              <a:t> – </a:t>
            </a:r>
            <a:endParaRPr lang="en-US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sz="2400" dirty="0" smtClean="0"/>
              <a:t>единственный продукт, обладающий разнонаправленным действием:</a:t>
            </a:r>
          </a:p>
          <a:p>
            <a:pPr marL="0" indent="0">
              <a:buNone/>
            </a:pPr>
            <a:endParaRPr lang="ru-RU" sz="2400" dirty="0" smtClean="0"/>
          </a:p>
          <a:p>
            <a:pPr lvl="1"/>
            <a:r>
              <a:rPr lang="ru-RU" sz="2400" dirty="0" smtClean="0"/>
              <a:t>нормализует обменные процессы в </a:t>
            </a:r>
            <a:r>
              <a:rPr lang="ru-RU" sz="2400" b="1" dirty="0" smtClean="0">
                <a:solidFill>
                  <a:srgbClr val="7030A0"/>
                </a:solidFill>
              </a:rPr>
              <a:t>здоровых тканях </a:t>
            </a:r>
            <a:r>
              <a:rPr lang="ru-RU" sz="2400" dirty="0" smtClean="0"/>
              <a:t>за счет антиоксидантного действия,</a:t>
            </a:r>
          </a:p>
          <a:p>
            <a:pPr lvl="1"/>
            <a:r>
              <a:rPr lang="ru-RU" sz="2400" dirty="0" smtClean="0"/>
              <a:t>обладает избирательным повреждающим действием на </a:t>
            </a:r>
            <a:r>
              <a:rPr lang="ru-RU" sz="2400" b="1" dirty="0" smtClean="0">
                <a:solidFill>
                  <a:srgbClr val="7030A0"/>
                </a:solidFill>
              </a:rPr>
              <a:t>опухолевые клетки </a:t>
            </a:r>
            <a:r>
              <a:rPr lang="ru-RU" sz="2400" dirty="0" smtClean="0"/>
              <a:t>за счет </a:t>
            </a:r>
            <a:r>
              <a:rPr lang="ru-RU" sz="2400" dirty="0" err="1" smtClean="0"/>
              <a:t>прооксидантной</a:t>
            </a:r>
            <a:r>
              <a:rPr lang="ru-RU" sz="2400" dirty="0" smtClean="0"/>
              <a:t> активности.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59197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143000"/>
          </a:xfrm>
        </p:spPr>
        <p:txBody>
          <a:bodyPr>
            <a:noAutofit/>
          </a:bodyPr>
          <a:lstStyle/>
          <a:p>
            <a:pPr algn="l">
              <a:lnSpc>
                <a:spcPts val="3600"/>
              </a:lnSpc>
            </a:pPr>
            <a:r>
              <a:rPr lang="ru-RU" sz="3600" b="1" dirty="0" smtClean="0">
                <a:solidFill>
                  <a:srgbClr val="7030A0"/>
                </a:solidFill>
              </a:rPr>
              <a:t>Клинические эффекты </a:t>
            </a:r>
            <a:r>
              <a:rPr lang="ru-RU" sz="3600" b="1" dirty="0">
                <a:solidFill>
                  <a:srgbClr val="7030A0"/>
                </a:solidFill>
              </a:rPr>
              <a:t>а</a:t>
            </a:r>
            <a:r>
              <a:rPr lang="ru-RU" sz="3600" b="1" dirty="0" smtClean="0">
                <a:solidFill>
                  <a:srgbClr val="7030A0"/>
                </a:solidFill>
              </a:rPr>
              <a:t>нтиоксидантного комплекса  «</a:t>
            </a:r>
            <a:r>
              <a:rPr lang="ru-RU" sz="3600" b="1" dirty="0" err="1" smtClean="0">
                <a:solidFill>
                  <a:srgbClr val="7030A0"/>
                </a:solidFill>
              </a:rPr>
              <a:t>НовоМин</a:t>
            </a:r>
            <a:r>
              <a:rPr lang="ru-RU" sz="3600" b="1" dirty="0" smtClean="0">
                <a:solidFill>
                  <a:srgbClr val="7030A0"/>
                </a:solidFill>
              </a:rPr>
              <a:t>»*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4191000"/>
          </a:xfrm>
        </p:spPr>
        <p:txBody>
          <a:bodyPr>
            <a:normAutofit/>
          </a:bodyPr>
          <a:lstStyle/>
          <a:p>
            <a:pPr>
              <a:lnSpc>
                <a:spcPts val="2000"/>
              </a:lnSpc>
            </a:pPr>
            <a:r>
              <a:rPr lang="ru-RU" sz="2000" dirty="0" smtClean="0"/>
              <a:t>Снижение частоты послеоперационных осложнений.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Снижение риска развития метастазов.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Снижение частоты осложнений при проведении радиотерапии.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Снижение проявлений интоксикации при проведении химиотерапии.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Повышение клинической эффективности радио- и химиотерапии.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Улучшение показателей костномозгового кроветворения.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Улучшение общего состояния и качества жизни больных при неоперабельных формах рака.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Эффективность при диффузной мастопатии.</a:t>
            </a:r>
          </a:p>
          <a:p>
            <a:pPr>
              <a:lnSpc>
                <a:spcPts val="2000"/>
              </a:lnSpc>
            </a:pPr>
            <a:r>
              <a:rPr lang="ru-RU" sz="2000" dirty="0" smtClean="0"/>
              <a:t>Эффективность при язвенной болезни желудка и двенадцатиперстной кишки.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40594" y="6170711"/>
            <a:ext cx="868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* Клинические эффекты подтверждены исследованиями, проведенными В. Н. </a:t>
            </a:r>
            <a:r>
              <a:rPr lang="ru-RU" sz="1400" dirty="0" err="1" smtClean="0"/>
              <a:t>Суколинским</a:t>
            </a:r>
            <a:r>
              <a:rPr lang="ru-RU" sz="1400" dirty="0" smtClean="0"/>
              <a:t> в 1980–2000 гг.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40476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286000" y="2027237"/>
            <a:ext cx="65532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lnSpc>
                <a:spcPts val="3200"/>
              </a:lnSpc>
              <a:buNone/>
            </a:pPr>
            <a:r>
              <a:rPr lang="ru-RU" dirty="0" smtClean="0"/>
              <a:t>Согласно рекомендациям </a:t>
            </a:r>
          </a:p>
          <a:p>
            <a:pPr marL="0" indent="0" algn="ctr">
              <a:lnSpc>
                <a:spcPts val="3200"/>
              </a:lnSpc>
              <a:buNone/>
            </a:pPr>
            <a:r>
              <a:rPr lang="ru-RU" dirty="0"/>
              <a:t>профессора </a:t>
            </a:r>
            <a:r>
              <a:rPr lang="ru-RU" b="1" dirty="0"/>
              <a:t>Т</a:t>
            </a:r>
            <a:r>
              <a:rPr lang="ru-RU" b="1" dirty="0" smtClean="0"/>
              <a:t>. С</a:t>
            </a:r>
            <a:r>
              <a:rPr lang="ru-RU" b="1" dirty="0"/>
              <a:t>. </a:t>
            </a:r>
            <a:r>
              <a:rPr lang="ru-RU" b="1" dirty="0" err="1"/>
              <a:t>Морозкиной</a:t>
            </a:r>
            <a:r>
              <a:rPr lang="ru-RU" b="1" dirty="0"/>
              <a:t> </a:t>
            </a:r>
            <a:r>
              <a:rPr lang="ru-RU" dirty="0"/>
              <a:t>(</a:t>
            </a:r>
            <a:r>
              <a:rPr lang="ru-RU" dirty="0" smtClean="0"/>
              <a:t>коллеги и соавтора </a:t>
            </a:r>
            <a:r>
              <a:rPr lang="ru-RU" dirty="0" smtClean="0"/>
              <a:t>профессора </a:t>
            </a:r>
          </a:p>
          <a:p>
            <a:pPr marL="0" indent="0" algn="ctr">
              <a:lnSpc>
                <a:spcPts val="3200"/>
              </a:lnSpc>
              <a:buNone/>
            </a:pPr>
            <a:r>
              <a:rPr lang="ru-RU" dirty="0" smtClean="0"/>
              <a:t>В. Н. </a:t>
            </a:r>
            <a:r>
              <a:rPr lang="ru-RU" dirty="0" err="1" smtClean="0"/>
              <a:t>Суколинского</a:t>
            </a:r>
            <a:r>
              <a:rPr lang="ru-RU" dirty="0" smtClean="0"/>
              <a:t>) </a:t>
            </a:r>
            <a:endParaRPr lang="ru-RU" dirty="0" smtClean="0"/>
          </a:p>
          <a:p>
            <a:pPr marL="0" indent="0" algn="ctr">
              <a:lnSpc>
                <a:spcPts val="3200"/>
              </a:lnSpc>
              <a:buNone/>
            </a:pPr>
            <a:r>
              <a:rPr lang="ru-RU" dirty="0" smtClean="0"/>
              <a:t>комплекс </a:t>
            </a:r>
            <a:r>
              <a:rPr lang="ru-RU" b="1" dirty="0" err="1" smtClean="0">
                <a:solidFill>
                  <a:srgbClr val="7030A0"/>
                </a:solidFill>
              </a:rPr>
              <a:t>НовоМин</a:t>
            </a:r>
            <a:r>
              <a:rPr lang="ru-RU" dirty="0"/>
              <a:t> в 2015 г. </a:t>
            </a:r>
            <a:r>
              <a:rPr lang="ru-RU" dirty="0" smtClean="0"/>
              <a:t> </a:t>
            </a:r>
          </a:p>
          <a:p>
            <a:pPr marL="0" indent="0" algn="ctr">
              <a:lnSpc>
                <a:spcPts val="3200"/>
              </a:lnSpc>
              <a:buNone/>
            </a:pPr>
            <a:r>
              <a:rPr lang="ru-RU" dirty="0" smtClean="0"/>
              <a:t>был модифицирован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0"/>
            <a:ext cx="2209800" cy="1066800"/>
            <a:chOff x="0" y="0"/>
            <a:chExt cx="2209800" cy="106680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0" y="0"/>
              <a:ext cx="2209800" cy="1066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7" name="Рисунок 6" descr="Знак СЗ Белый.png"/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40000"/>
            </a:blip>
            <a:stretch>
              <a:fillRect/>
            </a:stretch>
          </p:blipFill>
          <p:spPr>
            <a:xfrm>
              <a:off x="228600" y="190128"/>
              <a:ext cx="1867627" cy="648072"/>
            </a:xfrm>
            <a:prstGeom prst="rect">
              <a:avLst/>
            </a:prstGeom>
            <a:effectLst/>
          </p:spPr>
        </p:pic>
      </p:grpSp>
      <p:pic>
        <p:nvPicPr>
          <p:cNvPr id="13314" name="Picture 2" descr="http://piluk.by/uploads/posts/2014-09/1410734849_53o3bbzinu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2332037"/>
            <a:ext cx="1752600" cy="2528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0446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2596342"/>
              </p:ext>
            </p:extLst>
          </p:nvPr>
        </p:nvGraphicFramePr>
        <p:xfrm>
          <a:off x="457200" y="3001936"/>
          <a:ext cx="8153399" cy="2457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759"/>
                <a:gridCol w="1411165"/>
                <a:gridCol w="2743932"/>
                <a:gridCol w="2273543"/>
              </a:tblGrid>
              <a:tr h="51435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Ингредиент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Масса, мг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% от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рекомендуемой суточной нормы 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потребления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% от верхнего допустимого уровня потребления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Витамин А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1,52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190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Витамин С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300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Витамин Е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400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38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9600" y="2461838"/>
            <a:ext cx="3124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1 капсула содержит: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8229600" cy="1143000"/>
          </a:xfrm>
        </p:spPr>
        <p:txBody>
          <a:bodyPr/>
          <a:lstStyle/>
          <a:p>
            <a:pPr algn="l"/>
            <a:r>
              <a:rPr lang="ru-RU" b="1" dirty="0" err="1" smtClean="0">
                <a:solidFill>
                  <a:srgbClr val="7030A0"/>
                </a:solidFill>
              </a:rPr>
              <a:t>НовоМин</a:t>
            </a:r>
            <a:endParaRPr lang="ru-RU" b="1" dirty="0">
              <a:solidFill>
                <a:srgbClr val="7030A0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0" y="0"/>
            <a:ext cx="2209800" cy="1066800"/>
            <a:chOff x="0" y="0"/>
            <a:chExt cx="2209800" cy="1066800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0"/>
              <a:ext cx="2209800" cy="1066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13" name="Рисунок 12" descr="Знак СЗ Белый.png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40000"/>
            </a:blip>
            <a:stretch>
              <a:fillRect/>
            </a:stretch>
          </p:blipFill>
          <p:spPr>
            <a:xfrm>
              <a:off x="228600" y="190128"/>
              <a:ext cx="1867627" cy="648072"/>
            </a:xfrm>
            <a:prstGeom prst="rect">
              <a:avLst/>
            </a:prstGeom>
            <a:effectLst/>
          </p:spPr>
        </p:pic>
      </p:grpSp>
    </p:spTree>
    <p:extLst>
      <p:ext uri="{BB962C8B-B14F-4D97-AF65-F5344CB8AC3E}">
        <p14:creationId xmlns:p14="http://schemas.microsoft.com/office/powerpoint/2010/main" val="405771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06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dirty="0" smtClean="0">
                <a:solidFill>
                  <a:srgbClr val="7030A0"/>
                </a:solidFill>
              </a:rPr>
              <a:t>Незаменимые антиоксиданты</a:t>
            </a:r>
            <a:br>
              <a:rPr lang="ru-RU" sz="4000" b="1" dirty="0" smtClean="0">
                <a:solidFill>
                  <a:srgbClr val="7030A0"/>
                </a:solidFill>
              </a:rPr>
            </a:br>
            <a:r>
              <a:rPr lang="ru-RU" sz="4000" b="1" dirty="0" smtClean="0">
                <a:solidFill>
                  <a:srgbClr val="7030A0"/>
                </a:solidFill>
              </a:rPr>
              <a:t>Витамин Е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0" y="2133600"/>
            <a:ext cx="5791200" cy="4525963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ru-RU" sz="2400" dirty="0" smtClean="0"/>
              <a:t>Универсальный протектор клеточных мембран, защищающий от окислительного повреждения. </a:t>
            </a:r>
          </a:p>
          <a:p>
            <a:pPr>
              <a:lnSpc>
                <a:spcPts val="2400"/>
              </a:lnSpc>
              <a:buFont typeface="Wingdings" panose="05000000000000000000" pitchFamily="2" charset="2"/>
              <a:buChar char="ü"/>
            </a:pPr>
            <a:endParaRPr lang="ru-RU" sz="2400" dirty="0" smtClean="0"/>
          </a:p>
          <a:p>
            <a:pPr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ru-RU" sz="2400" dirty="0" smtClean="0"/>
              <a:t>Самостоятельно не синтезируется, должен поступать извне.</a:t>
            </a:r>
          </a:p>
          <a:p>
            <a:pPr>
              <a:lnSpc>
                <a:spcPts val="2400"/>
              </a:lnSpc>
              <a:buFont typeface="Wingdings" panose="05000000000000000000" pitchFamily="2" charset="2"/>
              <a:buChar char="ü"/>
            </a:pPr>
            <a:endParaRPr lang="ru-RU" sz="2400" dirty="0" smtClean="0"/>
          </a:p>
          <a:p>
            <a:pPr>
              <a:lnSpc>
                <a:spcPts val="2400"/>
              </a:lnSpc>
              <a:buFont typeface="Wingdings" panose="05000000000000000000" pitchFamily="2" charset="2"/>
              <a:buChar char="ü"/>
            </a:pPr>
            <a:r>
              <a:rPr lang="ru-RU" sz="2400" dirty="0" smtClean="0"/>
              <a:t>Более эффективен при приеме с витаминами А, С, селеном и цинком. </a:t>
            </a:r>
          </a:p>
          <a:p>
            <a:pPr marL="0" indent="0">
              <a:lnSpc>
                <a:spcPts val="2400"/>
              </a:lnSpc>
              <a:buNone/>
            </a:pPr>
            <a:endParaRPr lang="ru-RU" sz="2400" dirty="0" smtClean="0"/>
          </a:p>
          <a:p>
            <a:pPr marL="457200" lvl="1" indent="0">
              <a:lnSpc>
                <a:spcPts val="2400"/>
              </a:lnSpc>
              <a:buNone/>
            </a:pPr>
            <a:endParaRPr lang="ru-RU" sz="2400" dirty="0" smtClean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034"/>
          <a:stretch/>
        </p:blipFill>
        <p:spPr>
          <a:xfrm>
            <a:off x="429768" y="2550016"/>
            <a:ext cx="2465832" cy="202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2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9400" y="2312719"/>
            <a:ext cx="6096000" cy="4525963"/>
          </a:xfrm>
        </p:spPr>
        <p:txBody>
          <a:bodyPr>
            <a:normAutofit/>
          </a:bodyPr>
          <a:lstStyle/>
          <a:p>
            <a:pPr marL="342900" lvl="1" indent="-342900">
              <a:lnSpc>
                <a:spcPts val="2400"/>
              </a:lnSpc>
              <a:buFont typeface="Arial" pitchFamily="34" charset="0"/>
              <a:buChar char="•"/>
            </a:pPr>
            <a:r>
              <a:rPr lang="ru-RU" sz="2400" dirty="0" smtClean="0"/>
              <a:t>Нейтрализует супероксидный радикал до перекиси водорода. </a:t>
            </a:r>
          </a:p>
          <a:p>
            <a:pPr marL="342900" lvl="1" indent="-342900">
              <a:lnSpc>
                <a:spcPts val="2400"/>
              </a:lnSpc>
              <a:buFont typeface="Arial" pitchFamily="34" charset="0"/>
              <a:buChar char="•"/>
            </a:pPr>
            <a:endParaRPr lang="ru-RU" sz="2400" dirty="0">
              <a:solidFill>
                <a:srgbClr val="FF0000"/>
              </a:solidFill>
            </a:endParaRPr>
          </a:p>
          <a:p>
            <a:pPr marL="342900" lvl="1" indent="-342900">
              <a:lnSpc>
                <a:spcPts val="2400"/>
              </a:lnSpc>
              <a:buFont typeface="Arial" pitchFamily="34" charset="0"/>
              <a:buChar char="•"/>
            </a:pPr>
            <a:r>
              <a:rPr lang="ru-RU" sz="2400" dirty="0" smtClean="0"/>
              <a:t>Участвует во множестве процессов синтеза жизненно важных веществ </a:t>
            </a:r>
            <a:r>
              <a:rPr lang="ru-RU" sz="1800" dirty="0" smtClean="0"/>
              <a:t>(коллагена, серотонина, кортикостероидов, катехоламинов,  </a:t>
            </a:r>
            <a:r>
              <a:rPr lang="ru-RU" sz="1800" dirty="0" err="1" smtClean="0"/>
              <a:t>убихинона</a:t>
            </a:r>
            <a:r>
              <a:rPr lang="ru-RU" sz="1800" dirty="0" smtClean="0"/>
              <a:t>,  витамина Е, интерферона).</a:t>
            </a:r>
          </a:p>
          <a:p>
            <a:pPr marL="342900" lvl="1" indent="-342900">
              <a:lnSpc>
                <a:spcPts val="2400"/>
              </a:lnSpc>
              <a:buFont typeface="Arial" pitchFamily="34" charset="0"/>
              <a:buChar char="•"/>
            </a:pPr>
            <a:endParaRPr lang="ru-RU" sz="1800" dirty="0"/>
          </a:p>
          <a:p>
            <a:pPr marL="342900" lvl="1" indent="-342900">
              <a:lnSpc>
                <a:spcPts val="2400"/>
              </a:lnSpc>
              <a:buFont typeface="Arial" pitchFamily="34" charset="0"/>
              <a:buChar char="•"/>
            </a:pPr>
            <a:r>
              <a:rPr lang="ru-RU" sz="2400" dirty="0" smtClean="0"/>
              <a:t>Способствует укреплению иммунитета  благодаря участию в синтезе аминокислот.</a:t>
            </a:r>
          </a:p>
          <a:p>
            <a:pPr marL="342900" lvl="1" indent="-342900">
              <a:lnSpc>
                <a:spcPts val="2400"/>
              </a:lnSpc>
              <a:buFont typeface="Arial" pitchFamily="34" charset="0"/>
              <a:buChar char="•"/>
            </a:pPr>
            <a:endParaRPr lang="ru-RU" sz="1800" dirty="0" smtClean="0"/>
          </a:p>
          <a:p>
            <a:pPr marL="0" indent="0"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199" y="10668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dirty="0">
                <a:solidFill>
                  <a:srgbClr val="7030A0"/>
                </a:solidFill>
              </a:rPr>
              <a:t>Незаменимые </a:t>
            </a:r>
            <a:r>
              <a:rPr lang="ru-RU" sz="4000" b="1" dirty="0" smtClean="0">
                <a:solidFill>
                  <a:srgbClr val="7030A0"/>
                </a:solidFill>
              </a:rPr>
              <a:t>антиоксиданты</a:t>
            </a:r>
            <a:r>
              <a:rPr lang="ru-RU" sz="4000" b="1" dirty="0">
                <a:solidFill>
                  <a:srgbClr val="7030A0"/>
                </a:solidFill>
              </a:rPr>
              <a:t/>
            </a:r>
            <a:br>
              <a:rPr lang="ru-RU" sz="4000" b="1" dirty="0">
                <a:solidFill>
                  <a:srgbClr val="7030A0"/>
                </a:solidFill>
              </a:rPr>
            </a:br>
            <a:r>
              <a:rPr lang="ru-RU" sz="4000" b="1" dirty="0">
                <a:solidFill>
                  <a:srgbClr val="7030A0"/>
                </a:solidFill>
              </a:rPr>
              <a:t>Витамин </a:t>
            </a:r>
            <a:r>
              <a:rPr lang="ru-RU" sz="4000" b="1" dirty="0" smtClean="0">
                <a:solidFill>
                  <a:srgbClr val="7030A0"/>
                </a:solidFill>
              </a:rPr>
              <a:t>С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71" b="31763"/>
          <a:stretch/>
        </p:blipFill>
        <p:spPr>
          <a:xfrm>
            <a:off x="429768" y="2743200"/>
            <a:ext cx="2465832" cy="235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49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600" y="2133600"/>
            <a:ext cx="5029200" cy="3810000"/>
          </a:xfrm>
        </p:spPr>
        <p:txBody>
          <a:bodyPr>
            <a:noAutofit/>
          </a:bodyPr>
          <a:lstStyle/>
          <a:p>
            <a:pPr>
              <a:lnSpc>
                <a:spcPts val="2400"/>
              </a:lnSpc>
            </a:pPr>
            <a:r>
              <a:rPr lang="ru-RU" sz="2400" dirty="0" smtClean="0"/>
              <a:t>Участвует в </a:t>
            </a:r>
            <a:r>
              <a:rPr lang="ru-RU" sz="2400" dirty="0" err="1" smtClean="0"/>
              <a:t>окислительно</a:t>
            </a:r>
            <a:r>
              <a:rPr lang="ru-RU" sz="2400" dirty="0" smtClean="0"/>
              <a:t>-восстановительных процессах.</a:t>
            </a:r>
          </a:p>
          <a:p>
            <a:pPr>
              <a:lnSpc>
                <a:spcPts val="2400"/>
              </a:lnSpc>
            </a:pPr>
            <a:endParaRPr lang="ru-RU" sz="2400" dirty="0" smtClean="0"/>
          </a:p>
          <a:p>
            <a:pPr>
              <a:lnSpc>
                <a:spcPts val="2400"/>
              </a:lnSpc>
            </a:pPr>
            <a:r>
              <a:rPr lang="ru-RU" sz="2400" dirty="0" smtClean="0"/>
              <a:t>Участвует в регуляции синтеза белка.</a:t>
            </a:r>
          </a:p>
          <a:p>
            <a:pPr>
              <a:lnSpc>
                <a:spcPts val="2400"/>
              </a:lnSpc>
            </a:pPr>
            <a:endParaRPr lang="ru-RU" sz="2400" dirty="0" smtClean="0"/>
          </a:p>
          <a:p>
            <a:pPr>
              <a:lnSpc>
                <a:spcPts val="2400"/>
              </a:lnSpc>
            </a:pPr>
            <a:r>
              <a:rPr lang="ru-RU" sz="2400" dirty="0" smtClean="0"/>
              <a:t>Участвует в процессе формирования костей, зубов.</a:t>
            </a:r>
          </a:p>
          <a:p>
            <a:pPr>
              <a:lnSpc>
                <a:spcPts val="2400"/>
              </a:lnSpc>
            </a:pPr>
            <a:endParaRPr lang="ru-RU" sz="2400" dirty="0" smtClean="0"/>
          </a:p>
          <a:p>
            <a:pPr>
              <a:lnSpc>
                <a:spcPts val="2400"/>
              </a:lnSpc>
            </a:pPr>
            <a:r>
              <a:rPr lang="ru-RU" sz="2400" dirty="0" smtClean="0"/>
              <a:t>Способствует восстановлению эпителиальной ткани.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9" y="9906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dirty="0">
                <a:solidFill>
                  <a:srgbClr val="7030A0"/>
                </a:solidFill>
              </a:rPr>
              <a:t>Незаменимые </a:t>
            </a:r>
            <a:r>
              <a:rPr lang="ru-RU" sz="4000" b="1" dirty="0" smtClean="0">
                <a:solidFill>
                  <a:srgbClr val="7030A0"/>
                </a:solidFill>
              </a:rPr>
              <a:t>антиоксиданты</a:t>
            </a:r>
            <a:r>
              <a:rPr lang="ru-RU" sz="4000" b="1" dirty="0">
                <a:solidFill>
                  <a:srgbClr val="7030A0"/>
                </a:solidFill>
              </a:rPr>
              <a:t/>
            </a:r>
            <a:br>
              <a:rPr lang="ru-RU" sz="4000" b="1" dirty="0">
                <a:solidFill>
                  <a:srgbClr val="7030A0"/>
                </a:solidFill>
              </a:rPr>
            </a:br>
            <a:r>
              <a:rPr lang="ru-RU" sz="4000" b="1" dirty="0">
                <a:solidFill>
                  <a:srgbClr val="7030A0"/>
                </a:solidFill>
              </a:rPr>
              <a:t>Витамин </a:t>
            </a:r>
            <a:r>
              <a:rPr lang="en-US" sz="4000" b="1" dirty="0">
                <a:solidFill>
                  <a:srgbClr val="7030A0"/>
                </a:solidFill>
              </a:rPr>
              <a:t>A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" b="67605"/>
          <a:stretch/>
        </p:blipFill>
        <p:spPr>
          <a:xfrm>
            <a:off x="429768" y="3124200"/>
            <a:ext cx="2465832" cy="204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07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2192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4000"/>
              </a:lnSpc>
            </a:pPr>
            <a:r>
              <a:rPr lang="ru-RU" sz="4000" b="1" dirty="0" smtClean="0">
                <a:solidFill>
                  <a:srgbClr val="7030A0"/>
                </a:solidFill>
              </a:rPr>
              <a:t>Применение «</a:t>
            </a:r>
            <a:r>
              <a:rPr lang="ru-RU" sz="4000" b="1" dirty="0" err="1" smtClean="0">
                <a:solidFill>
                  <a:srgbClr val="7030A0"/>
                </a:solidFill>
              </a:rPr>
              <a:t>НовоМина</a:t>
            </a:r>
            <a:r>
              <a:rPr lang="ru-RU" sz="4000" b="1" dirty="0" smtClean="0">
                <a:solidFill>
                  <a:srgbClr val="7030A0"/>
                </a:solidFill>
              </a:rPr>
              <a:t>»</a:t>
            </a:r>
            <a:endParaRPr lang="ru-RU" sz="4000" b="1" dirty="0">
              <a:solidFill>
                <a:srgbClr val="7030A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59557"/>
              </p:ext>
            </p:extLst>
          </p:nvPr>
        </p:nvGraphicFramePr>
        <p:xfrm>
          <a:off x="609599" y="2240280"/>
          <a:ext cx="7924799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1527"/>
                <a:gridCol w="2701636"/>
                <a:gridCol w="270163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Ежедневный антиоксидант для здоровых</a:t>
                      </a:r>
                      <a:r>
                        <a:rPr lang="ru-RU" baseline="0" dirty="0" smtClean="0">
                          <a:solidFill>
                            <a:srgbClr val="7030A0"/>
                          </a:solidFill>
                        </a:rPr>
                        <a:t> людей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Экстренное</a:t>
                      </a:r>
                      <a:r>
                        <a:rPr lang="ru-RU" baseline="0" dirty="0" smtClean="0">
                          <a:solidFill>
                            <a:srgbClr val="7030A0"/>
                          </a:solidFill>
                        </a:rPr>
                        <a:t> средство помощи в период сезонных вирусных инфекций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Вспомогательное</a:t>
                      </a:r>
                      <a:r>
                        <a:rPr lang="ru-RU" baseline="0" dirty="0" smtClean="0">
                          <a:solidFill>
                            <a:srgbClr val="7030A0"/>
                          </a:solidFill>
                        </a:rPr>
                        <a:t> средство с </a:t>
                      </a:r>
                      <a:r>
                        <a:rPr lang="ru-RU" baseline="0" dirty="0" err="1" smtClean="0">
                          <a:solidFill>
                            <a:srgbClr val="7030A0"/>
                          </a:solidFill>
                        </a:rPr>
                        <a:t>прооксидантными</a:t>
                      </a:r>
                      <a:r>
                        <a:rPr lang="ru-RU" baseline="0" dirty="0" smtClean="0">
                          <a:solidFill>
                            <a:srgbClr val="7030A0"/>
                          </a:solidFill>
                        </a:rPr>
                        <a:t> свойствами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 капсула в день</a:t>
                      </a:r>
                      <a:r>
                        <a:rPr lang="ru-RU" baseline="0" dirty="0" smtClean="0"/>
                        <a:t> в течение 1 месяца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10–11 капсул в день в первые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smtClean="0"/>
                        <a:t>2 </a:t>
                      </a:r>
                      <a:r>
                        <a:rPr lang="ru-RU" baseline="0" dirty="0" smtClean="0"/>
                        <a:t>дня возникновения симптомов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8–10 капсул в день во время еды*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99167" y="4648200"/>
            <a:ext cx="9142183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* Особенности режима приема</a:t>
            </a:r>
            <a:r>
              <a:rPr lang="ru-RU" sz="1400" dirty="0"/>
              <a:t> </a:t>
            </a:r>
            <a:r>
              <a:rPr lang="ru-RU" sz="1400" dirty="0" smtClean="0"/>
              <a:t>(</a:t>
            </a:r>
            <a:r>
              <a:rPr lang="ru-RU" sz="1400" b="1" dirty="0" smtClean="0"/>
              <a:t>сформулированы </a:t>
            </a:r>
            <a:r>
              <a:rPr lang="ru-RU" sz="1400" b="1" dirty="0"/>
              <a:t>на основе данных клинических исследований </a:t>
            </a:r>
            <a:endParaRPr lang="ru-RU" sz="1400" b="1" dirty="0" smtClean="0"/>
          </a:p>
          <a:p>
            <a:r>
              <a:rPr lang="ru-RU" sz="1400" b="1" dirty="0" smtClean="0"/>
              <a:t>    разработчика </a:t>
            </a:r>
            <a:r>
              <a:rPr lang="ru-RU" sz="1400" b="1" dirty="0"/>
              <a:t>комплекса В</a:t>
            </a:r>
            <a:r>
              <a:rPr lang="ru-RU" sz="1400" b="1" dirty="0" smtClean="0"/>
              <a:t>. Н. </a:t>
            </a:r>
            <a:r>
              <a:rPr lang="ru-RU" sz="1400" b="1" dirty="0" err="1" smtClean="0"/>
              <a:t>Суколинского</a:t>
            </a:r>
            <a:r>
              <a:rPr lang="ru-RU" sz="1400" b="1" dirty="0" smtClean="0"/>
              <a:t>):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 </a:t>
            </a:r>
            <a:r>
              <a:rPr lang="ru-RU" sz="1400" dirty="0"/>
              <a:t>Профилактика осложнений </a:t>
            </a:r>
            <a:r>
              <a:rPr lang="ru-RU" sz="1400" dirty="0" smtClean="0"/>
              <a:t>химиотерапии – </a:t>
            </a:r>
            <a:r>
              <a:rPr lang="ru-RU" sz="1400" dirty="0"/>
              <a:t>за несколько дней до и </a:t>
            </a:r>
            <a:r>
              <a:rPr lang="ru-RU" sz="1400" dirty="0" smtClean="0"/>
              <a:t>во время курса. </a:t>
            </a:r>
            <a:endParaRPr lang="ru-RU" sz="1400" dirty="0"/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 Снижение </a:t>
            </a:r>
            <a:r>
              <a:rPr lang="ru-RU" sz="1400" dirty="0"/>
              <a:t>риска развития </a:t>
            </a:r>
            <a:r>
              <a:rPr lang="ru-RU" sz="1400" dirty="0" smtClean="0"/>
              <a:t>метастазов – </a:t>
            </a:r>
            <a:r>
              <a:rPr lang="ru-RU" sz="1400" dirty="0"/>
              <a:t>в течение 1 месяца, повторять каждые </a:t>
            </a:r>
            <a:r>
              <a:rPr lang="ru-RU" sz="1400" dirty="0" smtClean="0"/>
              <a:t>2–3 </a:t>
            </a:r>
            <a:r>
              <a:rPr lang="ru-RU" sz="1400" dirty="0"/>
              <a:t>месяца на протяжении 2 </a:t>
            </a:r>
            <a:r>
              <a:rPr lang="ru-RU" sz="1400" dirty="0" smtClean="0"/>
              <a:t>лет. 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 Улучшение </a:t>
            </a:r>
            <a:r>
              <a:rPr lang="ru-RU" sz="1400" dirty="0"/>
              <a:t>качества жизни неизлечимых </a:t>
            </a:r>
            <a:r>
              <a:rPr lang="ru-RU" sz="1400" dirty="0" smtClean="0"/>
              <a:t>больных – в </a:t>
            </a:r>
            <a:r>
              <a:rPr lang="ru-RU" sz="1400" dirty="0"/>
              <a:t>течение 1,5 –</a:t>
            </a:r>
            <a:r>
              <a:rPr lang="ru-RU" sz="1400" dirty="0" smtClean="0"/>
              <a:t>2 недель.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 Курс терапии при мастопатии – </a:t>
            </a:r>
            <a:r>
              <a:rPr lang="ru-RU" sz="1400" dirty="0"/>
              <a:t>в течение 10 </a:t>
            </a:r>
            <a:r>
              <a:rPr lang="ru-RU" sz="1400" dirty="0" smtClean="0"/>
              <a:t>дней начиная </a:t>
            </a:r>
            <a:r>
              <a:rPr lang="ru-RU" sz="1400" dirty="0"/>
              <a:t>с 7 дня от начала менструации, курс 3 </a:t>
            </a:r>
            <a:r>
              <a:rPr lang="ru-RU" sz="1400" dirty="0" smtClean="0"/>
              <a:t>месяца.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 Курс терапии при язвенной </a:t>
            </a:r>
            <a:r>
              <a:rPr lang="ru-RU" sz="1400" dirty="0"/>
              <a:t>болезни желудка и двенадцатиперстной </a:t>
            </a:r>
            <a:r>
              <a:rPr lang="ru-RU" sz="1400" dirty="0" smtClean="0"/>
              <a:t>кишки -– по 3–4 </a:t>
            </a:r>
            <a:r>
              <a:rPr lang="ru-RU" sz="1400" dirty="0"/>
              <a:t>капсулы в день </a:t>
            </a:r>
            <a:endParaRPr lang="ru-RU" sz="1400" dirty="0" smtClean="0"/>
          </a:p>
          <a:p>
            <a:r>
              <a:rPr lang="ru-RU" sz="1400" dirty="0" smtClean="0"/>
              <a:t>        во </a:t>
            </a:r>
            <a:r>
              <a:rPr lang="ru-RU" sz="1400" dirty="0"/>
              <a:t>время еды в течение </a:t>
            </a:r>
            <a:r>
              <a:rPr lang="ru-RU" sz="1400" dirty="0" smtClean="0"/>
              <a:t>7–10 дней.</a:t>
            </a:r>
          </a:p>
          <a:p>
            <a:r>
              <a:rPr lang="ru-RU" sz="1400" dirty="0" smtClean="0"/>
              <a:t> </a:t>
            </a:r>
            <a:endParaRPr lang="ru-RU" sz="1400" dirty="0"/>
          </a:p>
          <a:p>
            <a:pPr marL="0" lvl="1"/>
            <a:endParaRPr lang="ru-RU" sz="1400" dirty="0"/>
          </a:p>
          <a:p>
            <a:pPr marL="0" lvl="1"/>
            <a:endParaRPr lang="ru-RU" sz="1400" dirty="0"/>
          </a:p>
          <a:p>
            <a:pPr marL="0" lvl="1"/>
            <a:endParaRPr lang="ru-RU" sz="14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07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3276600"/>
            <a:ext cx="8229600" cy="4068763"/>
          </a:xfrm>
        </p:spPr>
        <p:txBody>
          <a:bodyPr>
            <a:normAutofit/>
          </a:bodyPr>
          <a:lstStyle/>
          <a:p>
            <a:pPr marL="0" indent="0">
              <a:lnSpc>
                <a:spcPts val="4000"/>
              </a:lnSpc>
              <a:buNone/>
            </a:pPr>
            <a:endParaRPr lang="ru-RU" sz="4000" b="1" dirty="0" smtClean="0">
              <a:solidFill>
                <a:srgbClr val="7030A0"/>
              </a:solidFill>
            </a:endParaRPr>
          </a:p>
          <a:p>
            <a:pPr marL="0" indent="0">
              <a:lnSpc>
                <a:spcPts val="4000"/>
              </a:lnSpc>
              <a:buNone/>
            </a:pPr>
            <a:endParaRPr lang="ru-RU" sz="4000" b="1" dirty="0">
              <a:solidFill>
                <a:srgbClr val="7030A0"/>
              </a:solidFill>
            </a:endParaRPr>
          </a:p>
          <a:p>
            <a:pPr marL="0" indent="0" algn="ctr">
              <a:lnSpc>
                <a:spcPts val="4000"/>
              </a:lnSpc>
              <a:buNone/>
            </a:pPr>
            <a:r>
              <a:rPr lang="ru-RU" sz="4000" b="1" dirty="0" smtClean="0">
                <a:solidFill>
                  <a:srgbClr val="7030A0"/>
                </a:solidFill>
              </a:rPr>
              <a:t>Спасибо за внимание!</a:t>
            </a:r>
          </a:p>
          <a:p>
            <a:pPr marL="0" indent="0" algn="ctr">
              <a:lnSpc>
                <a:spcPts val="4000"/>
              </a:lnSpc>
              <a:buNone/>
            </a:pPr>
            <a:r>
              <a:rPr lang="ru-RU" sz="4000" b="1" dirty="0" smtClean="0">
                <a:solidFill>
                  <a:srgbClr val="7030A0"/>
                </a:solidFill>
              </a:rPr>
              <a:t>Сибирского вам здоровья!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1143000"/>
            <a:ext cx="2566744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4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1105</TotalTime>
  <Words>819</Words>
  <Application>Microsoft Office PowerPoint</Application>
  <PresentationFormat>Экран (4:3)</PresentationFormat>
  <Paragraphs>188</Paragraphs>
  <Slides>21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Презентация PowerPoint</vt:lpstr>
      <vt:lpstr>Что такое свободные радикалы?</vt:lpstr>
      <vt:lpstr>Чем опасны свободные радикалы?</vt:lpstr>
      <vt:lpstr>Результаты окислительных реакций</vt:lpstr>
      <vt:lpstr>Последствия влияния свободных радикалов на организм</vt:lpstr>
      <vt:lpstr>Факторы нарушения баланса окислительных процессов</vt:lpstr>
      <vt:lpstr>Антиоксидантная защита  (защита от окислений)</vt:lpstr>
      <vt:lpstr>Презентация PowerPoint</vt:lpstr>
      <vt:lpstr>Презентация PowerPoint</vt:lpstr>
      <vt:lpstr>НовоМин</vt:lpstr>
      <vt:lpstr>Презентация PowerPoint</vt:lpstr>
      <vt:lpstr>Открытие профессора В. Н. Суколинского</vt:lpstr>
      <vt:lpstr>Презентация PowerPoint</vt:lpstr>
      <vt:lpstr>Клинические эффекты антиоксидантного комплекса  «НовоМин»*</vt:lpstr>
      <vt:lpstr>Презентация PowerPoint</vt:lpstr>
      <vt:lpstr>НовоМин</vt:lpstr>
      <vt:lpstr>Незаменимые антиоксиданты Витамин Е</vt:lpstr>
      <vt:lpstr>Незаменимые антиоксиданты Витамин С</vt:lpstr>
      <vt:lpstr>Незаменимые антиоксиданты Витамин A</vt:lpstr>
      <vt:lpstr>Применение «НовоМина»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Новомин</dc:title>
  <dc:creator>Bondareva, Olga [JANRU]</dc:creator>
  <cp:lastModifiedBy>Коваль Мария Олеговна</cp:lastModifiedBy>
  <cp:revision>100</cp:revision>
  <dcterms:created xsi:type="dcterms:W3CDTF">2006-08-16T00:00:00Z</dcterms:created>
  <dcterms:modified xsi:type="dcterms:W3CDTF">2015-11-18T06:33:03Z</dcterms:modified>
</cp:coreProperties>
</file>