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6" r:id="rId4"/>
    <p:sldId id="277" r:id="rId5"/>
    <p:sldId id="273" r:id="rId6"/>
    <p:sldId id="274" r:id="rId7"/>
    <p:sldId id="275" r:id="rId8"/>
    <p:sldId id="291" r:id="rId9"/>
    <p:sldId id="280" r:id="rId10"/>
    <p:sldId id="283" r:id="rId11"/>
    <p:sldId id="287" r:id="rId12"/>
    <p:sldId id="286" r:id="rId13"/>
    <p:sldId id="292" r:id="rId14"/>
  </p:sldIdLst>
  <p:sldSz cx="9144000" cy="6858000" type="screen4x3"/>
  <p:notesSz cx="6858000" cy="9144000"/>
  <p:custDataLst>
    <p:tags r:id="rId16"/>
  </p:custDataLst>
  <p:defaultTextStyle>
    <a:defPPr>
      <a:defRPr lang="ru-RU">
        <a:effectLst/>
      </a:defRPr>
    </a:defPPr>
    <a:lvl1pPr marL="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effectLst/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ouisa Goryanskaya" initials="LG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49F5"/>
    <a:srgbClr val="FDBB73"/>
    <a:srgbClr val="FEF2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60" autoAdjust="0"/>
    <p:restoredTop sz="91739" autoAdjust="0"/>
  </p:normalViewPr>
  <p:slideViewPr>
    <p:cSldViewPr>
      <p:cViewPr varScale="1">
        <p:scale>
          <a:sx n="82" d="100"/>
          <a:sy n="82" d="100"/>
        </p:scale>
        <p:origin x="160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effectLst/>
        </p:spPr>
        <p:txBody>
          <a:bodyPr vert="horz" lIns="91440" tIns="45720" rIns="91440" bIns="45720" rtlCol="0"/>
          <a:lstStyle>
            <a:lvl1pPr algn="l">
              <a:defRPr sz="1200">
                <a:effectLst/>
              </a:defRPr>
            </a:lvl1pPr>
          </a:lstStyle>
          <a:p>
            <a:endParaRPr lang="ru-RU">
              <a:effectLst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effectLst/>
        </p:spPr>
        <p:txBody>
          <a:bodyPr vert="horz" lIns="91440" tIns="45720" rIns="91440" bIns="45720" rtlCol="0"/>
          <a:lstStyle>
            <a:lvl1pPr algn="r">
              <a:defRPr sz="1200">
                <a:effectLst/>
              </a:defRPr>
            </a:lvl1pPr>
          </a:lstStyle>
          <a:p>
            <a:fld id="{409D698B-4F90-4B7F-AABE-EE6D2302B680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  <a:effectLst/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effectLst/>
        </p:spPr>
        <p:txBody>
          <a:bodyPr vert="horz" lIns="91440" tIns="45720" rIns="91440" bIns="45720" rtlCol="0"/>
          <a:lstStyle/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effectLst/>
        </p:spPr>
        <p:txBody>
          <a:bodyPr vert="horz" lIns="91440" tIns="45720" rIns="91440" bIns="45720" rtlCol="0" anchor="b"/>
          <a:lstStyle>
            <a:lvl1pPr algn="l">
              <a:defRPr sz="1200">
                <a:effectLst/>
              </a:defRPr>
            </a:lvl1pPr>
          </a:lstStyle>
          <a:p>
            <a:endParaRPr lang="ru-RU">
              <a:effectLst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effectLst/>
        </p:spPr>
        <p:txBody>
          <a:bodyPr vert="horz" lIns="91440" tIns="45720" rIns="91440" bIns="45720" rtlCol="0" anchor="b"/>
          <a:lstStyle>
            <a:lvl1pPr algn="r">
              <a:defRPr sz="1200">
                <a:effectLst/>
              </a:defRPr>
            </a:lvl1pPr>
          </a:lstStyle>
          <a:p>
            <a:fld id="{E2D5515A-7A4C-4A31-96E2-E7DD7FDAFC91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96066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2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99412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3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95714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4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44787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5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6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7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8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10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779404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effectLst/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effectLst/>
        </p:spPr>
        <p:txBody>
          <a:bodyPr/>
          <a:lstStyle/>
          <a:p>
            <a:fld id="{E2D5515A-7A4C-4A31-96E2-E7DD7FDAFC91}" type="slidenum">
              <a:rPr lang="ru-RU" smtClean="0">
                <a:effectLst/>
              </a:rPr>
              <a:t>12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26867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effectLst/>
        </p:spPr>
        <p:txBody>
          <a:bodyPr/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/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r>
              <a:rPr lang="ru-RU" smtClean="0">
                <a:effectLst/>
              </a:rPr>
              <a:t>Образец подзаголовка</a:t>
            </a:r>
            <a:endParaRPr lang="ru-RU">
              <a:effectLst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5795085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/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7182151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effectLst/>
        </p:spPr>
        <p:txBody>
          <a:bodyPr anchor="t"/>
          <a:lstStyle>
            <a:lvl1pPr algn="l">
              <a:defRPr sz="4000" b="1" cap="all">
                <a:effectLst/>
              </a:defRPr>
            </a:lvl1pPr>
          </a:lstStyle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effectLst/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  <a:effectLst/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  <a:effectLst/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  <a:effectLst/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  <a:effectLst/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  <a:effectLst/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  <a:effectLst/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  <a:effectLst/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6818423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effectLst/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effectLst/>
              </a:defRPr>
            </a:lvl2pPr>
            <a:lvl3pPr>
              <a:defRPr sz="2000">
                <a:effectLst/>
              </a:defRPr>
            </a:lvl3pPr>
            <a:lvl4pPr>
              <a:defRPr sz="1800">
                <a:effectLst/>
              </a:defRPr>
            </a:lvl4pPr>
            <a:lvl5pPr>
              <a:defRPr sz="1800">
                <a:effectLst/>
              </a:defRPr>
            </a:lvl5pPr>
            <a:lvl6pPr>
              <a:defRPr sz="1800">
                <a:effectLst/>
              </a:defRPr>
            </a:lvl6pPr>
            <a:lvl7pPr>
              <a:defRPr sz="1800">
                <a:effectLst/>
              </a:defRPr>
            </a:lvl7pPr>
            <a:lvl8pPr>
              <a:defRPr sz="1800">
                <a:effectLst/>
              </a:defRPr>
            </a:lvl8pPr>
            <a:lvl9pPr>
              <a:defRPr sz="18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effectLst/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effectLst/>
              </a:defRPr>
            </a:lvl2pPr>
            <a:lvl3pPr>
              <a:defRPr sz="2000">
                <a:effectLst/>
              </a:defRPr>
            </a:lvl3pPr>
            <a:lvl4pPr>
              <a:defRPr sz="1800">
                <a:effectLst/>
              </a:defRPr>
            </a:lvl4pPr>
            <a:lvl5pPr>
              <a:defRPr sz="1800">
                <a:effectLst/>
              </a:defRPr>
            </a:lvl5pPr>
            <a:lvl6pPr>
              <a:defRPr sz="1800">
                <a:effectLst/>
              </a:defRPr>
            </a:lvl6pPr>
            <a:lvl7pPr>
              <a:defRPr sz="1800">
                <a:effectLst/>
              </a:defRPr>
            </a:lvl7pPr>
            <a:lvl8pPr>
              <a:defRPr sz="1800">
                <a:effectLst/>
              </a:defRPr>
            </a:lvl8pPr>
            <a:lvl9pPr>
              <a:defRPr sz="18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3964298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effectLst/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>
                <a:effectLst/>
              </a:defRPr>
            </a:lvl2pPr>
            <a:lvl3pPr marL="914400" indent="0">
              <a:buNone/>
              <a:defRPr sz="1800" b="1">
                <a:effectLst/>
              </a:defRPr>
            </a:lvl3pPr>
            <a:lvl4pPr marL="1371600" indent="0">
              <a:buNone/>
              <a:defRPr sz="1600" b="1">
                <a:effectLst/>
              </a:defRPr>
            </a:lvl4pPr>
            <a:lvl5pPr marL="1828800" indent="0">
              <a:buNone/>
              <a:defRPr sz="1600" b="1">
                <a:effectLst/>
              </a:defRPr>
            </a:lvl5pPr>
            <a:lvl6pPr marL="2286000" indent="0">
              <a:buNone/>
              <a:defRPr sz="1600" b="1">
                <a:effectLst/>
              </a:defRPr>
            </a:lvl6pPr>
            <a:lvl7pPr marL="2743200" indent="0">
              <a:buNone/>
              <a:defRPr sz="1600" b="1">
                <a:effectLst/>
              </a:defRPr>
            </a:lvl7pPr>
            <a:lvl8pPr marL="3200400" indent="0">
              <a:buNone/>
              <a:defRPr sz="1600" b="1">
                <a:effectLst/>
              </a:defRPr>
            </a:lvl8pPr>
            <a:lvl9pPr marL="3657600" indent="0">
              <a:buNone/>
              <a:defRPr sz="1600" b="1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effectLst/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effectLst/>
              </a:defRPr>
            </a:lvl2pPr>
            <a:lvl3pPr>
              <a:defRPr sz="1800">
                <a:effectLst/>
              </a:defRPr>
            </a:lvl3pPr>
            <a:lvl4pPr>
              <a:defRPr sz="1600">
                <a:effectLst/>
              </a:defRPr>
            </a:lvl4pPr>
            <a:lvl5pPr>
              <a:defRPr sz="1600">
                <a:effectLst/>
              </a:defRPr>
            </a:lvl5pPr>
            <a:lvl6pPr>
              <a:defRPr sz="1600">
                <a:effectLst/>
              </a:defRPr>
            </a:lvl6pPr>
            <a:lvl7pPr>
              <a:defRPr sz="1600">
                <a:effectLst/>
              </a:defRPr>
            </a:lvl7pPr>
            <a:lvl8pPr>
              <a:defRPr sz="1600">
                <a:effectLst/>
              </a:defRPr>
            </a:lvl8pPr>
            <a:lvl9pPr>
              <a:defRPr sz="16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effectLst/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>
                <a:effectLst/>
              </a:defRPr>
            </a:lvl2pPr>
            <a:lvl3pPr marL="914400" indent="0">
              <a:buNone/>
              <a:defRPr sz="1800" b="1">
                <a:effectLst/>
              </a:defRPr>
            </a:lvl3pPr>
            <a:lvl4pPr marL="1371600" indent="0">
              <a:buNone/>
              <a:defRPr sz="1600" b="1">
                <a:effectLst/>
              </a:defRPr>
            </a:lvl4pPr>
            <a:lvl5pPr marL="1828800" indent="0">
              <a:buNone/>
              <a:defRPr sz="1600" b="1">
                <a:effectLst/>
              </a:defRPr>
            </a:lvl5pPr>
            <a:lvl6pPr marL="2286000" indent="0">
              <a:buNone/>
              <a:defRPr sz="1600" b="1">
                <a:effectLst/>
              </a:defRPr>
            </a:lvl6pPr>
            <a:lvl7pPr marL="2743200" indent="0">
              <a:buNone/>
              <a:defRPr sz="1600" b="1">
                <a:effectLst/>
              </a:defRPr>
            </a:lvl7pPr>
            <a:lvl8pPr marL="3200400" indent="0">
              <a:buNone/>
              <a:defRPr sz="1600" b="1">
                <a:effectLst/>
              </a:defRPr>
            </a:lvl8pPr>
            <a:lvl9pPr marL="3657600" indent="0">
              <a:buNone/>
              <a:defRPr sz="1600" b="1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effectLst/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effectLst/>
              </a:defRPr>
            </a:lvl2pPr>
            <a:lvl3pPr>
              <a:defRPr sz="1800">
                <a:effectLst/>
              </a:defRPr>
            </a:lvl3pPr>
            <a:lvl4pPr>
              <a:defRPr sz="1600">
                <a:effectLst/>
              </a:defRPr>
            </a:lvl4pPr>
            <a:lvl5pPr>
              <a:defRPr sz="1600">
                <a:effectLst/>
              </a:defRPr>
            </a:lvl5pPr>
            <a:lvl6pPr>
              <a:defRPr sz="1600">
                <a:effectLst/>
              </a:defRPr>
            </a:lvl6pPr>
            <a:lvl7pPr>
              <a:defRPr sz="1600">
                <a:effectLst/>
              </a:defRPr>
            </a:lvl7pPr>
            <a:lvl8pPr>
              <a:defRPr sz="1600">
                <a:effectLst/>
              </a:defRPr>
            </a:lvl8pPr>
            <a:lvl9pPr>
              <a:defRPr sz="16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5708874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4624874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875121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effectLst/>
        </p:spPr>
        <p:txBody>
          <a:bodyPr anchor="b"/>
          <a:lstStyle>
            <a:lvl1pPr algn="l">
              <a:defRPr sz="2000" b="1">
                <a:effectLst/>
              </a:defRPr>
            </a:lvl1pPr>
          </a:lstStyle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effectLst/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effectLst/>
              </a:defRPr>
            </a:lvl2pPr>
            <a:lvl3pPr>
              <a:defRPr sz="2400">
                <a:effectLst/>
              </a:defRPr>
            </a:lvl3pPr>
            <a:lvl4pPr>
              <a:defRPr sz="2000">
                <a:effectLst/>
              </a:defRPr>
            </a:lvl4pPr>
            <a:lvl5pPr>
              <a:defRPr sz="2000">
                <a:effectLst/>
              </a:defRPr>
            </a:lvl5pPr>
            <a:lvl6pPr>
              <a:defRPr sz="2000">
                <a:effectLst/>
              </a:defRPr>
            </a:lvl6pPr>
            <a:lvl7pPr>
              <a:defRPr sz="2000">
                <a:effectLst/>
              </a:defRPr>
            </a:lvl7pPr>
            <a:lvl8pPr>
              <a:defRPr sz="2000">
                <a:effectLst/>
              </a:defRPr>
            </a:lvl8pPr>
            <a:lvl9pPr>
              <a:defRPr sz="20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effectLst/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>
                <a:effectLst/>
              </a:defRPr>
            </a:lvl2pPr>
            <a:lvl3pPr marL="914400" indent="0">
              <a:buNone/>
              <a:defRPr sz="1000">
                <a:effectLst/>
              </a:defRPr>
            </a:lvl3pPr>
            <a:lvl4pPr marL="1371600" indent="0">
              <a:buNone/>
              <a:defRPr sz="900">
                <a:effectLst/>
              </a:defRPr>
            </a:lvl4pPr>
            <a:lvl5pPr marL="1828800" indent="0">
              <a:buNone/>
              <a:defRPr sz="900">
                <a:effectLst/>
              </a:defRPr>
            </a:lvl5pPr>
            <a:lvl6pPr marL="2286000" indent="0">
              <a:buNone/>
              <a:defRPr sz="900">
                <a:effectLst/>
              </a:defRPr>
            </a:lvl6pPr>
            <a:lvl7pPr marL="2743200" indent="0">
              <a:buNone/>
              <a:defRPr sz="900">
                <a:effectLst/>
              </a:defRPr>
            </a:lvl7pPr>
            <a:lvl8pPr marL="3200400" indent="0">
              <a:buNone/>
              <a:defRPr sz="900">
                <a:effectLst/>
              </a:defRPr>
            </a:lvl8pPr>
            <a:lvl9pPr marL="3657600" indent="0">
              <a:buNone/>
              <a:defRPr sz="9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6017746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effectLst/>
        </p:spPr>
        <p:txBody>
          <a:bodyPr anchor="b"/>
          <a:lstStyle>
            <a:lvl1pPr algn="l">
              <a:defRPr sz="2000" b="1">
                <a:effectLst/>
              </a:defRPr>
            </a:lvl1pPr>
          </a:lstStyle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effectLst/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>
                <a:effectLst/>
              </a:defRPr>
            </a:lvl2pPr>
            <a:lvl3pPr marL="914400" indent="0">
              <a:buNone/>
              <a:defRPr sz="2400">
                <a:effectLst/>
              </a:defRPr>
            </a:lvl3pPr>
            <a:lvl4pPr marL="1371600" indent="0">
              <a:buNone/>
              <a:defRPr sz="2000">
                <a:effectLst/>
              </a:defRPr>
            </a:lvl4pPr>
            <a:lvl5pPr marL="1828800" indent="0">
              <a:buNone/>
              <a:defRPr sz="2000">
                <a:effectLst/>
              </a:defRPr>
            </a:lvl5pPr>
            <a:lvl6pPr marL="2286000" indent="0">
              <a:buNone/>
              <a:defRPr sz="2000">
                <a:effectLst/>
              </a:defRPr>
            </a:lvl6pPr>
            <a:lvl7pPr marL="2743200" indent="0">
              <a:buNone/>
              <a:defRPr sz="2000">
                <a:effectLst/>
              </a:defRPr>
            </a:lvl7pPr>
            <a:lvl8pPr marL="3200400" indent="0">
              <a:buNone/>
              <a:defRPr sz="2000">
                <a:effectLst/>
              </a:defRPr>
            </a:lvl8pPr>
            <a:lvl9pPr marL="3657600" indent="0">
              <a:buNone/>
              <a:defRPr sz="2000">
                <a:effectLst/>
              </a:defRPr>
            </a:lvl9pPr>
          </a:lstStyle>
          <a:p>
            <a:endParaRPr lang="ru-RU">
              <a:effectLst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effectLst/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>
                <a:effectLst/>
              </a:defRPr>
            </a:lvl2pPr>
            <a:lvl3pPr marL="914400" indent="0">
              <a:buNone/>
              <a:defRPr sz="1000">
                <a:effectLst/>
              </a:defRPr>
            </a:lvl3pPr>
            <a:lvl4pPr marL="1371600" indent="0">
              <a:buNone/>
              <a:defRPr sz="900">
                <a:effectLst/>
              </a:defRPr>
            </a:lvl4pPr>
            <a:lvl5pPr marL="1828800" indent="0">
              <a:buNone/>
              <a:defRPr sz="900">
                <a:effectLst/>
              </a:defRPr>
            </a:lvl5pPr>
            <a:lvl6pPr marL="2286000" indent="0">
              <a:buNone/>
              <a:defRPr sz="900">
                <a:effectLst/>
              </a:defRPr>
            </a:lvl6pPr>
            <a:lvl7pPr marL="2743200" indent="0">
              <a:buNone/>
              <a:defRPr sz="900">
                <a:effectLst/>
              </a:defRPr>
            </a:lvl7pPr>
            <a:lvl8pPr marL="3200400" indent="0">
              <a:buNone/>
              <a:defRPr sz="900">
                <a:effectLst/>
              </a:defRPr>
            </a:lvl8pPr>
            <a:lvl9pPr marL="3657600" indent="0">
              <a:buNone/>
              <a:defRPr sz="900">
                <a:effectLst/>
              </a:defRPr>
            </a:lvl9pPr>
          </a:lstStyle>
          <a:p>
            <a:pPr lvl="0"/>
            <a:r>
              <a:rPr lang="ru-RU" smtClean="0">
                <a:effectLst/>
              </a:rPr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6541132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effectLst/>
        </p:spPr>
        <p:txBody>
          <a:bodyPr vert="eaVert"/>
          <a:lstStyle/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1611212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effectLst/>
        </p:spPr>
        <p:txBody>
          <a:bodyPr vert="eaVert"/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effectLst/>
        </p:spPr>
        <p:txBody>
          <a:bodyPr vert="eaVert"/>
          <a:lstStyle/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effectLst/>
        </p:spPr>
        <p:txBody>
          <a:bodyPr/>
          <a:lstStyle/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endParaRPr lang="ru-RU"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effectLst/>
        </p:spPr>
        <p:txBody>
          <a:bodyPr/>
          <a:lstStyle/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701769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>
                <a:effectLst/>
              </a:rPr>
              <a:t>Образец заголовка</a:t>
            </a:r>
            <a:endParaRPr lang="ru-RU"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>
                <a:effectLst/>
              </a:rPr>
              <a:t>Образец текста</a:t>
            </a:r>
          </a:p>
          <a:p>
            <a:pPr lvl="1"/>
            <a:r>
              <a:rPr lang="ru-RU" smtClean="0">
                <a:effectLst/>
              </a:rPr>
              <a:t>Второй уровень</a:t>
            </a:r>
          </a:p>
          <a:p>
            <a:pPr lvl="2"/>
            <a:r>
              <a:rPr lang="ru-RU" smtClean="0">
                <a:effectLst/>
              </a:rPr>
              <a:t>Третий уровень</a:t>
            </a:r>
          </a:p>
          <a:p>
            <a:pPr lvl="3"/>
            <a:r>
              <a:rPr lang="ru-RU" smtClean="0">
                <a:effectLst/>
              </a:rPr>
              <a:t>Четвертый уровень</a:t>
            </a:r>
          </a:p>
          <a:p>
            <a:pPr lvl="4"/>
            <a:r>
              <a:rPr lang="ru-RU" smtClean="0">
                <a:effectLst/>
              </a:rPr>
              <a:t>Пятый уровень</a:t>
            </a:r>
            <a:endParaRPr lang="ru-RU">
              <a:effectLst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effectLst/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1E0CF37E-9AF2-48A7-A298-AE65257A6A13}" type="datetimeFigureOut">
              <a:rPr lang="ru-RU" smtClean="0">
                <a:effectLst/>
              </a:rPr>
              <a:t>17.05.2016</a:t>
            </a:fld>
            <a:endParaRPr lang="ru-RU">
              <a:effectLst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effectLst/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endParaRPr lang="ru-RU">
              <a:effectLst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effectLst/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E85F92F7-4410-41B6-B343-FA6D026A5A55}" type="slidenum">
              <a:rPr lang="ru-RU" smtClean="0">
                <a:effectLst/>
              </a:rPr>
              <a:t>‹#›</a:t>
            </a:fld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40585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ru-RU">
          <a:effectLst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grpSp>
        <p:nvGrpSpPr>
          <p:cNvPr id="10" name="Группа 9"/>
          <p:cNvGrpSpPr/>
          <p:nvPr/>
        </p:nvGrpSpPr>
        <p:grpSpPr>
          <a:xfrm>
            <a:off x="15189" y="0"/>
            <a:ext cx="9113621" cy="6858000"/>
            <a:chOff x="15189" y="0"/>
            <a:chExt cx="9113621" cy="6858000"/>
          </a:xfrm>
          <a:effectLst/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89" y="0"/>
              <a:ext cx="9113621" cy="6858000"/>
            </a:xfrm>
            <a:prstGeom prst="rect">
              <a:avLst/>
            </a:prstGeom>
            <a:effectLst/>
          </p:spPr>
        </p:pic>
        <p:sp>
          <p:nvSpPr>
            <p:cNvPr id="8" name="Прямоугольник 7"/>
            <p:cNvSpPr/>
            <p:nvPr/>
          </p:nvSpPr>
          <p:spPr>
            <a:xfrm>
              <a:off x="1691680" y="260648"/>
              <a:ext cx="7380312" cy="2448272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599" y="3356992"/>
            <a:ext cx="6400800" cy="1752600"/>
          </a:xfrm>
          <a:effectLst/>
        </p:spPr>
        <p:txBody>
          <a:bodyPr/>
          <a:lstStyle/>
          <a:p>
            <a:pPr rtl="0"/>
            <a:r>
              <a:rPr sz="3200" b="0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 </a:t>
            </a:r>
            <a:r>
              <a:rPr sz="3200" b="0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podporu</a:t>
            </a:r>
            <a:r>
              <a:rPr sz="3200" b="0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0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rovnovážného</a:t>
            </a:r>
            <a:r>
              <a:rPr sz="3200" b="0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0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stavu</a:t>
            </a:r>
            <a:r>
              <a:rPr sz="3200" b="0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mikroflóry</a:t>
            </a:r>
            <a:r>
              <a:rPr sz="32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trávicího</a:t>
            </a:r>
            <a:r>
              <a:rPr sz="32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ústrojí</a:t>
            </a:r>
            <a:endParaRPr sz="3200" b="1" i="0" u="none" strike="noStrike" dirty="0" smtId="4294967295">
              <a:solidFill>
                <a:srgbClr val="F79646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  <a:p>
            <a:endParaRPr lang="ru-RU" dirty="0">
              <a:effectLst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2267744" y="548680"/>
            <a:ext cx="3888432" cy="2652840"/>
            <a:chOff x="2267744" y="548680"/>
            <a:chExt cx="3888432" cy="2652840"/>
          </a:xfrm>
          <a:effectLst/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60" r="53327" b="69950"/>
            <a:stretch>
              <a:fillRect/>
            </a:stretch>
          </p:blipFill>
          <p:spPr>
            <a:xfrm>
              <a:off x="2267744" y="548680"/>
              <a:ext cx="2088232" cy="2060848"/>
            </a:xfrm>
            <a:prstGeom prst="rect">
              <a:avLst/>
            </a:prstGeom>
            <a:effectLst/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lum bright="-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0" t="38450" r="33975" b="54200"/>
            <a:stretch>
              <a:fillRect/>
            </a:stretch>
          </p:blipFill>
          <p:spPr>
            <a:xfrm>
              <a:off x="3059832" y="2708920"/>
              <a:ext cx="3096344" cy="492600"/>
            </a:xfrm>
            <a:prstGeom prst="rect">
              <a:avLst/>
            </a:prstGeom>
            <a:solidFill>
              <a:schemeClr val="bg1"/>
            </a:solidFill>
            <a:effectLst/>
          </p:spPr>
        </p:pic>
      </p:grpSp>
      <p:pic>
        <p:nvPicPr>
          <p:cNvPr id="1026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937" y="251833"/>
            <a:ext cx="2101551" cy="872911"/>
          </a:xfrm>
          <a:prstGeom prst="rect">
            <a:avLst/>
          </a:prstGeom>
          <a:noFill/>
          <a:effectLst/>
        </p:spPr>
      </p:pic>
    </p:spTree>
    <p:extLst>
      <p:ext uri="{BB962C8B-B14F-4D97-AF65-F5344CB8AC3E}">
        <p14:creationId xmlns:p14="http://schemas.microsoft.com/office/powerpoint/2010/main" val="427556765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" y="1628800"/>
            <a:ext cx="8229600" cy="926976"/>
          </a:xfrm>
          <a:effectLst/>
        </p:spPr>
        <p:txBody>
          <a:bodyPr>
            <a:normAutofit/>
          </a:bodyPr>
          <a:lstStyle/>
          <a:p>
            <a:pPr algn="l" rtl="0"/>
            <a:r>
              <a:rPr sz="4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Mikroflóra trávicího ústrojí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872" y="3079501"/>
            <a:ext cx="8537938" cy="4597971"/>
          </a:xfrm>
          <a:effectLst/>
        </p:spPr>
        <p:txBody>
          <a:bodyPr/>
          <a:lstStyle/>
          <a:p>
            <a:pPr marL="0" lvl="0" indent="0" rtl="0">
              <a:buNone/>
            </a:pPr>
            <a:r>
              <a:rPr sz="2400" b="0" i="0" u="none" strike="noStrike" dirty="0" smtId="4294967295"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CELKOVÁ HMOTNOST VŠECH MIKROORGANIZMŮ VE STŘEVECH JE ZHRUBA</a:t>
            </a:r>
            <a:r>
              <a:rPr sz="3200" b="1" i="0" u="none" strike="noStrike" dirty="0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1 Kg.</a:t>
            </a:r>
          </a:p>
          <a:p>
            <a:pPr marL="0" lvl="0" indent="0">
              <a:buNone/>
            </a:pPr>
            <a:endParaRPr lang="ru-RU" b="1" dirty="0">
              <a:solidFill>
                <a:schemeClr val="accent6">
                  <a:lumMod val="75000"/>
                </a:schemeClr>
              </a:solidFill>
              <a:effectLst/>
            </a:endParaRPr>
          </a:p>
          <a:p>
            <a:pPr marL="0" indent="0" rtl="0">
              <a:buNone/>
            </a:pPr>
            <a:r>
              <a:rPr sz="2400" b="0" i="0" u="none" strike="noStrike" dirty="0" smtId="4294967295"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POČET BUNĚK MIKROORGANIZMŮ </a:t>
            </a:r>
            <a:r>
              <a:rPr sz="3200" b="1" i="0" u="none" strike="noStrike" dirty="0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JE </a:t>
            </a:r>
            <a:r>
              <a:rPr sz="3200" b="1" i="0" u="none" strike="noStrike" dirty="0" smtClean="0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10KRÁT</a:t>
            </a:r>
            <a:r>
              <a:rPr lang="cs-CZ" sz="3200" b="1" i="0" u="none" strike="noStrike" dirty="0" smtClean="0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smtClean="0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VYŠŠÍ</a:t>
            </a:r>
            <a:r>
              <a:rPr sz="3200" b="1" i="0" u="none" strike="noStrike" dirty="0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</a:t>
            </a:r>
            <a:r>
              <a:rPr sz="2400" b="0" i="0" u="none" strike="noStrike" dirty="0" smtId="4294967295"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</a:p>
          <a:p>
            <a:pPr marL="0" indent="0" rtl="0">
              <a:buNone/>
            </a:pPr>
            <a:r>
              <a:rPr sz="2400" b="0" i="0" u="none" strike="noStrike" dirty="0" smtId="4294967295"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NEŽ CELKOVÝ POČET BUNĚK V LIDSKÉM ORGANIZMU.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pic>
        <p:nvPicPr>
          <p:cNvPr id="6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111878010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53952"/>
            <a:ext cx="8229600" cy="1143000"/>
          </a:xfrm>
          <a:effectLst/>
        </p:spPr>
        <p:txBody>
          <a:bodyPr>
            <a:normAutofit fontScale="90000"/>
          </a:bodyPr>
          <a:lstStyle/>
          <a:p>
            <a:pPr algn="l" rtl="0"/>
            <a:r>
              <a:rPr sz="36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Co vytváří </a:t>
            </a:r>
            <a:br>
              <a:rPr sz="36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</a:br>
            <a:r>
              <a:rPr sz="3600" b="1" i="0" u="none" strike="noStrike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normální mikroflóru </a:t>
            </a:r>
            <a:r>
              <a:rPr sz="36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trávicího ústrojí?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856" y="3074231"/>
            <a:ext cx="4968552" cy="3667138"/>
          </a:xfrm>
          <a:effectLst/>
        </p:spPr>
        <p:txBody>
          <a:bodyPr>
            <a:normAutofit/>
          </a:bodyPr>
          <a:lstStyle/>
          <a:p>
            <a:pPr marL="0" indent="0" rtl="0">
              <a:buNone/>
            </a:pPr>
            <a:r>
              <a:rPr sz="32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Mikroorganizmy</a:t>
            </a:r>
            <a:r>
              <a:rPr sz="32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rodu</a:t>
            </a:r>
            <a:r>
              <a:rPr sz="32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Bifidobacterium</a:t>
            </a:r>
            <a:r>
              <a:rPr sz="32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spolupůsobí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při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regulaci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metabolizmu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tuků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účastní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se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syntézy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různých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vitamínů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a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posílení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imunitních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reakcí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při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ochraně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organizmu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</a:p>
          <a:p>
            <a:pPr marL="0" indent="0" rtl="0">
              <a:buNone/>
            </a:pPr>
            <a:r>
              <a:rPr sz="32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Mikroorganizmy</a:t>
            </a:r>
            <a:r>
              <a:rPr sz="32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2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rodu</a:t>
            </a:r>
            <a:r>
              <a:rPr sz="32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Lactobacillus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-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podporují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přirozené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obranné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schopnosti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organizmu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proti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patogenům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 </a:t>
            </a:r>
          </a:p>
          <a:p>
            <a:pPr>
              <a:buFontTx/>
              <a:buChar char="-"/>
            </a:pPr>
            <a:endParaRPr lang="ru-RU" dirty="0">
              <a:effectLst/>
            </a:endParaRPr>
          </a:p>
        </p:txBody>
      </p:sp>
      <p:sp>
        <p:nvSpPr>
          <p:cNvPr id="4" name="Объект 2"/>
          <p:cNvSpPr txBox="1"/>
          <p:nvPr/>
        </p:nvSpPr>
        <p:spPr>
          <a:xfrm>
            <a:off x="585900" y="4149080"/>
            <a:ext cx="3024336" cy="194421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buFont typeface="Arial" panose="020B0604020202020204" pitchFamily="34" charset="0"/>
              <a:buNone/>
            </a:pPr>
            <a:r>
              <a:rPr sz="2800" b="1" i="0" u="none" strike="noStrike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mikroflóru trávicího ústrojí vytváří: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5900" y="2996952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sp>
        <p:nvSpPr>
          <p:cNvPr id="8" name="Объект 2"/>
          <p:cNvSpPr txBox="1"/>
          <p:nvPr/>
        </p:nvSpPr>
        <p:spPr>
          <a:xfrm>
            <a:off x="539552" y="3068960"/>
            <a:ext cx="3024336" cy="1944216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rtl="0">
              <a:buFont typeface="Arial" panose="020B0604020202020204" pitchFamily="34" charset="0"/>
              <a:buNone/>
            </a:pPr>
            <a:r>
              <a:rPr sz="8000" b="1" i="0" u="none" strike="noStrike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95</a:t>
            </a:r>
            <a:r>
              <a:rPr sz="3200" b="1" i="0" u="none" strike="noStrike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%</a:t>
            </a:r>
          </a:p>
        </p:txBody>
      </p:sp>
      <p:pic>
        <p:nvPicPr>
          <p:cNvPr id="9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187516950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6" name="TextBox 5"/>
          <p:cNvSpPr txBox="1"/>
          <p:nvPr/>
        </p:nvSpPr>
        <p:spPr>
          <a:xfrm>
            <a:off x="1331640" y="1268760"/>
            <a:ext cx="6627563" cy="10068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rtl="0"/>
            <a:r>
              <a:rPr sz="3000" b="1" i="0" u="none" strike="noStrike" dirty="0" err="1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Bifidobaktérie</a:t>
            </a:r>
            <a:r>
              <a:rPr lang="cs-CZ" sz="3000" b="1" i="0" u="none" strike="noStrike" dirty="0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a</a:t>
            </a:r>
            <a:r>
              <a:rPr lang="cs-CZ" sz="3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000" b="1" i="0" u="none" strike="noStrike" dirty="0" err="1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laktobacily</a:t>
            </a:r>
            <a:r>
              <a:rPr lang="cs-CZ" sz="3000" b="1" i="0" u="none" strike="noStrike" dirty="0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000" b="0" i="0" u="none" strike="noStrike" dirty="0" err="1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spolupůsobí</a:t>
            </a:r>
            <a:r>
              <a:rPr sz="3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při</a:t>
            </a:r>
            <a:r>
              <a:rPr sz="3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21743" y="2355715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460028"/>
            <a:ext cx="2664296" cy="3810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36164"/>
            <a:ext cx="5472608" cy="3529140"/>
          </a:xfrm>
          <a:effectLst/>
        </p:spPr>
        <p:txBody>
          <a:bodyPr>
            <a:normAutofit fontScale="92500" lnSpcReduction="20000"/>
          </a:bodyPr>
          <a:lstStyle/>
          <a:p>
            <a:pPr marL="0" indent="0" rtl="0"/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Syntéze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celého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spektra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vitamínů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skupiny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B (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thiaminu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niacinu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riboflavinu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pyridoxinu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kyseliny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listové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biotinu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kyseliny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pantothenové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a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vitamínu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B</a:t>
            </a:r>
            <a:r>
              <a:rPr sz="2200" b="0" i="0" u="none" strike="noStrike" baseline="-25000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12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),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vitamínu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K a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též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se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účastní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metabolizmu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vitamínů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C a D. </a:t>
            </a:r>
          </a:p>
          <a:p>
            <a:pPr marL="0" indent="0"/>
            <a:endParaRPr lang="ru-RU" sz="80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marL="0" indent="0" rtl="0"/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Optimálním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vstřebávání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vápníku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vitamínu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D a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železa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které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jsou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nezbytné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pro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normální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stav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kostí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a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krvetvorby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</a:p>
          <a:p>
            <a:pPr marL="0" indent="0"/>
            <a:endParaRPr lang="ru-RU" sz="80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marL="0" indent="0" rtl="0"/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Syntéze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bílkovin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pro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obranu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imunitního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systému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</a:p>
          <a:p>
            <a:pPr marL="0" indent="0"/>
            <a:endParaRPr lang="ru-RU" sz="900" dirty="0" smtClean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marL="0" indent="0" rtl="0"/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Normalizaci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rovnovážného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stavu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střevní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mikroflóry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a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trávení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potravy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</a:p>
          <a:p>
            <a:endParaRPr lang="ru-RU" dirty="0">
              <a:effectLst/>
            </a:endParaRPr>
          </a:p>
        </p:txBody>
      </p:sp>
      <p:pic>
        <p:nvPicPr>
          <p:cNvPr id="8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383454309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56992"/>
            <a:ext cx="8496944" cy="2232248"/>
          </a:xfrm>
          <a:effectLst/>
        </p:spPr>
        <p:txBody>
          <a:bodyPr>
            <a:normAutofit/>
          </a:bodyPr>
          <a:lstStyle/>
          <a:p>
            <a:pPr marL="0" indent="0" algn="ctr" rtl="0">
              <a:buNone/>
            </a:pPr>
            <a:r>
              <a:rPr sz="3200" b="1" i="0" u="none" strike="noStrike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DYSBAKTERIÓZA</a:t>
            </a:r>
            <a:r>
              <a:rPr sz="32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je změna </a:t>
            </a:r>
          </a:p>
          <a:p>
            <a:pPr marL="0" indent="0" algn="ctr" rtl="0">
              <a:buNone/>
            </a:pPr>
            <a:r>
              <a:rPr sz="32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kvantitativního a kvalitativního stavu </a:t>
            </a:r>
          </a:p>
          <a:p>
            <a:pPr marL="0" indent="0" algn="ctr" rtl="0">
              <a:buNone/>
            </a:pPr>
            <a:r>
              <a:rPr sz="32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bakteriální flóry střevního traktu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99210" y="1539631"/>
            <a:ext cx="8229600" cy="926976"/>
          </a:xfrm>
          <a:effectLst/>
        </p:spPr>
        <p:txBody>
          <a:bodyPr>
            <a:normAutofit fontScale="90000"/>
          </a:bodyPr>
          <a:lstStyle/>
          <a:p>
            <a:pPr algn="l" rtl="0"/>
            <a:r>
              <a:rPr sz="4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Porušení </a:t>
            </a:r>
            <a:r>
              <a:rPr sz="4000" b="1" i="0" u="none" strike="noStrike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rovnovážného stavu </a:t>
            </a:r>
            <a:r>
              <a:rPr sz="4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mikroflóry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5900" y="2420888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pic>
        <p:nvPicPr>
          <p:cNvPr id="8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7665494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3621" cy="6858000"/>
          </a:xfrm>
          <a:prstGeom prst="rect">
            <a:avLst/>
          </a:prstGeom>
          <a:effectLst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420888"/>
            <a:ext cx="5184576" cy="3384376"/>
          </a:xfrm>
          <a:effectLst/>
        </p:spPr>
        <p:txBody>
          <a:bodyPr>
            <a:normAutofit/>
          </a:bodyPr>
          <a:lstStyle/>
          <a:p>
            <a:pPr rtl="0"/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Nevyvážená strava. </a:t>
            </a:r>
          </a:p>
          <a:p>
            <a:pPr rtl="0"/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Narušení motoriky střevního ústrojí.</a:t>
            </a:r>
          </a:p>
          <a:p>
            <a:pPr rtl="0"/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Rozličné zánětlivé procesy.</a:t>
            </a:r>
          </a:p>
          <a:p>
            <a:pPr rtl="0"/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Užívání antibiotik.</a:t>
            </a:r>
          </a:p>
          <a:p>
            <a:pPr rtl="0"/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Pokles imunity.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33264" y="1196752"/>
            <a:ext cx="8229600" cy="926976"/>
          </a:xfrm>
          <a:effectLst/>
        </p:spPr>
        <p:txBody>
          <a:bodyPr>
            <a:normAutofit/>
          </a:bodyPr>
          <a:lstStyle/>
          <a:p>
            <a:pPr algn="l" rtl="0"/>
            <a:r>
              <a:rPr sz="4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Faktory </a:t>
            </a:r>
            <a:r>
              <a:rPr sz="4000" b="1" i="0" u="none" strike="noStrike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vzniku dysbakteriózy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9954" y="2078009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123728"/>
            <a:ext cx="3058796" cy="4104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90910045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3621" cy="6858000"/>
          </a:xfrm>
          <a:prstGeom prst="rect">
            <a:avLst/>
          </a:prstGeom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719898" y="1329545"/>
            <a:ext cx="6597312" cy="926976"/>
          </a:xfrm>
          <a:effectLst/>
        </p:spPr>
        <p:txBody>
          <a:bodyPr>
            <a:normAutofit/>
          </a:bodyPr>
          <a:lstStyle/>
          <a:p>
            <a:pPr algn="l" rtl="0"/>
            <a:r>
              <a:rPr sz="4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Profylaxe </a:t>
            </a:r>
            <a:r>
              <a:rPr sz="4000" b="1" i="0" u="none" strike="noStrike" smtId="4294967295">
                <a:solidFill>
                  <a:srgbClr val="E46C0A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dysbakteriózy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4945" y="2204864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445714"/>
            <a:ext cx="3025130" cy="363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7390" y="2687108"/>
            <a:ext cx="5356738" cy="3838236"/>
          </a:xfrm>
          <a:effectLst/>
        </p:spPr>
        <p:txBody>
          <a:bodyPr>
            <a:normAutofit/>
          </a:bodyPr>
          <a:lstStyle/>
          <a:p>
            <a:pPr lvl="0" rtl="0"/>
            <a:r>
              <a:rPr sz="2400" b="0" i="0" u="none" strike="noStrike" smtId="4294967295">
                <a:solidFill>
                  <a:srgbClr val="595959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Zdravý životní styl.</a:t>
            </a:r>
          </a:p>
          <a:p>
            <a:pPr lvl="0"/>
            <a:endParaRPr lang="ru-RU" sz="800" smtClean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  <a:p>
            <a:pPr lvl="0" rtl="0"/>
            <a:r>
              <a:rPr sz="2400" b="0" i="0" u="none" strike="noStrike" smtId="4294967295">
                <a:solidFill>
                  <a:srgbClr val="595959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Racionální stravovací režim a vyvážená strava.</a:t>
            </a:r>
          </a:p>
          <a:p>
            <a:pPr lvl="0"/>
            <a:endParaRPr lang="ru-RU" sz="800" smtClean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  <a:p>
            <a:pPr lvl="0" rtl="0"/>
            <a:r>
              <a:rPr sz="2400" b="0" i="0" u="none" strike="noStrike" smtId="4294967295">
                <a:solidFill>
                  <a:srgbClr val="595959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Pravidelná fyzická aktivita.</a:t>
            </a:r>
          </a:p>
          <a:p>
            <a:pPr lvl="0"/>
            <a:endParaRPr lang="ru-RU" sz="800" smtClean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  <a:p>
            <a:pPr lvl="0"/>
            <a:endParaRPr lang="ru-RU" sz="80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  <a:p>
            <a:pPr lvl="0" rtl="0"/>
            <a:r>
              <a:rPr sz="2400" b="0" i="0" u="none" strike="noStrike" smtId="4294967295">
                <a:solidFill>
                  <a:srgbClr val="595959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Vyloučení nekontrolovaného užívání antibiotik.</a:t>
            </a:r>
          </a:p>
        </p:txBody>
      </p:sp>
    </p:spTree>
    <p:extLst>
      <p:ext uri="{BB962C8B-B14F-4D97-AF65-F5344CB8AC3E}">
        <p14:creationId xmlns:p14="http://schemas.microsoft.com/office/powerpoint/2010/main" val="118346234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3621" cy="6858000"/>
          </a:xfrm>
          <a:prstGeom prst="rect">
            <a:avLst/>
          </a:prstGeom>
          <a:effectLst/>
        </p:spPr>
      </p:pic>
      <p:grpSp>
        <p:nvGrpSpPr>
          <p:cNvPr id="10" name="Группа 9"/>
          <p:cNvGrpSpPr/>
          <p:nvPr/>
        </p:nvGrpSpPr>
        <p:grpSpPr>
          <a:xfrm>
            <a:off x="683568" y="4797151"/>
            <a:ext cx="1944216" cy="1326419"/>
            <a:chOff x="235484" y="2494984"/>
            <a:chExt cx="2199687" cy="1500712"/>
          </a:xfrm>
          <a:effectLst/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60" r="53327" b="69950"/>
            <a:stretch>
              <a:fillRect/>
            </a:stretch>
          </p:blipFill>
          <p:spPr>
            <a:xfrm>
              <a:off x="235484" y="2494984"/>
              <a:ext cx="1181313" cy="1165822"/>
            </a:xfrm>
            <a:prstGeom prst="rect">
              <a:avLst/>
            </a:prstGeom>
            <a:effectLst/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lum bright="-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0" t="38450" r="33975" b="54200"/>
            <a:stretch>
              <a:fillRect/>
            </a:stretch>
          </p:blipFill>
          <p:spPr>
            <a:xfrm>
              <a:off x="683568" y="3717032"/>
              <a:ext cx="1751603" cy="278664"/>
            </a:xfrm>
            <a:prstGeom prst="rect">
              <a:avLst/>
            </a:prstGeom>
            <a:solidFill>
              <a:schemeClr val="bg1"/>
            </a:solidFill>
            <a:effectLst/>
          </p:spPr>
        </p:pic>
      </p:grpSp>
      <p:sp>
        <p:nvSpPr>
          <p:cNvPr id="13" name="Подзаголовок 2"/>
          <p:cNvSpPr txBox="1"/>
          <p:nvPr/>
        </p:nvSpPr>
        <p:spPr>
          <a:xfrm>
            <a:off x="3012412" y="5229200"/>
            <a:ext cx="5824736" cy="1032520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 fontScale="95000"/>
          </a:bodyPr>
          <a:lstStyle/>
          <a:p>
            <a:pPr rtl="0"/>
            <a:r>
              <a:rPr sz="2400" b="1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KOMPLEX </a:t>
            </a:r>
            <a:r>
              <a:rPr sz="2400" b="1" i="0" u="none" strike="noStrike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LAKTOBACILŮ A BIFIDOBAKTÉRIÍ</a:t>
            </a:r>
          </a:p>
          <a:p>
            <a:pPr rtl="0"/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 rovnovážný stav mikroflóry trávicího ústrojí</a:t>
            </a:r>
          </a:p>
        </p:txBody>
      </p:sp>
      <p:pic>
        <p:nvPicPr>
          <p:cNvPr id="17" name="Picture 2" descr="P:\03-ФОТО МАТЕРИАЛЫ\+BASE+\PNG\BAD\Elbifid\500107.pn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648" y="1268760"/>
            <a:ext cx="5210962" cy="4020021"/>
          </a:xfrm>
          <a:prstGeom prst="rect">
            <a:avLst/>
          </a:prstGeom>
          <a:noFill/>
          <a:effectLst/>
        </p:spPr>
      </p:pic>
      <p:pic>
        <p:nvPicPr>
          <p:cNvPr id="18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118346234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267744" y="1565920"/>
            <a:ext cx="4680520" cy="1143000"/>
          </a:xfrm>
          <a:effectLst/>
        </p:spPr>
        <p:txBody>
          <a:bodyPr>
            <a:noAutofit/>
          </a:bodyPr>
          <a:lstStyle/>
          <a:p>
            <a:pPr algn="l" rtl="0"/>
            <a:r>
              <a:rPr sz="3600" b="1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Složení DS </a:t>
            </a:r>
            <a:r>
              <a:rPr sz="3600" b="1" i="0" u="none" strike="noStrike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Elbifid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780928"/>
            <a:ext cx="3676079" cy="161705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rtl="0"/>
            <a:r>
              <a:rPr sz="2000" b="0" i="0" u="none" strike="noStrike" dirty="0" err="1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Koncentrát</a:t>
            </a:r>
            <a:r>
              <a:rPr lang="cs-CZ" sz="2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1" i="0" u="none" strike="noStrike" dirty="0" err="1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bifidobaktérií</a:t>
            </a:r>
            <a:r>
              <a:rPr sz="2000" b="0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:</a:t>
            </a:r>
            <a:r>
              <a:rPr sz="20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В.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bifidum</a:t>
            </a:r>
            <a:endParaRPr sz="2000" b="0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B.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longum</a:t>
            </a:r>
            <a:endParaRPr sz="2000" b="0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B.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breve</a:t>
            </a:r>
            <a:endParaRPr sz="2000" b="0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B.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infantis</a:t>
            </a:r>
            <a:endParaRPr sz="2000" b="0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70376" y="2802096"/>
            <a:ext cx="7424241" cy="131195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rtl="0"/>
            <a:r>
              <a:rPr sz="2000" b="0" i="0" u="none" strike="noStrike" dirty="0" err="1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Koncentrát</a:t>
            </a:r>
            <a:r>
              <a:rPr lang="cs-CZ" sz="2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1" i="0" u="none" strike="noStrike" dirty="0" err="1" smtClean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laktobacilů</a:t>
            </a:r>
            <a:r>
              <a:rPr sz="2000" b="0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:</a:t>
            </a: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L.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casei</a:t>
            </a:r>
            <a:endParaRPr sz="2000" b="0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L. acidophilus</a:t>
            </a:r>
          </a:p>
          <a:p>
            <a:pPr rtl="0"/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L.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рlantarum</a:t>
            </a:r>
            <a:endParaRPr sz="2000" b="0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4788378"/>
            <a:ext cx="7676522" cy="100684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rtl="0"/>
            <a:r>
              <a:rPr sz="2000" b="1" i="0" u="none" strike="noStrike" dirty="0" err="1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Mikrokrystalická</a:t>
            </a:r>
            <a:r>
              <a:rPr lang="cs-CZ" sz="2000" b="1" dirty="0" smtId="4294967295">
                <a:solidFill>
                  <a:srgbClr val="F79646"/>
                </a:solidFill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1" i="0" u="none" strike="noStrike" dirty="0" err="1" smtClean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celulóza</a:t>
            </a:r>
            <a:r>
              <a:rPr sz="2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-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živné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prostředí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pro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střevní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mikroorganizmy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napomáhající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normálnímu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vývoji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a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růstu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mikroorganizmů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v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prvních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hodinách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jejich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průniku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do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trávicího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ústrojí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</a:p>
        </p:txBody>
      </p:sp>
      <p:pic>
        <p:nvPicPr>
          <p:cNvPr id="10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160721573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403648" y="1556792"/>
            <a:ext cx="6357392" cy="1143000"/>
          </a:xfrm>
          <a:effectLst/>
        </p:spPr>
        <p:txBody>
          <a:bodyPr>
            <a:normAutofit/>
          </a:bodyPr>
          <a:lstStyle/>
          <a:p>
            <a:pPr algn="l"/>
            <a:r>
              <a:rPr sz="3600" b="1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Výhody</a:t>
            </a:r>
            <a:r>
              <a:rPr sz="36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lang="cs-CZ" sz="3600" b="1" dirty="0" smtId="4294967295">
                <a:solidFill>
                  <a:srgbClr val="F79646"/>
                </a:solidFill>
                <a:highlight>
                  <a:srgbClr val="000000">
                    <a:alpha val="0"/>
                  </a:srgbClr>
                </a:highlight>
              </a:rPr>
              <a:t>DS Elbifid</a:t>
            </a:r>
            <a:endParaRPr sz="3600" b="1" i="0" u="none" strike="noStrike" dirty="0" smtId="4294967295">
              <a:solidFill>
                <a:srgbClr val="F79646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7652" y="2636912"/>
            <a:ext cx="8419570" cy="360023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rtl="0"/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1.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Ve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složení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produktu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jsou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současně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zastoupena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</a:p>
          <a:p>
            <a:pPr rtl="0"/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prebiotika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i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probiotika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</a:p>
          <a:p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rtl="0"/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2.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Obsah</a:t>
            </a:r>
            <a:r>
              <a:rPr sz="24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několika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tříd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probiotik</a:t>
            </a:r>
            <a:r>
              <a:rPr sz="2400" b="0" i="0" u="none" strike="noStrike" dirty="0" smtId="4294967295"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</a:p>
          <a:p>
            <a:pPr rtl="0"/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(4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druhy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bifidobaktérií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3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druhy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laktobacilů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).</a:t>
            </a:r>
          </a:p>
          <a:p>
            <a:endParaRPr lang="ru-RU" sz="2400" dirty="0">
              <a:effectLst/>
            </a:endParaRPr>
          </a:p>
          <a:p>
            <a:pPr rtl="0"/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3.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Vysoký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obsah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400" b="1" i="0" u="none" strike="noStrike" dirty="0" err="1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mikroorganizmů</a:t>
            </a:r>
            <a:r>
              <a:rPr sz="2400" b="1" i="0" u="none" strike="noStrike" dirty="0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: </a:t>
            </a:r>
          </a:p>
          <a:p>
            <a:pPr lvl="1" rtl="0"/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Bifidobaktérií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- 5,05x10</a:t>
            </a:r>
            <a:r>
              <a:rPr sz="2200" b="0" i="0" u="none" strike="noStrike" baseline="30000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9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KTJ</a:t>
            </a:r>
          </a:p>
          <a:p>
            <a:pPr lvl="1" rtl="0"/>
            <a:r>
              <a:rPr sz="22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Laktobacilů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- 3,2x10</a:t>
            </a:r>
            <a:r>
              <a:rPr sz="2200" b="0" i="0" u="none" strike="noStrike" baseline="30000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9</a:t>
            </a:r>
            <a:r>
              <a:rPr sz="22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KTJ</a:t>
            </a:r>
          </a:p>
          <a:p>
            <a:endParaRPr lang="en-US" sz="2000" b="1" dirty="0">
              <a:solidFill>
                <a:srgbClr val="7030A0"/>
              </a:solidFill>
              <a:effectLst/>
            </a:endParaRPr>
          </a:p>
        </p:txBody>
      </p:sp>
      <p:pic>
        <p:nvPicPr>
          <p:cNvPr id="6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141656987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13621" cy="6858000"/>
          </a:xfrm>
          <a:prstGeom prst="rect">
            <a:avLst/>
          </a:prstGeom>
          <a:effectLst/>
        </p:spPr>
      </p:pic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62880" y="1637928"/>
            <a:ext cx="8229600" cy="1143000"/>
          </a:xfrm>
          <a:effectLst/>
        </p:spPr>
        <p:txBody>
          <a:bodyPr>
            <a:normAutofit/>
          </a:bodyPr>
          <a:lstStyle/>
          <a:p>
            <a:pPr algn="l" rtl="0"/>
            <a:r>
              <a:rPr sz="36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Výhody</a:t>
            </a:r>
            <a:r>
              <a:rPr sz="36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6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komplexu</a:t>
            </a:r>
            <a:r>
              <a:rPr sz="36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3600" b="1" i="0" u="none" strike="noStrike" dirty="0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DS </a:t>
            </a:r>
            <a:r>
              <a:rPr sz="3600" b="1" i="0" u="none" strike="noStrike" dirty="0" err="1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Elbifid</a:t>
            </a:r>
            <a:endParaRPr sz="3600" b="1" i="0" u="none" strike="noStrike" dirty="0" smtId="4294967295">
              <a:solidFill>
                <a:srgbClr val="F79646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5900" y="3429000"/>
            <a:ext cx="8386967" cy="186113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rtl="0"/>
            <a:r>
              <a:rPr sz="2400" b="1" i="0" u="none" strike="noStrike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Celulózová kapsle je odolná vůči kyselému prostředí v trávicím ústrojí.</a:t>
            </a:r>
          </a:p>
          <a:p>
            <a:pPr rtl="0"/>
            <a:r>
              <a:rPr sz="2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Dosahuje se toho díky využití technologie mikrokapsulace </a:t>
            </a:r>
            <a:r>
              <a:rPr sz="2000" b="1" i="0" u="none" strike="noStrike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DR-caps</a:t>
            </a:r>
            <a:r>
              <a:rPr sz="2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, vyvinuté ve spolupráci s jihokorejskou společností CellBiotech</a:t>
            </a:r>
            <a:r>
              <a:rPr sz="24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</a:t>
            </a:r>
            <a:r>
              <a:rPr sz="2000" b="0" i="0" u="none" strike="noStrike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</a:p>
          <a:p>
            <a:endParaRPr lang="ru-RU" sz="240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277" y="4941168"/>
            <a:ext cx="2664296" cy="520941"/>
          </a:xfrm>
          <a:prstGeom prst="rect">
            <a:avLst/>
          </a:prstGeom>
          <a:effectLst/>
        </p:spPr>
      </p:pic>
      <p:pic>
        <p:nvPicPr>
          <p:cNvPr id="8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34758409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  <a:effectLst/>
        </p:spPr>
      </p:pic>
      <p:sp>
        <p:nvSpPr>
          <p:cNvPr id="8" name="Прямоугольник 7"/>
          <p:cNvSpPr/>
          <p:nvPr/>
        </p:nvSpPr>
        <p:spPr>
          <a:xfrm>
            <a:off x="2877892" y="5642664"/>
            <a:ext cx="5660203" cy="732252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rtl="0"/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Dospělým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: 1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kapsle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denně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po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dobu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1</a:t>
            </a:r>
            <a:r>
              <a:rPr lang="cs-CZ" sz="2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5</a:t>
            </a:r>
            <a:r>
              <a:rPr sz="2000" b="0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 </a:t>
            </a:r>
            <a:r>
              <a:rPr sz="2000" b="0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dní</a:t>
            </a:r>
            <a:r>
              <a:rPr sz="2000" b="0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. </a:t>
            </a:r>
          </a:p>
          <a:p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sp>
        <p:nvSpPr>
          <p:cNvPr id="9" name="Заголовок 1"/>
          <p:cNvSpPr txBox="1"/>
          <p:nvPr/>
        </p:nvSpPr>
        <p:spPr>
          <a:xfrm>
            <a:off x="5220072" y="2420888"/>
            <a:ext cx="2952328" cy="252028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>
                <a:effectLst/>
              </a:defRPr>
            </a:pPr>
            <a:r>
              <a:rPr lang="cs-CZ" sz="3600" b="1" dirty="0" smtId="4294967295">
                <a:solidFill>
                  <a:srgbClr val="F79646"/>
                </a:solidFill>
                <a:highlight>
                  <a:srgbClr val="000000">
                    <a:alpha val="0"/>
                  </a:srgbClr>
                </a:highlight>
              </a:rPr>
              <a:t>DS </a:t>
            </a:r>
            <a:r>
              <a:rPr lang="cs-CZ" sz="3600" b="1" dirty="0" smtClean="0" smtId="4294967295">
                <a:solidFill>
                  <a:srgbClr val="F79646"/>
                </a:solidFill>
                <a:highlight>
                  <a:srgbClr val="000000">
                    <a:alpha val="0"/>
                  </a:srgbClr>
                </a:highlight>
              </a:rPr>
              <a:t>Elbifid </a:t>
            </a:r>
          </a:p>
          <a:p>
            <a:pPr lvl="0">
              <a:spcBef>
                <a:spcPct val="0"/>
              </a:spcBef>
              <a:defRPr>
                <a:effectLst/>
              </a:defRPr>
            </a:pPr>
            <a:r>
              <a:rPr sz="2400" b="1" i="0" u="none" strike="noStrike" dirty="0" smtClean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pro </a:t>
            </a:r>
            <a:r>
              <a:rPr sz="2400" b="1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podporu</a:t>
            </a:r>
            <a:r>
              <a:rPr sz="2400" b="1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 </a:t>
            </a:r>
            <a:r>
              <a:rPr sz="2400" b="1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rovnovážného</a:t>
            </a:r>
            <a:r>
              <a:rPr sz="2400" b="1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 </a:t>
            </a:r>
            <a:r>
              <a:rPr sz="2400" b="1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stavu</a:t>
            </a:r>
            <a:r>
              <a:rPr sz="2400" b="1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 </a:t>
            </a:r>
            <a:r>
              <a:rPr sz="2400" b="1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mikroflóry</a:t>
            </a:r>
            <a:r>
              <a:rPr sz="2400" b="1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 </a:t>
            </a:r>
            <a:r>
              <a:rPr sz="2400" b="1" i="0" u="none" strike="noStrike" dirty="0" err="1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trávicího</a:t>
            </a:r>
            <a:r>
              <a:rPr sz="2400" b="1" i="0" u="none" strike="noStrike" dirty="0" smtId="4294967295">
                <a:solidFill>
                  <a:srgbClr val="40404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 </a:t>
            </a:r>
            <a:r>
              <a:rPr lang="cs-CZ" sz="2400" b="1" dirty="0" smtClean="0" smtId="4294967295">
                <a:solidFill>
                  <a:srgbClr val="404040"/>
                </a:solidFill>
                <a:highlight>
                  <a:srgbClr val="000000">
                    <a:alpha val="0"/>
                  </a:srgbClr>
                </a:highlight>
                <a:latin typeface="Calibri"/>
                <a:ea typeface="+mj-ea"/>
                <a:cs typeface="+mj-cs"/>
              </a:rPr>
              <a:t>ústrojí</a:t>
            </a:r>
            <a:endParaRPr sz="2400" b="1" i="0" u="none" strike="noStrike" dirty="0" smtId="4294967295">
              <a:solidFill>
                <a:srgbClr val="404040"/>
              </a:solidFill>
              <a:effectLst/>
              <a:highlight>
                <a:srgbClr val="000000">
                  <a:alpha val="0"/>
                </a:srgbClr>
              </a:highlight>
              <a:latin typeface="Calibri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>
                <a:effectLst/>
              </a:defRPr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P:\03-ФОТО МАТЕРИАЛЫ\+BASE+\PNG\BAD\Elbifid\500107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988840"/>
            <a:ext cx="4464238" cy="3443957"/>
          </a:xfrm>
          <a:prstGeom prst="rect">
            <a:avLst/>
          </a:prstGeom>
          <a:noFill/>
          <a:effectLst/>
        </p:spPr>
      </p:pic>
      <p:sp>
        <p:nvSpPr>
          <p:cNvPr id="11" name="TextBox 10"/>
          <p:cNvSpPr txBox="1"/>
          <p:nvPr/>
        </p:nvSpPr>
        <p:spPr>
          <a:xfrm>
            <a:off x="789660" y="5498648"/>
            <a:ext cx="1664092" cy="5796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rtl="0"/>
            <a:r>
              <a:rPr sz="3200" b="1" i="0" u="none" strike="noStrike" smtId="4294967295">
                <a:solidFill>
                  <a:srgbClr val="7030A0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15 kapslí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61668" y="6060563"/>
            <a:ext cx="1728192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  <a:effectLst/>
            </a:endParaRPr>
          </a:p>
        </p:txBody>
      </p:sp>
      <p:pic>
        <p:nvPicPr>
          <p:cNvPr id="13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2937" y="260648"/>
            <a:ext cx="2101551" cy="872911"/>
          </a:xfrm>
          <a:prstGeom prst="rect">
            <a:avLst/>
          </a:prstGeom>
          <a:solidFill>
            <a:schemeClr val="bg1"/>
          </a:solidFill>
          <a:effectLst/>
        </p:spPr>
      </p:pic>
    </p:spTree>
    <p:extLst>
      <p:ext uri="{BB962C8B-B14F-4D97-AF65-F5344CB8AC3E}">
        <p14:creationId xmlns:p14="http://schemas.microsoft.com/office/powerpoint/2010/main" val="197774367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  <a:effectLst/>
      </p:grpSpPr>
      <p:grpSp>
        <p:nvGrpSpPr>
          <p:cNvPr id="2" name="Группа 9"/>
          <p:cNvGrpSpPr/>
          <p:nvPr/>
        </p:nvGrpSpPr>
        <p:grpSpPr>
          <a:xfrm>
            <a:off x="15189" y="0"/>
            <a:ext cx="9113621" cy="6858000"/>
            <a:chOff x="15189" y="0"/>
            <a:chExt cx="9113621" cy="6858000"/>
          </a:xfrm>
          <a:effectLst/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89" y="0"/>
              <a:ext cx="9113621" cy="6858000"/>
            </a:xfrm>
            <a:prstGeom prst="rect">
              <a:avLst/>
            </a:prstGeom>
            <a:effectLst/>
          </p:spPr>
        </p:pic>
        <p:sp>
          <p:nvSpPr>
            <p:cNvPr id="8" name="Прямоугольник 7"/>
            <p:cNvSpPr/>
            <p:nvPr/>
          </p:nvSpPr>
          <p:spPr>
            <a:xfrm>
              <a:off x="1691680" y="260648"/>
              <a:ext cx="7380312" cy="2448272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599" y="3429000"/>
            <a:ext cx="6400800" cy="936104"/>
          </a:xfrm>
          <a:effectLst/>
        </p:spPr>
        <p:txBody>
          <a:bodyPr/>
          <a:lstStyle/>
          <a:p>
            <a:pPr rtl="0"/>
            <a:r>
              <a:rPr sz="3200" b="1" i="0" u="none" strike="noStrike" smtId="4294967295">
                <a:solidFill>
                  <a:srgbClr val="F79646"/>
                </a:solidFill>
                <a:effectLst/>
                <a:highlight>
                  <a:srgbClr val="000000">
                    <a:alpha val="0"/>
                  </a:srgbClr>
                </a:highlight>
                <a:latin typeface="Calibri"/>
              </a:rPr>
              <a:t>Děkujeme vám za pozornost!</a:t>
            </a:r>
          </a:p>
          <a:p>
            <a:endParaRPr lang="ru-RU" b="1">
              <a:effectLst/>
            </a:endParaRPr>
          </a:p>
        </p:txBody>
      </p:sp>
      <p:grpSp>
        <p:nvGrpSpPr>
          <p:cNvPr id="6" name="Группа 10"/>
          <p:cNvGrpSpPr/>
          <p:nvPr/>
        </p:nvGrpSpPr>
        <p:grpSpPr>
          <a:xfrm>
            <a:off x="2267744" y="548680"/>
            <a:ext cx="3888432" cy="2652840"/>
            <a:chOff x="2267744" y="548680"/>
            <a:chExt cx="3888432" cy="2652840"/>
          </a:xfrm>
          <a:effectLst/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760" r="53327" b="69950"/>
            <a:stretch>
              <a:fillRect/>
            </a:stretch>
          </p:blipFill>
          <p:spPr>
            <a:xfrm>
              <a:off x="2267744" y="548680"/>
              <a:ext cx="2088232" cy="2060848"/>
            </a:xfrm>
            <a:prstGeom prst="rect">
              <a:avLst/>
            </a:prstGeom>
            <a:effectLst/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grayscl/>
              <a:lum bright="-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260" t="38450" r="33975" b="54200"/>
            <a:stretch>
              <a:fillRect/>
            </a:stretch>
          </p:blipFill>
          <p:spPr>
            <a:xfrm>
              <a:off x="3059832" y="2708920"/>
              <a:ext cx="3096344" cy="492600"/>
            </a:xfrm>
            <a:prstGeom prst="rect">
              <a:avLst/>
            </a:prstGeom>
            <a:solidFill>
              <a:schemeClr val="bg1"/>
            </a:solidFill>
            <a:effectLst/>
          </p:spPr>
        </p:pic>
      </p:grpSp>
      <p:pic>
        <p:nvPicPr>
          <p:cNvPr id="1026" name="Picture 2" descr="P:\01-SIBVALEO\04-ЛОГОТИПЫ\Логотип НОВЫЙ СЗ_040714\PNG\logo Gold_eng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937" y="251833"/>
            <a:ext cx="2101551" cy="872911"/>
          </a:xfrm>
          <a:prstGeom prst="rect">
            <a:avLst/>
          </a:prstGeom>
          <a:noFill/>
          <a:effectLst/>
        </p:spPr>
      </p:pic>
    </p:spTree>
    <p:extLst>
      <p:ext uri="{BB962C8B-B14F-4D97-AF65-F5344CB8AC3E}">
        <p14:creationId xmlns:p14="http://schemas.microsoft.com/office/powerpoint/2010/main" val="4275567658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34209"/>
  <p:tag name="AS_OS" val="Microsoft Windows NT 6.2.9200.0"/>
  <p:tag name="AS_RELEASE_DATE" val="2015.05.12"/>
  <p:tag name="AS_TITLE" val="Aspose.Slides for .NET 4.0 Client Profile"/>
  <p:tag name="AS_VERSION" val="15.4.0.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  <a:extrusionClr>
              <a:prstClr val="black"/>
            </a:extrusionClr>
            <a:contourClr>
              <a:prstClr val="black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  <a:extrusionClr>
              <a:prstClr val="black"/>
            </a:extrusionClr>
            <a:contourClr>
              <a:prstClr val="black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1359</TotalTime>
  <Words>356</Words>
  <Application>Microsoft Office PowerPoint</Application>
  <PresentationFormat>Экран (4:3)</PresentationFormat>
  <Paragraphs>78</Paragraphs>
  <Slides>13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Arial</vt:lpstr>
      <vt:lpstr>Calibri</vt:lpstr>
      <vt:lpstr>Тема Office</vt:lpstr>
      <vt:lpstr>Презентация PowerPoint</vt:lpstr>
      <vt:lpstr>Mikroflóra trávicího ústrojí</vt:lpstr>
      <vt:lpstr>Co vytváří  normální mikroflóru trávicího ústrojí?</vt:lpstr>
      <vt:lpstr>Презентация PowerPoint</vt:lpstr>
      <vt:lpstr>Porušení rovnovážného stavu mikroflóry</vt:lpstr>
      <vt:lpstr>Faktory vzniku dysbakteriózy</vt:lpstr>
      <vt:lpstr>Profylaxe dysbakteriózy</vt:lpstr>
      <vt:lpstr>Презентация PowerPoint</vt:lpstr>
      <vt:lpstr>Složení DS Elbifid</vt:lpstr>
      <vt:lpstr>Výhody DS Elbifid</vt:lpstr>
      <vt:lpstr>Výhody komplexu DS Elbifid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Эльбифид</dc:title>
  <dc:creator>Абдулсатарова Мария Владимировна</dc:creator>
  <cp:lastModifiedBy>Ekaterina</cp:lastModifiedBy>
  <cp:revision>84</cp:revision>
  <dcterms:created xsi:type="dcterms:W3CDTF">2014-01-30T02:51:32Z</dcterms:created>
  <dcterms:modified xsi:type="dcterms:W3CDTF">2016-05-17T08:18:16Z</dcterms:modified>
</cp:coreProperties>
</file>