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9" r:id="rId3"/>
    <p:sldId id="260" r:id="rId4"/>
    <p:sldId id="263" r:id="rId5"/>
    <p:sldId id="264" r:id="rId6"/>
    <p:sldId id="265" r:id="rId7"/>
    <p:sldId id="262" r:id="rId8"/>
    <p:sldId id="267" r:id="rId9"/>
    <p:sldId id="268" r:id="rId10"/>
    <p:sldId id="273" r:id="rId11"/>
    <p:sldId id="284" r:id="rId12"/>
    <p:sldId id="285" r:id="rId13"/>
    <p:sldId id="286" r:id="rId14"/>
    <p:sldId id="287" r:id="rId15"/>
    <p:sldId id="288" r:id="rId16"/>
    <p:sldId id="289" r:id="rId17"/>
    <p:sldId id="270" r:id="rId18"/>
    <p:sldId id="271" r:id="rId19"/>
    <p:sldId id="272" r:id="rId20"/>
    <p:sldId id="275" r:id="rId21"/>
    <p:sldId id="276" r:id="rId22"/>
    <p:sldId id="277" r:id="rId23"/>
    <p:sldId id="281" r:id="rId24"/>
    <p:sldId id="279" r:id="rId25"/>
    <p:sldId id="280" r:id="rId26"/>
    <p:sldId id="283" r:id="rId27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C9DA"/>
    <a:srgbClr val="DBDF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43"/>
  </p:normalViewPr>
  <p:slideViewPr>
    <p:cSldViewPr>
      <p:cViewPr>
        <p:scale>
          <a:sx n="154" d="100"/>
          <a:sy n="154" d="100"/>
        </p:scale>
        <p:origin x="480" y="21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6" d="100"/>
        <a:sy n="10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notesMaster" Target="notesMasters/notesMaster1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microsoft.com/office/2015/10/relationships/revisionInfo" Target="revisionInfo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79FD12-213C-41A9-B1E3-A8291653F3B3}" type="datetimeFigureOut">
              <a:rPr lang="ru-RU" smtClean="0"/>
              <a:t>15.01.2018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72D3DD-7957-45DA-AD15-CC6CD0921E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4232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72D3DD-7957-45DA-AD15-CC6CD0921EC5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685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166A1-F63C-41CA-B6B7-A4A7E8750D6B}" type="datetimeFigureOut">
              <a:rPr lang="ru-RU" smtClean="0"/>
              <a:pPr/>
              <a:t>15.01.2018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D705D-C788-45B5-A0E3-55A8B20151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166A1-F63C-41CA-B6B7-A4A7E8750D6B}" type="datetimeFigureOut">
              <a:rPr lang="ru-RU" smtClean="0"/>
              <a:pPr/>
              <a:t>15.01.2018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D705D-C788-45B5-A0E3-55A8B20151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166A1-F63C-41CA-B6B7-A4A7E8750D6B}" type="datetimeFigureOut">
              <a:rPr lang="ru-RU" smtClean="0"/>
              <a:pPr/>
              <a:t>15.01.2018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D705D-C788-45B5-A0E3-55A8B20151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166A1-F63C-41CA-B6B7-A4A7E8750D6B}" type="datetimeFigureOut">
              <a:rPr lang="ru-RU" smtClean="0"/>
              <a:pPr/>
              <a:t>15.01.2018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D705D-C788-45B5-A0E3-55A8B20151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166A1-F63C-41CA-B6B7-A4A7E8750D6B}" type="datetimeFigureOut">
              <a:rPr lang="ru-RU" smtClean="0"/>
              <a:pPr/>
              <a:t>15.01.2018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D705D-C788-45B5-A0E3-55A8B20151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166A1-F63C-41CA-B6B7-A4A7E8750D6B}" type="datetimeFigureOut">
              <a:rPr lang="ru-RU" smtClean="0"/>
              <a:pPr/>
              <a:t>15.01.2018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D705D-C788-45B5-A0E3-55A8B20151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166A1-F63C-41CA-B6B7-A4A7E8750D6B}" type="datetimeFigureOut">
              <a:rPr lang="ru-RU" smtClean="0"/>
              <a:pPr/>
              <a:t>15.01.2018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D705D-C788-45B5-A0E3-55A8B20151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166A1-F63C-41CA-B6B7-A4A7E8750D6B}" type="datetimeFigureOut">
              <a:rPr lang="ru-RU" smtClean="0"/>
              <a:pPr/>
              <a:t>15.01.2018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D705D-C788-45B5-A0E3-55A8B20151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166A1-F63C-41CA-B6B7-A4A7E8750D6B}" type="datetimeFigureOut">
              <a:rPr lang="ru-RU" smtClean="0"/>
              <a:pPr/>
              <a:t>15.01.2018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D705D-C788-45B5-A0E3-55A8B20151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166A1-F63C-41CA-B6B7-A4A7E8750D6B}" type="datetimeFigureOut">
              <a:rPr lang="ru-RU" smtClean="0"/>
              <a:pPr/>
              <a:t>15.01.2018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D705D-C788-45B5-A0E3-55A8B20151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166A1-F63C-41CA-B6B7-A4A7E8750D6B}" type="datetimeFigureOut">
              <a:rPr lang="ru-RU" smtClean="0"/>
              <a:pPr/>
              <a:t>15.01.2018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D705D-C788-45B5-A0E3-55A8B20151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E166A1-F63C-41CA-B6B7-A4A7E8750D6B}" type="datetimeFigureOut">
              <a:rPr lang="ru-RU" smtClean="0"/>
              <a:pPr/>
              <a:t>15.01.2018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6D705D-C788-45B5-A0E3-55A8B201513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tif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11.png"/><Relationship Id="rId5" Type="http://schemas.openxmlformats.org/officeDocument/2006/relationships/image" Target="../media/image12.png"/><Relationship Id="rId6" Type="http://schemas.openxmlformats.org/officeDocument/2006/relationships/image" Target="../media/image13.png"/><Relationship Id="rId7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17.png"/><Relationship Id="rId5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21.png"/><Relationship Id="rId5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24.png"/><Relationship Id="rId5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!_KSZ\2018\презентации\Рисунок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26" b="16174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Users\Terehov.VG\Desktop\синхро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652099"/>
            <a:ext cx="4419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"/>
          <p:cNvSpPr txBox="1">
            <a:spLocks noChangeArrowheads="1"/>
          </p:cNvSpPr>
          <p:nvPr/>
        </p:nvSpPr>
        <p:spPr bwMode="auto">
          <a:xfrm>
            <a:off x="1567849" y="2473522"/>
            <a:ext cx="43497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ru-RU" altLang="ru-RU" b="1" dirty="0">
                <a:solidFill>
                  <a:srgbClr val="554F31"/>
                </a:solidFill>
                <a:latin typeface="+mj-lt"/>
              </a:rPr>
              <a:t>ЛИНИЯ ПРОДУКТОВ</a:t>
            </a:r>
            <a:endParaRPr lang="en-US" altLang="ru-RU" b="1" dirty="0">
              <a:solidFill>
                <a:srgbClr val="554F31"/>
              </a:solidFill>
              <a:latin typeface="+mj-lt"/>
            </a:endParaRPr>
          </a:p>
          <a:p>
            <a:pPr eaLnBrk="1" hangingPunct="1">
              <a:defRPr/>
            </a:pPr>
            <a:r>
              <a:rPr lang="ru-RU" altLang="ru-RU" b="1" dirty="0">
                <a:solidFill>
                  <a:srgbClr val="554F31"/>
                </a:solidFill>
                <a:latin typeface="+mj-lt"/>
              </a:rPr>
              <a:t>ХРОНОБИОЛОГИЧЕСКОЙ ЗАЩИТЫ</a:t>
            </a:r>
          </a:p>
        </p:txBody>
      </p:sp>
      <p:pic>
        <p:nvPicPr>
          <p:cNvPr id="16" name="Picture 5" descr="C:\Users\Terehov.VG\Desktop\блямба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0275" y="1358411"/>
            <a:ext cx="1657350" cy="16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3" descr="E:\!_KSZ\2018\презентации\лого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930" y="51470"/>
            <a:ext cx="1660650" cy="591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4788024" y="1347614"/>
            <a:ext cx="3816424" cy="1067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800"/>
              </a:lnSpc>
            </a:pPr>
            <a:r>
              <a:rPr lang="ru-RU" sz="5400" b="1" dirty="0">
                <a:solidFill>
                  <a:schemeClr val="accent3">
                    <a:lumMod val="50000"/>
                  </a:schemeClr>
                </a:solidFill>
              </a:rPr>
              <a:t>БИОРИТМЫ</a:t>
            </a:r>
            <a:r>
              <a:rPr lang="ru-RU" sz="36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3600" b="1" dirty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en-US" sz="3600" b="1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ru-RU" sz="3600" b="1" dirty="0">
                <a:solidFill>
                  <a:schemeClr val="accent3">
                    <a:lumMod val="50000"/>
                  </a:schemeClr>
                </a:solidFill>
              </a:rPr>
              <a:t>как основа жизни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323528" y="1347614"/>
            <a:ext cx="4104456" cy="338437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1" name="Подзаголовок 2"/>
          <p:cNvSpPr txBox="1">
            <a:spLocks/>
          </p:cNvSpPr>
          <p:nvPr/>
        </p:nvSpPr>
        <p:spPr bwMode="auto">
          <a:xfrm>
            <a:off x="791840" y="1563638"/>
            <a:ext cx="3420119" cy="3025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l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>
              <a:solidFill>
                <a:schemeClr val="accent3">
                  <a:lumMod val="50000"/>
                </a:schemeClr>
              </a:solidFill>
            </a:endParaRPr>
          </a:p>
          <a:p>
            <a:pPr algn="l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Биоритмы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– это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циклические явления жизнедеятельности любого организма </a:t>
            </a:r>
            <a:endParaRPr lang="ru-RU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52" name="Рисунок 51"/>
          <p:cNvPicPr>
            <a:picLocks noChangeAspect="1"/>
          </p:cNvPicPr>
          <p:nvPr/>
        </p:nvPicPr>
        <p:blipFill rotWithShape="1">
          <a:blip r:embed="rId2"/>
          <a:srcRect r="27382" b="33580"/>
          <a:stretch/>
        </p:blipFill>
        <p:spPr>
          <a:xfrm>
            <a:off x="4802688" y="2467753"/>
            <a:ext cx="3734058" cy="2215323"/>
          </a:xfrm>
          <a:prstGeom prst="rect">
            <a:avLst/>
          </a:prstGeom>
        </p:spPr>
      </p:pic>
      <p:pic>
        <p:nvPicPr>
          <p:cNvPr id="76" name="Picture 2" descr="E:\!_KSZ\2018\презентации\Рисунок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99" y="0"/>
            <a:ext cx="8957001" cy="1203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" name="Picture 3" descr="E:\!_KSZ\2018\презентации\лого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930" y="51470"/>
            <a:ext cx="1660650" cy="591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2" descr="C:\Users\user\Downloads\shutterstock_363528305_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97" t="41382" b="11555"/>
          <a:stretch/>
        </p:blipFill>
        <p:spPr bwMode="auto">
          <a:xfrm flipV="1">
            <a:off x="0" y="0"/>
            <a:ext cx="917437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Прямоугольник 45"/>
          <p:cNvSpPr/>
          <p:nvPr/>
        </p:nvSpPr>
        <p:spPr>
          <a:xfrm>
            <a:off x="1922894" y="1788282"/>
            <a:ext cx="5076565" cy="64807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anchor="ctr">
            <a:noAutofit/>
          </a:bodyPr>
          <a:lstStyle/>
          <a:p>
            <a:pPr algn="ctr"/>
            <a:r>
              <a:rPr lang="ru-RU" sz="4800" b="1" dirty="0">
                <a:solidFill>
                  <a:schemeClr val="bg1"/>
                </a:solidFill>
              </a:rPr>
              <a:t>ХРОНОБИОЛОГИЯ</a:t>
            </a:r>
          </a:p>
        </p:txBody>
      </p:sp>
      <p:pic>
        <p:nvPicPr>
          <p:cNvPr id="47" name="Picture 2" descr="E:\!_KSZ\2018\презентации\Рисунок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99" y="0"/>
            <a:ext cx="8957001" cy="1203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Прямоугольник 47"/>
          <p:cNvSpPr/>
          <p:nvPr/>
        </p:nvSpPr>
        <p:spPr>
          <a:xfrm>
            <a:off x="4571999" y="3003796"/>
            <a:ext cx="4602379" cy="155416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9" name="Прямоугольник 48"/>
          <p:cNvSpPr/>
          <p:nvPr/>
        </p:nvSpPr>
        <p:spPr>
          <a:xfrm>
            <a:off x="-1" y="3003798"/>
            <a:ext cx="4602379" cy="155416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3219822"/>
            <a:ext cx="37776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Arial" pitchFamily="34" charset="0"/>
              <a:buNone/>
              <a:defRPr/>
            </a:pPr>
            <a:r>
              <a:rPr lang="ru-RU" altLang="ru-RU" sz="2400" b="1" dirty="0">
                <a:solidFill>
                  <a:schemeClr val="accent3">
                    <a:lumMod val="50000"/>
                  </a:schemeClr>
                </a:solidFill>
              </a:rPr>
              <a:t>Изучение </a:t>
            </a:r>
            <a:br>
              <a:rPr lang="ru-RU" altLang="ru-RU" sz="2400" b="1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ru-RU" altLang="ru-RU" sz="2400" b="1" dirty="0">
                <a:solidFill>
                  <a:schemeClr val="accent3">
                    <a:lumMod val="50000"/>
                  </a:schemeClr>
                </a:solidFill>
              </a:rPr>
              <a:t>взаимосвязей между биоритмами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860032" y="3216101"/>
            <a:ext cx="41764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Методы восстановления 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и гармонизации биологических ритмов</a:t>
            </a:r>
          </a:p>
        </p:txBody>
      </p:sp>
      <p:pic>
        <p:nvPicPr>
          <p:cNvPr id="50" name="Picture 3" descr="E:\!_KSZ\2018\презентации\лого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930" y="51470"/>
            <a:ext cx="1660650" cy="591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1200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user\Downloads\shutterstock_46634914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964"/>
          <a:stretch/>
        </p:blipFill>
        <p:spPr bwMode="auto">
          <a:xfrm flipH="1">
            <a:off x="-9528" y="1389"/>
            <a:ext cx="9143995" cy="5142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E:\!_KSZ\2018\презентации\Рисунок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99" y="0"/>
            <a:ext cx="8957001" cy="1203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932039" y="1563638"/>
            <a:ext cx="3888433" cy="324036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800" b="1" dirty="0" smtClean="0">
                <a:solidFill>
                  <a:schemeClr val="accent3">
                    <a:lumMod val="50000"/>
                  </a:schemeClr>
                </a:solidFill>
              </a:rPr>
              <a:t>Внешний </a:t>
            </a:r>
            <a:r>
              <a:rPr lang="ru-RU" sz="1800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1400" dirty="0" smtClean="0"/>
              <a:t>развивается при резкой смене часовых поясов</a:t>
            </a:r>
          </a:p>
          <a:p>
            <a:pPr algn="l"/>
            <a:endParaRPr lang="ru-RU" sz="1400" dirty="0" smtClean="0"/>
          </a:p>
          <a:p>
            <a:pPr algn="l"/>
            <a:r>
              <a:rPr lang="ru-RU" sz="1800" b="1" dirty="0" smtClean="0">
                <a:solidFill>
                  <a:schemeClr val="accent3">
                    <a:lumMod val="50000"/>
                  </a:schemeClr>
                </a:solidFill>
              </a:rPr>
              <a:t>Внутренний</a:t>
            </a:r>
            <a:r>
              <a:rPr lang="ru-RU" sz="1400" dirty="0"/>
              <a:t> </a:t>
            </a:r>
            <a:r>
              <a:rPr lang="ru-RU" sz="1400" dirty="0" smtClean="0"/>
              <a:t>развивается у людей, </a:t>
            </a:r>
            <a:r>
              <a:rPr lang="ru-RU" sz="1400" dirty="0"/>
              <a:t>не </a:t>
            </a:r>
            <a:r>
              <a:rPr lang="ru-RU" sz="1400" dirty="0" smtClean="0"/>
              <a:t>покидающих </a:t>
            </a:r>
            <a:r>
              <a:rPr lang="ru-RU" sz="1400" dirty="0"/>
              <a:t>своего </a:t>
            </a:r>
            <a:r>
              <a:rPr lang="ru-RU" sz="1400" dirty="0" smtClean="0"/>
              <a:t>часового пояса</a:t>
            </a:r>
          </a:p>
          <a:p>
            <a:pPr algn="l"/>
            <a:endParaRPr lang="ru-RU" sz="1400" dirty="0" smtClean="0"/>
          </a:p>
          <a:p>
            <a:pPr algn="l"/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</a:rPr>
              <a:t>Приводит к:</a:t>
            </a:r>
          </a:p>
          <a:p>
            <a:pPr marL="285750" indent="-285750" algn="l">
              <a:buFont typeface="Arial" charset="0"/>
              <a:buChar char="•"/>
            </a:pPr>
            <a:r>
              <a:rPr lang="ru-RU" altLang="ru-RU" sz="1400" dirty="0" smtClean="0"/>
              <a:t>Повышенной утомляемости</a:t>
            </a:r>
          </a:p>
          <a:p>
            <a:pPr marL="285750" indent="-285750" algn="l">
              <a:buFont typeface="Arial" charset="0"/>
              <a:buChar char="•"/>
            </a:pPr>
            <a:r>
              <a:rPr lang="ru-RU" altLang="ru-RU" sz="1400" dirty="0" smtClean="0"/>
              <a:t>Расстройству ритма сна</a:t>
            </a:r>
          </a:p>
          <a:p>
            <a:pPr marL="285750" indent="-285750" algn="l">
              <a:buFont typeface="Arial" charset="0"/>
              <a:buChar char="•"/>
            </a:pPr>
            <a:r>
              <a:rPr lang="ru-RU" altLang="ru-RU" sz="1400" dirty="0" smtClean="0"/>
              <a:t>Снижению трудоспособности</a:t>
            </a:r>
          </a:p>
          <a:p>
            <a:pPr marL="285750" indent="-285750" algn="l">
              <a:buFont typeface="Arial" charset="0"/>
              <a:buChar char="•"/>
            </a:pPr>
            <a:r>
              <a:rPr lang="ru-RU" altLang="ru-RU" sz="1400" dirty="0" smtClean="0"/>
              <a:t>Нестабильному эмоциональному состоянию</a:t>
            </a:r>
          </a:p>
          <a:p>
            <a:pPr marL="285750" indent="-285750" algn="l">
              <a:buFont typeface="Arial" charset="0"/>
              <a:buChar char="•"/>
            </a:pPr>
            <a:r>
              <a:rPr lang="ru-RU" altLang="ru-RU" sz="1400" dirty="0" smtClean="0"/>
              <a:t>Расстройствам в работе органов и систем</a:t>
            </a:r>
          </a:p>
          <a:p>
            <a:pPr marL="285750" indent="-285750" algn="l">
              <a:buFont typeface="Arial" charset="0"/>
              <a:buChar char="•"/>
            </a:pPr>
            <a:r>
              <a:rPr lang="ru-RU" altLang="ru-RU" sz="1400" dirty="0" smtClean="0"/>
              <a:t>Формированию патологических процессов или обострению существующих</a:t>
            </a:r>
          </a:p>
          <a:p>
            <a:pPr marL="285750" indent="-285750" algn="l">
              <a:buFont typeface="Arial" charset="0"/>
              <a:buChar char="•"/>
            </a:pPr>
            <a:endParaRPr lang="ru-RU" altLang="ru-RU" sz="1400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-67220" y="4727600"/>
            <a:ext cx="4752528" cy="258174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altLang="ru-RU" dirty="0"/>
          </a:p>
        </p:txBody>
      </p:sp>
      <p:sp>
        <p:nvSpPr>
          <p:cNvPr id="5" name="Заголовок 5"/>
          <p:cNvSpPr txBox="1">
            <a:spLocks/>
          </p:cNvSpPr>
          <p:nvPr/>
        </p:nvSpPr>
        <p:spPr bwMode="auto">
          <a:xfrm>
            <a:off x="4932039" y="843558"/>
            <a:ext cx="3552611" cy="831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/>
            <a:r>
              <a:rPr lang="ru-RU" sz="3200" b="1" dirty="0">
                <a:solidFill>
                  <a:schemeClr val="accent3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ДЕСИНХРОНОЗ</a:t>
            </a:r>
          </a:p>
        </p:txBody>
      </p:sp>
      <p:pic>
        <p:nvPicPr>
          <p:cNvPr id="7" name="Picture 3" descr="E:\!_KSZ\2018\презентации\лого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930" y="51470"/>
            <a:ext cx="1660650" cy="591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3415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!_KSZ\2018\презентации\Рисунок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99" y="0"/>
            <a:ext cx="8957001" cy="1203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2248435"/>
            <a:ext cx="9144000" cy="86409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TextBox 2"/>
          <p:cNvSpPr txBox="1">
            <a:spLocks noChangeArrowheads="1"/>
          </p:cNvSpPr>
          <p:nvPr/>
        </p:nvSpPr>
        <p:spPr bwMode="auto">
          <a:xfrm>
            <a:off x="621010" y="2464459"/>
            <a:ext cx="37861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ДЕНЬ</a:t>
            </a:r>
            <a:endParaRPr lang="ru-RU" altLang="ru-RU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4698404" y="2464459"/>
            <a:ext cx="1313756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НОЧЬ</a:t>
            </a:r>
            <a:endParaRPr lang="ru-RU" altLang="ru-RU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7" name="Picture 5" descr="C:\Users\Terehov.VG\Desktop\su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6338" y="1889537"/>
            <a:ext cx="1687688" cy="1521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 descr="C:\Users\Terehov.VG\Desktop\moo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912778"/>
            <a:ext cx="1712065" cy="147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Заголовок 5"/>
          <p:cNvSpPr txBox="1">
            <a:spLocks/>
          </p:cNvSpPr>
          <p:nvPr/>
        </p:nvSpPr>
        <p:spPr bwMode="auto">
          <a:xfrm>
            <a:off x="1259632" y="708670"/>
            <a:ext cx="722496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/>
            <a:r>
              <a:rPr lang="ru-RU" sz="3200" b="1" dirty="0">
                <a:solidFill>
                  <a:schemeClr val="accent3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БИОХИМИЧЕСКИЕ ПРОЦЕССЫ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97111" y="3357329"/>
            <a:ext cx="39061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Переработка</a:t>
            </a:r>
            <a:r>
              <a:rPr lang="ru-RU" sz="2000" dirty="0"/>
              <a:t> накопленных питательных веществ для получения энергии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43070" y="3428295"/>
            <a:ext cx="38164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Накопление</a:t>
            </a:r>
            <a:r>
              <a:rPr lang="ru-RU" sz="2000" dirty="0"/>
              <a:t> питательных веществ, восстановление тканей̆ и деление клеток </a:t>
            </a:r>
          </a:p>
        </p:txBody>
      </p:sp>
      <p:pic>
        <p:nvPicPr>
          <p:cNvPr id="13" name="Picture 3" descr="E:\!_KSZ\2018\презентации\лого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930" y="51470"/>
            <a:ext cx="1660650" cy="591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3415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!_KSZ\2018\презентации\Рисунок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99" y="0"/>
            <a:ext cx="8957001" cy="1203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7" name="Группа 36"/>
          <p:cNvGrpSpPr/>
          <p:nvPr/>
        </p:nvGrpSpPr>
        <p:grpSpPr>
          <a:xfrm>
            <a:off x="2483768" y="978686"/>
            <a:ext cx="6200186" cy="3775969"/>
            <a:chOff x="120650" y="404813"/>
            <a:chExt cx="8810625" cy="5365750"/>
          </a:xfrm>
        </p:grpSpPr>
        <p:pic>
          <p:nvPicPr>
            <p:cNvPr id="20" name="Picture 2" descr="C:\Users\Terehov.VG\Desktop\график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6375" y="404813"/>
              <a:ext cx="7454900" cy="5365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TextBox 20"/>
            <p:cNvSpPr txBox="1"/>
            <p:nvPr/>
          </p:nvSpPr>
          <p:spPr>
            <a:xfrm>
              <a:off x="192088" y="1982788"/>
              <a:ext cx="2795587" cy="39362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ru-RU" sz="1200" b="1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ФАЗА АКТИВНОСТИ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20650" y="3087688"/>
              <a:ext cx="2711450" cy="27622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ru-RU" sz="1200" b="1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ФАЗА ОТДЫХА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814763" y="3178175"/>
              <a:ext cx="2027237" cy="59055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lnSpc>
                  <a:spcPct val="90000"/>
                </a:lnSpc>
                <a:defRPr/>
              </a:pPr>
              <a:r>
                <a:rPr lang="ru-RU" sz="1200" b="1" dirty="0">
                  <a:solidFill>
                    <a:schemeClr val="accent5">
                      <a:lumMod val="75000"/>
                    </a:schemeClr>
                  </a:solidFill>
                </a:rPr>
                <a:t>Вещества, работающие </a:t>
              </a:r>
            </a:p>
            <a:p>
              <a:pPr>
                <a:lnSpc>
                  <a:spcPct val="90000"/>
                </a:lnSpc>
                <a:defRPr/>
              </a:pPr>
              <a:r>
                <a:rPr lang="ru-RU" sz="1200" b="1" dirty="0">
                  <a:solidFill>
                    <a:schemeClr val="accent5">
                      <a:lumMod val="75000"/>
                    </a:schemeClr>
                  </a:solidFill>
                </a:rPr>
                <a:t>в противофазе </a:t>
              </a:r>
            </a:p>
            <a:p>
              <a:pPr>
                <a:lnSpc>
                  <a:spcPct val="90000"/>
                </a:lnSpc>
                <a:defRPr/>
              </a:pPr>
              <a:r>
                <a:rPr lang="ru-RU" sz="1200" b="1" dirty="0">
                  <a:solidFill>
                    <a:schemeClr val="accent5">
                      <a:lumMod val="75000"/>
                    </a:schemeClr>
                  </a:solidFill>
                </a:rPr>
                <a:t>с биоритмом органа</a:t>
              </a:r>
              <a:endParaRPr lang="ru-RU" sz="11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6478588" y="2216150"/>
              <a:ext cx="2027237" cy="59055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lnSpc>
                  <a:spcPct val="90000"/>
                </a:lnSpc>
                <a:defRPr/>
              </a:pPr>
              <a:r>
                <a:rPr lang="ru-RU" sz="1200" b="1" dirty="0">
                  <a:solidFill>
                    <a:schemeClr val="accent5">
                      <a:lumMod val="75000"/>
                    </a:schemeClr>
                  </a:solidFill>
                </a:rPr>
                <a:t>Вещества, работающие </a:t>
              </a:r>
            </a:p>
            <a:p>
              <a:pPr>
                <a:lnSpc>
                  <a:spcPct val="90000"/>
                </a:lnSpc>
                <a:defRPr/>
              </a:pPr>
              <a:r>
                <a:rPr lang="ru-RU" sz="1200" b="1" dirty="0">
                  <a:solidFill>
                    <a:schemeClr val="accent5">
                      <a:lumMod val="75000"/>
                    </a:schemeClr>
                  </a:solidFill>
                </a:rPr>
                <a:t>в противофазе </a:t>
              </a:r>
            </a:p>
            <a:p>
              <a:pPr>
                <a:lnSpc>
                  <a:spcPct val="90000"/>
                </a:lnSpc>
                <a:defRPr/>
              </a:pPr>
              <a:r>
                <a:rPr lang="ru-RU" sz="1200" b="1" dirty="0">
                  <a:solidFill>
                    <a:schemeClr val="accent5">
                      <a:lumMod val="75000"/>
                    </a:schemeClr>
                  </a:solidFill>
                </a:rPr>
                <a:t>с биоритмом органа</a:t>
              </a:r>
              <a:endParaRPr lang="ru-RU" sz="11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pic>
          <p:nvPicPr>
            <p:cNvPr id="25" name="Picture 3" descr="C:\Users\Terehov.VG\Desktop\cap1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54850" y="817563"/>
              <a:ext cx="192088" cy="379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4" descr="C:\Users\Terehov.VG\Desktop\cap2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54850" y="1222375"/>
              <a:ext cx="192088" cy="381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5" descr="C:\Users\Terehov.VG\Desktop\cap3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21313" y="882650"/>
              <a:ext cx="193675" cy="381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3" descr="C:\Users\Terehov.VG\Desktop\cap1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24250" y="1660525"/>
              <a:ext cx="225425" cy="4429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Picture 4" descr="C:\Users\Terehov.VG\Desktop\cap2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54750" y="4192588"/>
              <a:ext cx="223838" cy="442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" name="Picture 5" descr="C:\Users\Terehov.VG\Desktop\cap3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91113" y="2216150"/>
              <a:ext cx="225425" cy="4429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Picture 5" descr="C:\Users\Terehov.VG\Desktop\cap3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85113" y="3294063"/>
              <a:ext cx="223837" cy="442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TextBox 31"/>
            <p:cNvSpPr txBox="1"/>
            <p:nvPr/>
          </p:nvSpPr>
          <p:spPr>
            <a:xfrm>
              <a:off x="7248525" y="869950"/>
              <a:ext cx="1576388" cy="24606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1000" b="1" dirty="0">
                  <a:solidFill>
                    <a:schemeClr val="accent6">
                      <a:lumMod val="75000"/>
                    </a:schemeClr>
                  </a:solidFill>
                </a:rPr>
                <a:t>УТРЕННЯЯ  КАПСУЛА</a:t>
              </a: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7283450" y="1243013"/>
              <a:ext cx="1592263" cy="24606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1000" b="1" dirty="0">
                  <a:solidFill>
                    <a:schemeClr val="accent6">
                      <a:lumMod val="75000"/>
                    </a:schemeClr>
                  </a:solidFill>
                </a:rPr>
                <a:t>ВЕЧЕРНЯЯ  КАПСУЛА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5561013" y="823913"/>
              <a:ext cx="1189037" cy="40163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1000" b="1" dirty="0">
                  <a:solidFill>
                    <a:schemeClr val="accent5">
                      <a:lumMod val="75000"/>
                    </a:schemeClr>
                  </a:solidFill>
                </a:rPr>
                <a:t>КАПСУЛА</a:t>
              </a:r>
            </a:p>
            <a:p>
              <a:pPr>
                <a:defRPr/>
              </a:pPr>
              <a:r>
                <a:rPr lang="ru-RU" sz="1000" b="1" dirty="0">
                  <a:solidFill>
                    <a:schemeClr val="accent5">
                      <a:lumMod val="75000"/>
                    </a:schemeClr>
                  </a:solidFill>
                </a:rPr>
                <a:t>ОБЫЧНОЙ БАД</a:t>
              </a:r>
              <a:endParaRPr lang="ru-RU" sz="10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</p:grpSp>
      <p:sp>
        <p:nvSpPr>
          <p:cNvPr id="35" name="Подзаголовок 2"/>
          <p:cNvSpPr txBox="1">
            <a:spLocks/>
          </p:cNvSpPr>
          <p:nvPr/>
        </p:nvSpPr>
        <p:spPr bwMode="auto">
          <a:xfrm>
            <a:off x="382567" y="3648075"/>
            <a:ext cx="2677265" cy="127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Font typeface="Arial" pitchFamily="34" charset="0"/>
              <a:buNone/>
              <a:defRPr/>
            </a:pPr>
            <a:r>
              <a:rPr lang="ru-RU" altLang="ru-RU" sz="1400" b="1" dirty="0">
                <a:solidFill>
                  <a:schemeClr val="accent5">
                    <a:lumMod val="75000"/>
                  </a:schemeClr>
                </a:solidFill>
              </a:rPr>
              <a:t>ОБЫЧНЫЕ БАД</a:t>
            </a:r>
            <a:endParaRPr lang="ru-RU" altLang="ru-RU" sz="1200" dirty="0">
              <a:solidFill>
                <a:schemeClr val="accent5">
                  <a:lumMod val="75000"/>
                </a:schemeClr>
              </a:solidFill>
            </a:endParaRPr>
          </a:p>
          <a:p>
            <a:pPr marL="0" indent="0" eaLnBrk="1" hangingPunct="1">
              <a:buFont typeface="Arial" pitchFamily="34" charset="0"/>
              <a:buNone/>
              <a:defRPr/>
            </a:pPr>
            <a:r>
              <a:rPr lang="ru-RU" altLang="ru-RU" sz="1200" dirty="0">
                <a:solidFill>
                  <a:schemeClr val="accent5">
                    <a:lumMod val="75000"/>
                  </a:schemeClr>
                </a:solidFill>
              </a:rPr>
              <a:t>– вещества не учитывают ритмы органа </a:t>
            </a:r>
          </a:p>
          <a:p>
            <a:pPr marL="0" indent="0" eaLnBrk="1" hangingPunct="1">
              <a:buFont typeface="Arial" pitchFamily="34" charset="0"/>
              <a:buNone/>
              <a:defRPr/>
            </a:pPr>
            <a:r>
              <a:rPr lang="ru-RU" altLang="ru-RU" sz="1200" dirty="0">
                <a:solidFill>
                  <a:schemeClr val="accent5">
                    <a:lumMod val="75000"/>
                  </a:schemeClr>
                </a:solidFill>
              </a:rPr>
              <a:t>– содержат компоненты, которые могут быть в противофазе с ритмом</a:t>
            </a:r>
          </a:p>
          <a:p>
            <a:pPr marL="0" indent="0" eaLnBrk="1" hangingPunct="1">
              <a:buFont typeface="Arial" pitchFamily="34" charset="0"/>
              <a:buNone/>
              <a:defRPr/>
            </a:pPr>
            <a:r>
              <a:rPr lang="ru-RU" altLang="ru-RU" sz="1200" dirty="0">
                <a:solidFill>
                  <a:schemeClr val="accent5">
                    <a:lumMod val="75000"/>
                  </a:schemeClr>
                </a:solidFill>
              </a:rPr>
              <a:t>– сниженная эффективность</a:t>
            </a:r>
          </a:p>
        </p:txBody>
      </p:sp>
      <p:sp>
        <p:nvSpPr>
          <p:cNvPr id="36" name="Подзаголовок 2"/>
          <p:cNvSpPr txBox="1">
            <a:spLocks/>
          </p:cNvSpPr>
          <p:nvPr/>
        </p:nvSpPr>
        <p:spPr bwMode="auto">
          <a:xfrm>
            <a:off x="3213551" y="3648074"/>
            <a:ext cx="2575582" cy="1424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Font typeface="Arial" pitchFamily="34" charset="0"/>
              <a:buNone/>
              <a:defRPr/>
            </a:pPr>
            <a:r>
              <a:rPr lang="ru-RU" altLang="ru-RU" sz="1400" b="1" dirty="0">
                <a:solidFill>
                  <a:schemeClr val="accent6">
                    <a:lumMod val="75000"/>
                  </a:schemeClr>
                </a:solidFill>
              </a:rPr>
              <a:t>БАД  на основе хронобиологии</a:t>
            </a:r>
          </a:p>
          <a:p>
            <a:pPr marL="0" indent="0" eaLnBrk="1" hangingPunct="1">
              <a:buFont typeface="Arial" pitchFamily="34" charset="0"/>
              <a:buNone/>
              <a:defRPr/>
            </a:pPr>
            <a:r>
              <a:rPr lang="ru-RU" altLang="ru-RU" sz="1200" dirty="0">
                <a:solidFill>
                  <a:schemeClr val="accent6">
                    <a:lumMod val="75000"/>
                  </a:schemeClr>
                </a:solidFill>
              </a:rPr>
              <a:t>– состав сбалансирован </a:t>
            </a:r>
            <a:br>
              <a:rPr lang="ru-RU" altLang="ru-RU" sz="1200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altLang="ru-RU" sz="1200" dirty="0">
                <a:solidFill>
                  <a:schemeClr val="accent6">
                    <a:lumMod val="75000"/>
                  </a:schemeClr>
                </a:solidFill>
              </a:rPr>
              <a:t>с биоритмами</a:t>
            </a:r>
          </a:p>
          <a:p>
            <a:pPr marL="0" indent="0" eaLnBrk="1" hangingPunct="1">
              <a:buFont typeface="Arial" pitchFamily="34" charset="0"/>
              <a:buNone/>
              <a:defRPr/>
            </a:pPr>
            <a:r>
              <a:rPr lang="ru-RU" altLang="ru-RU" sz="1200" dirty="0">
                <a:solidFill>
                  <a:schemeClr val="accent6">
                    <a:lumMod val="75000"/>
                  </a:schemeClr>
                </a:solidFill>
              </a:rPr>
              <a:t>– вещества работают только в своей </a:t>
            </a:r>
            <a:r>
              <a:rPr lang="ru-RU" altLang="ru-RU" sz="1200" dirty="0" smtClean="0">
                <a:solidFill>
                  <a:schemeClr val="accent6">
                    <a:lumMod val="75000"/>
                  </a:schemeClr>
                </a:solidFill>
              </a:rPr>
              <a:t>фазе</a:t>
            </a:r>
          </a:p>
          <a:p>
            <a:pPr marL="0" indent="0" eaLnBrk="1" hangingPunct="1">
              <a:buFont typeface="Arial" pitchFamily="34" charset="0"/>
              <a:buNone/>
              <a:defRPr/>
            </a:pPr>
            <a:r>
              <a:rPr lang="ru-RU" altLang="ru-RU" sz="12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ru-RU" sz="1200" dirty="0">
                <a:solidFill>
                  <a:schemeClr val="accent6">
                    <a:lumMod val="75000"/>
                  </a:schemeClr>
                </a:solidFill>
              </a:rPr>
              <a:t>– максимально эффективно</a:t>
            </a:r>
          </a:p>
        </p:txBody>
      </p:sp>
      <p:sp>
        <p:nvSpPr>
          <p:cNvPr id="3" name="Прямоугольник 1"/>
          <p:cNvSpPr>
            <a:spLocks noChangeArrowheads="1"/>
          </p:cNvSpPr>
          <p:nvPr/>
        </p:nvSpPr>
        <p:spPr bwMode="auto">
          <a:xfrm>
            <a:off x="383485" y="951350"/>
            <a:ext cx="4282014" cy="966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ru-RU" altLang="ru-RU" sz="2400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ЭФФЕКТИВНОСТЬ БАД </a:t>
            </a:r>
            <a:br>
              <a:rPr lang="ru-RU" altLang="ru-RU" sz="2400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</a:br>
            <a:r>
              <a:rPr lang="ru-RU" altLang="ru-RU" sz="2400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В БИОЛОГИЧЕСКОМ РИТМЕ</a:t>
            </a:r>
          </a:p>
        </p:txBody>
      </p:sp>
    </p:spTree>
    <p:extLst>
      <p:ext uri="{BB962C8B-B14F-4D97-AF65-F5344CB8AC3E}">
        <p14:creationId xmlns:p14="http://schemas.microsoft.com/office/powerpoint/2010/main" val="953415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6" descr="C:\Users\user\Downloads\shutterstock_44751024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7" t="8385" r="11300" b="15513"/>
          <a:stretch/>
        </p:blipFill>
        <p:spPr bwMode="auto">
          <a:xfrm flipH="1">
            <a:off x="-7340" y="0"/>
            <a:ext cx="9187851" cy="5149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3923928" y="1923678"/>
            <a:ext cx="5220072" cy="223224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3923928" y="1131590"/>
            <a:ext cx="5220072" cy="7920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6" name="Picture 2" descr="E:\!_KSZ\2018\презентации\Рисунок2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500"/>
          <a:stretch/>
        </p:blipFill>
        <p:spPr bwMode="auto">
          <a:xfrm>
            <a:off x="3463652" y="-20538"/>
            <a:ext cx="5687685" cy="1203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4259287" y="2054334"/>
            <a:ext cx="4668688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ru-RU" sz="2000" dirty="0">
                <a:solidFill>
                  <a:schemeClr val="accent3">
                    <a:lumMod val="50000"/>
                  </a:schemeClr>
                </a:solidFill>
              </a:rPr>
              <a:t>Адресное воздействие на системы организма</a:t>
            </a:r>
          </a:p>
          <a:p>
            <a:pPr marL="285750" indent="-285750">
              <a:buFont typeface="Arial" charset="0"/>
              <a:buChar char="•"/>
            </a:pPr>
            <a:r>
              <a:rPr lang="ru-RU" sz="2000" dirty="0">
                <a:solidFill>
                  <a:schemeClr val="accent3">
                    <a:lumMod val="50000"/>
                  </a:schemeClr>
                </a:solidFill>
              </a:rPr>
              <a:t>Защита биоритмов</a:t>
            </a:r>
          </a:p>
          <a:p>
            <a:pPr marL="285750" indent="-285750">
              <a:buFont typeface="Arial" charset="0"/>
              <a:buChar char="•"/>
            </a:pPr>
            <a:r>
              <a:rPr lang="ru-RU" sz="2000" dirty="0">
                <a:solidFill>
                  <a:schemeClr val="accent3">
                    <a:lumMod val="50000"/>
                  </a:schemeClr>
                </a:solidFill>
              </a:rPr>
              <a:t>Суточные нормы активных веществ</a:t>
            </a:r>
          </a:p>
          <a:p>
            <a:pPr marL="285750" indent="-285750">
              <a:buFont typeface="Arial" charset="0"/>
              <a:buChar char="•"/>
            </a:pPr>
            <a:r>
              <a:rPr lang="ru-RU" sz="2000" dirty="0">
                <a:solidFill>
                  <a:schemeClr val="accent3">
                    <a:lumMod val="50000"/>
                  </a:schemeClr>
                </a:solidFill>
              </a:rPr>
              <a:t>Европейское качество компонентов</a:t>
            </a:r>
          </a:p>
          <a:p>
            <a:pPr marL="285750" indent="-285750">
              <a:buFont typeface="Arial" charset="0"/>
              <a:buChar char="•"/>
            </a:pPr>
            <a:r>
              <a:rPr lang="ru-RU" sz="2000" dirty="0">
                <a:solidFill>
                  <a:schemeClr val="accent3">
                    <a:lumMod val="50000"/>
                  </a:schemeClr>
                </a:solidFill>
              </a:rPr>
              <a:t>Прогрессивные формы и </a:t>
            </a:r>
            <a:r>
              <a:rPr lang="ru-RU" sz="2000" dirty="0" smtClean="0">
                <a:solidFill>
                  <a:schemeClr val="accent3">
                    <a:lumMod val="50000"/>
                  </a:schemeClr>
                </a:solidFill>
              </a:rPr>
              <a:t>технологии</a:t>
            </a:r>
            <a:endParaRPr lang="ru-RU" sz="2000" dirty="0">
              <a:solidFill>
                <a:schemeClr val="accent3">
                  <a:lumMod val="50000"/>
                </a:schemeClr>
              </a:solidFill>
            </a:endParaRPr>
          </a:p>
          <a:p>
            <a:endParaRPr lang="ru-RU" sz="1400" dirty="0">
              <a:solidFill>
                <a:schemeClr val="accent3">
                  <a:lumMod val="50000"/>
                </a:schemeClr>
              </a:solidFill>
            </a:endParaRPr>
          </a:p>
          <a:p>
            <a:endParaRPr lang="ru-RU" sz="1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8" name="Заголовок 5"/>
          <p:cNvSpPr txBox="1">
            <a:spLocks/>
          </p:cNvSpPr>
          <p:nvPr/>
        </p:nvSpPr>
        <p:spPr bwMode="auto">
          <a:xfrm>
            <a:off x="4175447" y="987574"/>
            <a:ext cx="439248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/>
            <a:r>
              <a:rPr lang="ru-RU" sz="4000" b="1" dirty="0">
                <a:solidFill>
                  <a:schemeClr val="accent3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Преимущества</a:t>
            </a:r>
          </a:p>
        </p:txBody>
      </p:sp>
      <p:pic>
        <p:nvPicPr>
          <p:cNvPr id="34" name="Picture 3" descr="E:\!_KSZ\2018\презентации\лого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930" y="51470"/>
            <a:ext cx="1660650" cy="591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1200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ownloads\shutterstock_42349047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1507" y="2060575"/>
            <a:ext cx="3997370" cy="2791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E:\!_KSZ\2018\презентации\Рисунок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99" y="0"/>
            <a:ext cx="8957001" cy="1203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1"/>
          <p:cNvSpPr>
            <a:spLocks noChangeArrowheads="1"/>
          </p:cNvSpPr>
          <p:nvPr/>
        </p:nvSpPr>
        <p:spPr bwMode="auto">
          <a:xfrm>
            <a:off x="428625" y="765175"/>
            <a:ext cx="56562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ru-RU" altLang="ru-RU" sz="4000" b="1" dirty="0" err="1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Синхровитал</a:t>
            </a:r>
            <a:r>
              <a:rPr lang="en-US" altLang="ru-RU" sz="4000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-II</a:t>
            </a:r>
            <a:endParaRPr lang="ru-RU" altLang="ru-RU" sz="4000" b="1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4" name="Прямоугольник 1"/>
          <p:cNvSpPr>
            <a:spLocks noChangeArrowheads="1"/>
          </p:cNvSpPr>
          <p:nvPr/>
        </p:nvSpPr>
        <p:spPr bwMode="auto">
          <a:xfrm>
            <a:off x="428625" y="1331913"/>
            <a:ext cx="56562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>
                <a:solidFill>
                  <a:srgbClr val="554F31"/>
                </a:solidFill>
                <a:latin typeface="+mj-lt"/>
              </a:rPr>
              <a:t>Хронобиологическая защита клеток мозга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" y="2449799"/>
            <a:ext cx="4932040" cy="199415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274924" y="2578943"/>
            <a:ext cx="4225068" cy="1865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charset="0"/>
              <a:buChar char="•"/>
            </a:pPr>
            <a:r>
              <a:rPr lang="ru-RU" altLang="ru-RU" sz="1400" b="1" dirty="0" smtClean="0">
                <a:solidFill>
                  <a:srgbClr val="4F6228"/>
                </a:solidFill>
                <a:latin typeface="Calibri" charset="0"/>
              </a:rPr>
              <a:t>Гинкго </a:t>
            </a:r>
            <a:r>
              <a:rPr lang="ru-RU" altLang="ru-RU" sz="1400" b="1" dirty="0" err="1">
                <a:solidFill>
                  <a:srgbClr val="4F6228"/>
                </a:solidFill>
                <a:latin typeface="Calibri" charset="0"/>
              </a:rPr>
              <a:t>билоба</a:t>
            </a:r>
            <a:r>
              <a:rPr lang="ru-RU" altLang="ru-RU" sz="1400" b="1" dirty="0">
                <a:solidFill>
                  <a:srgbClr val="4F6228"/>
                </a:solidFill>
                <a:latin typeface="Calibri" charset="0"/>
              </a:rPr>
              <a:t> </a:t>
            </a:r>
            <a:r>
              <a:rPr lang="ru-RU" altLang="ru-RU" sz="1200" dirty="0">
                <a:solidFill>
                  <a:srgbClr val="4F6228"/>
                </a:solidFill>
                <a:latin typeface="Calibri" charset="0"/>
              </a:rPr>
              <a:t>улучшает кровоснабжение в головном мозге и способствует поддержанию вязкости крови в </a:t>
            </a:r>
            <a:r>
              <a:rPr lang="ru-RU" altLang="ru-RU" sz="1200" dirty="0" smtClean="0">
                <a:solidFill>
                  <a:srgbClr val="4F6228"/>
                </a:solidFill>
                <a:latin typeface="Calibri" charset="0"/>
              </a:rPr>
              <a:t>пределах нормы</a:t>
            </a:r>
            <a:endParaRPr lang="en-US" altLang="ru-RU" sz="1200" dirty="0">
              <a:solidFill>
                <a:srgbClr val="4F6228"/>
              </a:solidFill>
              <a:latin typeface="Calibri" charset="0"/>
            </a:endParaRPr>
          </a:p>
          <a:p>
            <a:pPr>
              <a:buFont typeface="Arial" charset="0"/>
              <a:buChar char="•"/>
            </a:pPr>
            <a:r>
              <a:rPr lang="ru-RU" altLang="ru-RU" sz="1400" b="1" dirty="0" smtClean="0">
                <a:solidFill>
                  <a:srgbClr val="4F6228"/>
                </a:solidFill>
                <a:latin typeface="Calibri" charset="0"/>
              </a:rPr>
              <a:t>Женьшень</a:t>
            </a:r>
            <a:r>
              <a:rPr lang="ru-RU" altLang="ru-RU" sz="1200" dirty="0" smtClean="0">
                <a:solidFill>
                  <a:srgbClr val="4F6228"/>
                </a:solidFill>
                <a:latin typeface="Calibri" charset="0"/>
              </a:rPr>
              <a:t> </a:t>
            </a:r>
            <a:r>
              <a:rPr lang="ru-RU" altLang="ru-RU" sz="1200" dirty="0">
                <a:solidFill>
                  <a:srgbClr val="4F6228"/>
                </a:solidFill>
                <a:latin typeface="Calibri" charset="0"/>
              </a:rPr>
              <a:t>оказывает выраженное </a:t>
            </a:r>
            <a:r>
              <a:rPr lang="ru-RU" altLang="ru-RU" sz="1200" dirty="0" err="1">
                <a:solidFill>
                  <a:srgbClr val="4F6228"/>
                </a:solidFill>
                <a:latin typeface="Calibri" charset="0"/>
              </a:rPr>
              <a:t>адаптогенное</a:t>
            </a:r>
            <a:r>
              <a:rPr lang="ru-RU" altLang="ru-RU" sz="1200" dirty="0">
                <a:solidFill>
                  <a:srgbClr val="4F6228"/>
                </a:solidFill>
                <a:latin typeface="Calibri" charset="0"/>
              </a:rPr>
              <a:t> воздействие, повышает </a:t>
            </a:r>
            <a:r>
              <a:rPr lang="ru-RU" altLang="ru-RU" sz="1200" dirty="0" smtClean="0">
                <a:solidFill>
                  <a:srgbClr val="4F6228"/>
                </a:solidFill>
                <a:latin typeface="Calibri" charset="0"/>
              </a:rPr>
              <a:t>работоспособность</a:t>
            </a:r>
            <a:endParaRPr lang="ru-RU" altLang="ru-RU" sz="1200" dirty="0">
              <a:solidFill>
                <a:srgbClr val="4F6228"/>
              </a:solidFill>
              <a:latin typeface="Calibri" charset="0"/>
            </a:endParaRPr>
          </a:p>
          <a:p>
            <a:pPr>
              <a:buFont typeface="Arial" charset="0"/>
              <a:buChar char="•"/>
            </a:pPr>
            <a:r>
              <a:rPr lang="ru-RU" altLang="ru-RU" sz="1400" b="1" dirty="0" smtClean="0">
                <a:solidFill>
                  <a:srgbClr val="4F6228"/>
                </a:solidFill>
                <a:latin typeface="Calibri" charset="0"/>
              </a:rPr>
              <a:t>Готу </a:t>
            </a:r>
            <a:r>
              <a:rPr lang="ru-RU" altLang="ru-RU" sz="1400" b="1" dirty="0">
                <a:solidFill>
                  <a:srgbClr val="4F6228"/>
                </a:solidFill>
                <a:latin typeface="Calibri" charset="0"/>
              </a:rPr>
              <a:t>кола (щитолистник), шалфей и зверобой </a:t>
            </a:r>
            <a:r>
              <a:rPr lang="ru-RU" altLang="ru-RU" sz="1200" dirty="0">
                <a:solidFill>
                  <a:srgbClr val="4F6228"/>
                </a:solidFill>
                <a:latin typeface="Calibri" charset="0"/>
              </a:rPr>
              <a:t>улучшают обменные процессы в нервной системе, способствуют улучшению памяти и внимания</a:t>
            </a:r>
            <a:endParaRPr lang="ru-RU" sz="12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>
          <a:xfrm>
            <a:off x="395288" y="1923678"/>
            <a:ext cx="432117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60000"/>
              </a:lnSpc>
              <a:buFont typeface="Arial" pitchFamily="34" charset="0"/>
              <a:buNone/>
              <a:defRPr/>
            </a:pPr>
            <a:r>
              <a:rPr lang="ru-RU" sz="2800" b="1" dirty="0">
                <a:solidFill>
                  <a:schemeClr val="bg2">
                    <a:lumMod val="50000"/>
                  </a:schemeClr>
                </a:solidFill>
              </a:rPr>
              <a:t>Растительный комплекс:</a:t>
            </a:r>
          </a:p>
        </p:txBody>
      </p:sp>
      <p:pic>
        <p:nvPicPr>
          <p:cNvPr id="9" name="Picture 5" descr="C:\Users\Terehov.VG\Desktop\СИНХРОВИТАЛ-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56940"/>
            <a:ext cx="2612554" cy="6198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" descr="E:\!_KSZ\2018\презентации\лого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930" y="51470"/>
            <a:ext cx="1660650" cy="591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2476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E:\!_KSZ\2018\презентации\Рисунок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99" y="0"/>
            <a:ext cx="8957001" cy="1203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1"/>
          <p:cNvSpPr>
            <a:spLocks noChangeArrowheads="1"/>
          </p:cNvSpPr>
          <p:nvPr/>
        </p:nvSpPr>
        <p:spPr bwMode="auto">
          <a:xfrm>
            <a:off x="428624" y="673695"/>
            <a:ext cx="56562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ru-RU" altLang="ru-RU" sz="3600" b="1" dirty="0" err="1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Синхровитал</a:t>
            </a:r>
            <a:r>
              <a:rPr lang="en-US" altLang="ru-RU" sz="3600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-II</a:t>
            </a:r>
            <a:endParaRPr lang="ru-RU" altLang="ru-RU" sz="3600" b="1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4" name="Прямоугольник 1"/>
          <p:cNvSpPr>
            <a:spLocks noChangeArrowheads="1"/>
          </p:cNvSpPr>
          <p:nvPr/>
        </p:nvSpPr>
        <p:spPr bwMode="auto">
          <a:xfrm>
            <a:off x="3995936" y="843558"/>
            <a:ext cx="56562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>
                <a:solidFill>
                  <a:srgbClr val="554F31"/>
                </a:solidFill>
                <a:latin typeface="+mj-lt"/>
              </a:rPr>
              <a:t>Хронобиологическая защита клеток мозга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8843759"/>
              </p:ext>
            </p:extLst>
          </p:nvPr>
        </p:nvGraphicFramePr>
        <p:xfrm>
          <a:off x="397505" y="1353145"/>
          <a:ext cx="8535987" cy="2678115"/>
        </p:xfrm>
        <a:graphic>
          <a:graphicData uri="http://schemas.openxmlformats.org/drawingml/2006/table">
            <a:tbl>
              <a:tblPr>
                <a:tableStyleId>{F5AB1C69-6EDB-4FF4-983F-18BD219EF322}</a:tableStyleId>
              </a:tblPr>
              <a:tblGrid>
                <a:gridCol w="371170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9215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23213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5181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b="1" i="0" kern="50" dirty="0" err="1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Активные</a:t>
                      </a:r>
                      <a:r>
                        <a:rPr lang="en-US" sz="1400" b="1" i="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</a:t>
                      </a:r>
                      <a:r>
                        <a:rPr lang="en-US" sz="1400" b="1" i="0" kern="50" dirty="0" err="1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компоненты</a:t>
                      </a:r>
                      <a:endParaRPr lang="ru-RU" sz="1400" b="1" i="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714" marB="45714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Масса, мг</a:t>
                      </a:r>
                      <a:endParaRPr lang="ru-RU" sz="1400" b="1" i="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714" marB="45714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% от рекомендуемой суточной нормы</a:t>
                      </a:r>
                      <a:endParaRPr lang="ru-RU" sz="1400" b="1" i="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714" marB="45714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048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ru-RU" sz="1400" b="1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Комплекс № 1</a:t>
                      </a:r>
                      <a:endParaRPr lang="ru-RU" sz="1400" b="1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714" marB="45714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714" marB="45714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714" marB="45714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5838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ru-RU" sz="1400" kern="50" dirty="0" err="1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Гинзенозиды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ru-RU" sz="1400" kern="5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5838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ru-RU" sz="1400" kern="50" dirty="0" err="1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Флавонолгликозиды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ru-RU" sz="1400" kern="5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42</a:t>
                      </a: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5838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ru-RU" sz="1400" kern="5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Витамин С                                   </a:t>
                      </a: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ru-RU" sz="1400" kern="5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19,6</a:t>
                      </a: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ru-RU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32,7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048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ru-RU" sz="1400" b="1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Комплекс № 2</a:t>
                      </a:r>
                      <a:endParaRPr lang="ru-RU" sz="1400" b="1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714" marB="45714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714" marB="45714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714" marB="45714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583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ru-RU" sz="1400" kern="50" dirty="0" err="1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Флавоноиды</a:t>
                      </a:r>
                      <a:r>
                        <a:rPr lang="ru-RU" sz="1400" kern="5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(в пересчете на </a:t>
                      </a:r>
                      <a:r>
                        <a:rPr lang="ru-RU" sz="1400" kern="50" dirty="0" err="1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байкалин</a:t>
                      </a:r>
                      <a:r>
                        <a:rPr lang="ru-RU" sz="1400" kern="5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)          </a:t>
                      </a: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583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 err="1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Гиперицин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0,375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583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Витамин С                                   </a:t>
                      </a: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19,6</a:t>
                      </a: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32,7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28625" y="4155926"/>
            <a:ext cx="862488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200" b="1" dirty="0">
                <a:solidFill>
                  <a:schemeClr val="bg2">
                    <a:lumMod val="25000"/>
                  </a:schemeClr>
                </a:solidFill>
              </a:rPr>
              <a:t>СОСТАВ ПРОДУКТА 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> </a:t>
            </a:r>
            <a:b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altLang="ru-RU" sz="1200" b="1" dirty="0">
                <a:solidFill>
                  <a:schemeClr val="bg2">
                    <a:lumMod val="25000"/>
                  </a:schemeClr>
                </a:solidFill>
              </a:rPr>
              <a:t>Комплекс № 1 УТРО: </a:t>
            </a:r>
            <a:r>
              <a:rPr lang="ru-RU" altLang="ru-RU" sz="1200" dirty="0" smtClean="0">
                <a:solidFill>
                  <a:schemeClr val="bg2">
                    <a:lumMod val="25000"/>
                  </a:schemeClr>
                </a:solidFill>
              </a:rPr>
              <a:t>экстракт </a:t>
            </a:r>
            <a:r>
              <a:rPr lang="ru-RU" altLang="ru-RU" sz="1200" dirty="0" err="1" smtClean="0">
                <a:solidFill>
                  <a:schemeClr val="bg2">
                    <a:lumMod val="25000"/>
                  </a:schemeClr>
                </a:solidFill>
              </a:rPr>
              <a:t>гингко</a:t>
            </a:r>
            <a:r>
              <a:rPr lang="ru-RU" altLang="ru-RU" sz="12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altLang="ru-RU" sz="1200" dirty="0" err="1" smtClean="0">
                <a:solidFill>
                  <a:schemeClr val="bg2">
                    <a:lumMod val="25000"/>
                  </a:schemeClr>
                </a:solidFill>
              </a:rPr>
              <a:t>билоба</a:t>
            </a:r>
            <a:r>
              <a:rPr lang="ru-RU" altLang="ru-RU" sz="1200" dirty="0" smtClean="0">
                <a:solidFill>
                  <a:schemeClr val="bg2">
                    <a:lumMod val="25000"/>
                  </a:schemeClr>
                </a:solidFill>
              </a:rPr>
              <a:t>, экстракт женьшеня, экстракт готу кола, </a:t>
            </a:r>
            <a:r>
              <a:rPr lang="ru-RU" altLang="ru-RU" sz="1200" dirty="0" err="1" smtClean="0">
                <a:solidFill>
                  <a:schemeClr val="bg2">
                    <a:lumMod val="25000"/>
                  </a:schemeClr>
                </a:solidFill>
              </a:rPr>
              <a:t>аскорбилпальмитат</a:t>
            </a:r>
            <a:r>
              <a:rPr lang="ru-RU" altLang="ru-RU" sz="1200" dirty="0" smtClean="0">
                <a:solidFill>
                  <a:schemeClr val="bg2">
                    <a:lumMod val="25000"/>
                  </a:schemeClr>
                </a:solidFill>
              </a:rPr>
              <a:t>.</a:t>
            </a:r>
            <a:endParaRPr lang="ru-RU" altLang="ru-RU" sz="1200" dirty="0">
              <a:solidFill>
                <a:schemeClr val="bg2">
                  <a:lumMod val="25000"/>
                </a:schemeClr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200" b="1" dirty="0">
                <a:solidFill>
                  <a:schemeClr val="bg2">
                    <a:lumMod val="25000"/>
                  </a:schemeClr>
                </a:solidFill>
              </a:rPr>
              <a:t>Комплекс № 2 ВЕЧЕР: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altLang="ru-RU" sz="1200" dirty="0" smtClean="0">
                <a:solidFill>
                  <a:schemeClr val="bg2">
                    <a:lumMod val="25000"/>
                  </a:schemeClr>
                </a:solidFill>
              </a:rPr>
              <a:t>экстракт шалфея, экстракт зверобоя, </a:t>
            </a:r>
            <a:r>
              <a:rPr lang="ru-RU" altLang="ru-RU" sz="1200" dirty="0" err="1" smtClean="0">
                <a:solidFill>
                  <a:schemeClr val="bg2">
                    <a:lumMod val="25000"/>
                  </a:schemeClr>
                </a:solidFill>
              </a:rPr>
              <a:t>аскорбилпальмитат</a:t>
            </a:r>
            <a:r>
              <a:rPr lang="ru-RU" altLang="ru-RU" sz="1200" dirty="0" smtClean="0">
                <a:solidFill>
                  <a:schemeClr val="bg2">
                    <a:lumMod val="25000"/>
                  </a:schemeClr>
                </a:solidFill>
              </a:rPr>
              <a:t>, экстракт </a:t>
            </a:r>
            <a:r>
              <a:rPr lang="ru-RU" altLang="ru-RU" sz="1200" dirty="0" err="1" smtClean="0">
                <a:solidFill>
                  <a:schemeClr val="bg2">
                    <a:lumMod val="25000"/>
                  </a:schemeClr>
                </a:solidFill>
              </a:rPr>
              <a:t>шлемника</a:t>
            </a:r>
            <a:r>
              <a:rPr lang="ru-RU" altLang="ru-RU" sz="1200" dirty="0" smtClean="0">
                <a:solidFill>
                  <a:schemeClr val="bg2">
                    <a:lumMod val="25000"/>
                  </a:schemeClr>
                </a:solidFill>
              </a:rPr>
              <a:t> байкальского. </a:t>
            </a:r>
            <a:endParaRPr lang="ru-RU" altLang="ru-RU" sz="12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7" name="Picture 3" descr="E:\!_KSZ\2018\презентации\лого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930" y="51470"/>
            <a:ext cx="1660650" cy="591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2476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3333824"/>
            <a:ext cx="4572000" cy="155416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4572000" y="3333825"/>
            <a:ext cx="4572000" cy="155416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6" name="Picture 2" descr="E:\!_KSZ\2018\презентации\Рисунок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99" y="0"/>
            <a:ext cx="8957001" cy="1203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1"/>
          <p:cNvSpPr>
            <a:spLocks noChangeArrowheads="1"/>
          </p:cNvSpPr>
          <p:nvPr/>
        </p:nvSpPr>
        <p:spPr bwMode="auto">
          <a:xfrm>
            <a:off x="428625" y="765175"/>
            <a:ext cx="56562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ru-RU" altLang="ru-RU" sz="4000" b="1" dirty="0" err="1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Синхровитал</a:t>
            </a:r>
            <a:r>
              <a:rPr lang="en-US" altLang="ru-RU" sz="4000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-II</a:t>
            </a:r>
            <a:endParaRPr lang="ru-RU" altLang="ru-RU" sz="4000" b="1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4" name="Прямоугольник 1"/>
          <p:cNvSpPr>
            <a:spLocks noChangeArrowheads="1"/>
          </p:cNvSpPr>
          <p:nvPr/>
        </p:nvSpPr>
        <p:spPr bwMode="auto">
          <a:xfrm>
            <a:off x="395536" y="1339354"/>
            <a:ext cx="56562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>
                <a:solidFill>
                  <a:srgbClr val="554F31"/>
                </a:solidFill>
                <a:latin typeface="+mj-lt"/>
              </a:rPr>
              <a:t>Хронобиологическая защита клеток мозга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1779662"/>
            <a:ext cx="4572000" cy="155416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572000" y="1779663"/>
            <a:ext cx="4572000" cy="155416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339725" y="2211711"/>
            <a:ext cx="3892550" cy="72707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Font typeface="Arial" pitchFamily="34" charset="0"/>
              <a:buNone/>
              <a:defRPr/>
            </a:pPr>
            <a:r>
              <a:rPr lang="ru-RU" altLang="ru-RU" sz="1800" b="1" dirty="0">
                <a:solidFill>
                  <a:schemeClr val="accent3">
                    <a:lumMod val="75000"/>
                  </a:schemeClr>
                </a:solidFill>
              </a:rPr>
              <a:t>ВЫСОКАЯ УМСТВЕННАЯ РАБОТОСПОСОБНОСТЬ</a:t>
            </a:r>
          </a:p>
        </p:txBody>
      </p:sp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4911725" y="1995687"/>
            <a:ext cx="403383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ru-RU" altLang="ru-RU" sz="1800" b="1" dirty="0">
              <a:solidFill>
                <a:schemeClr val="accent3">
                  <a:lumMod val="50000"/>
                </a:schemeClr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800" b="1" dirty="0" smtClean="0">
                <a:solidFill>
                  <a:schemeClr val="accent3">
                    <a:lumMod val="50000"/>
                  </a:schemeClr>
                </a:solidFill>
              </a:rPr>
              <a:t>ПРОВЕРЕННЫЕ </a:t>
            </a:r>
            <a:r>
              <a:rPr lang="ru-RU" altLang="ru-RU" sz="1800" b="1" dirty="0">
                <a:solidFill>
                  <a:schemeClr val="accent3">
                    <a:lumMod val="50000"/>
                  </a:schemeClr>
                </a:solidFill>
              </a:rPr>
              <a:t>АКТИВЫ В ЭФФЕКТИВНОЙ ДОЗЕ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ru-RU" altLang="ru-RU" sz="1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>
          <a:xfrm>
            <a:off x="258763" y="3511204"/>
            <a:ext cx="4054475" cy="1220787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Font typeface="Arial" pitchFamily="34" charset="0"/>
              <a:buNone/>
              <a:defRPr/>
            </a:pPr>
            <a:r>
              <a:rPr lang="ru-RU" altLang="ru-RU" sz="1800" b="1" dirty="0">
                <a:solidFill>
                  <a:schemeClr val="accent3">
                    <a:lumMod val="50000"/>
                  </a:schemeClr>
                </a:solidFill>
              </a:rPr>
              <a:t>ЛЕГЕНДАРНЫЙ ЛЕКАРСТВЕННЫЙ ЖЕНЬШЕНЬ </a:t>
            </a:r>
          </a:p>
          <a:p>
            <a:pPr marL="0" indent="0" algn="ctr" eaLnBrk="1" hangingPunct="1">
              <a:buFont typeface="Arial" pitchFamily="34" charset="0"/>
              <a:buNone/>
              <a:defRPr/>
            </a:pPr>
            <a:r>
              <a:rPr lang="ru-RU" altLang="ru-RU" sz="1800" b="1" dirty="0" smtClean="0">
                <a:solidFill>
                  <a:schemeClr val="accent3">
                    <a:lumMod val="50000"/>
                  </a:schemeClr>
                </a:solidFill>
              </a:rPr>
              <a:t>Высокое содержание </a:t>
            </a:r>
            <a:r>
              <a:rPr lang="ru-RU" altLang="ru-RU" sz="1800" b="1" dirty="0" err="1" smtClean="0">
                <a:solidFill>
                  <a:schemeClr val="accent3">
                    <a:lumMod val="50000"/>
                  </a:schemeClr>
                </a:solidFill>
              </a:rPr>
              <a:t>гинзенозидов</a:t>
            </a:r>
            <a:r>
              <a:rPr lang="ru-RU" altLang="ru-RU" sz="18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endParaRPr lang="ru-RU" altLang="ru-RU" sz="1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" name="Прямоугольник 3"/>
          <p:cNvSpPr>
            <a:spLocks noChangeArrowheads="1"/>
          </p:cNvSpPr>
          <p:nvPr/>
        </p:nvSpPr>
        <p:spPr bwMode="auto">
          <a:xfrm>
            <a:off x="4770438" y="3522316"/>
            <a:ext cx="417512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ru-RU" altLang="ru-RU" sz="1800" b="1" dirty="0">
              <a:solidFill>
                <a:schemeClr val="accent3">
                  <a:lumMod val="75000"/>
                </a:schemeClr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800" b="1" dirty="0" smtClean="0">
                <a:solidFill>
                  <a:schemeClr val="accent3">
                    <a:lumMod val="75000"/>
                  </a:schemeClr>
                </a:solidFill>
              </a:rPr>
              <a:t>РАСТИТЕЛЬНЫЕ ЭКСТРАКТЫ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800" b="1" dirty="0" smtClean="0">
                <a:solidFill>
                  <a:schemeClr val="accent3">
                    <a:lumMod val="75000"/>
                  </a:schemeClr>
                </a:solidFill>
              </a:rPr>
              <a:t> ЗВЕРОБОЯ, ШАЛФЕЯ И ГОТУ КОЛЫ</a:t>
            </a:r>
            <a:endParaRPr lang="ru-RU" altLang="ru-RU" sz="18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3" name="Прямоугольник 3"/>
          <p:cNvSpPr>
            <a:spLocks noChangeArrowheads="1"/>
          </p:cNvSpPr>
          <p:nvPr/>
        </p:nvSpPr>
        <p:spPr bwMode="auto">
          <a:xfrm>
            <a:off x="6300192" y="1011238"/>
            <a:ext cx="3206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 b="1" dirty="0">
                <a:solidFill>
                  <a:schemeClr val="accent3">
                    <a:lumMod val="50000"/>
                  </a:schemeClr>
                </a:solidFill>
              </a:rPr>
              <a:t>ПРЕИМУЩЕСТВА:</a:t>
            </a:r>
          </a:p>
        </p:txBody>
      </p:sp>
      <p:pic>
        <p:nvPicPr>
          <p:cNvPr id="17" name="Picture 3" descr="E:\!_KSZ\2018\презентации\лого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930" y="51470"/>
            <a:ext cx="1660650" cy="591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2255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E:\!_KSZ\2018\презентации\Рисунок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99" y="0"/>
            <a:ext cx="8957001" cy="1203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1"/>
          <p:cNvSpPr>
            <a:spLocks noChangeArrowheads="1"/>
          </p:cNvSpPr>
          <p:nvPr/>
        </p:nvSpPr>
        <p:spPr bwMode="auto">
          <a:xfrm>
            <a:off x="428625" y="765175"/>
            <a:ext cx="56562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ru-RU" altLang="ru-RU" sz="4000" b="1" dirty="0" err="1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Синхровитал</a:t>
            </a:r>
            <a:r>
              <a:rPr lang="en-US" altLang="ru-RU" sz="4000" b="1" dirty="0" smtClean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-III</a:t>
            </a:r>
            <a:endParaRPr lang="ru-RU" altLang="ru-RU" sz="4000" b="1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4" name="Прямоугольник 1"/>
          <p:cNvSpPr>
            <a:spLocks noChangeArrowheads="1"/>
          </p:cNvSpPr>
          <p:nvPr/>
        </p:nvSpPr>
        <p:spPr bwMode="auto">
          <a:xfrm>
            <a:off x="428625" y="1331913"/>
            <a:ext cx="56562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>
                <a:solidFill>
                  <a:srgbClr val="554F31"/>
                </a:solidFill>
                <a:latin typeface="+mj-lt"/>
              </a:rPr>
              <a:t>Хронобиологическая защита </a:t>
            </a:r>
            <a:r>
              <a:rPr lang="ru-RU" altLang="ru-RU" b="1" dirty="0" smtClean="0">
                <a:solidFill>
                  <a:srgbClr val="554F31"/>
                </a:solidFill>
                <a:latin typeface="+mj-lt"/>
              </a:rPr>
              <a:t>сердца</a:t>
            </a:r>
            <a:endParaRPr lang="ru-RU" altLang="ru-RU" b="1" dirty="0">
              <a:solidFill>
                <a:srgbClr val="554F31"/>
              </a:solidFill>
              <a:latin typeface="+mj-l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-5978" y="2423988"/>
            <a:ext cx="5226050" cy="230800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428625" y="2499743"/>
            <a:ext cx="4287837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charset="0"/>
              <a:buChar char="•"/>
            </a:pPr>
            <a:r>
              <a:rPr lang="ru-RU" altLang="ru-RU" sz="1400" b="1" dirty="0">
                <a:solidFill>
                  <a:srgbClr val="554F31"/>
                </a:solidFill>
                <a:latin typeface="Calibri" charset="0"/>
              </a:rPr>
              <a:t>Боярышник</a:t>
            </a:r>
            <a:r>
              <a:rPr lang="ru-RU" altLang="ru-RU" sz="1200" dirty="0">
                <a:solidFill>
                  <a:srgbClr val="554F31"/>
                </a:solidFill>
                <a:latin typeface="Calibri" charset="0"/>
              </a:rPr>
              <a:t> способствует снижению кровяного давления и профилактики образования сосудистых </a:t>
            </a:r>
            <a:r>
              <a:rPr lang="ru-RU" altLang="ru-RU" sz="1200" dirty="0" smtClean="0">
                <a:solidFill>
                  <a:srgbClr val="554F31"/>
                </a:solidFill>
                <a:latin typeface="Calibri" charset="0"/>
              </a:rPr>
              <a:t>тромбов</a:t>
            </a:r>
            <a:endParaRPr lang="ru-RU" altLang="ru-RU" sz="1200" dirty="0">
              <a:solidFill>
                <a:srgbClr val="554F31"/>
              </a:solidFill>
              <a:latin typeface="Calibri" charset="0"/>
            </a:endParaRPr>
          </a:p>
          <a:p>
            <a:pPr>
              <a:buFont typeface="Arial" charset="0"/>
              <a:buChar char="•"/>
            </a:pPr>
            <a:r>
              <a:rPr lang="ru-RU" altLang="ru-RU" sz="1400" b="1" dirty="0" err="1" smtClean="0">
                <a:solidFill>
                  <a:srgbClr val="554F31"/>
                </a:solidFill>
                <a:latin typeface="Calibri" charset="0"/>
              </a:rPr>
              <a:t>Липоевая</a:t>
            </a:r>
            <a:r>
              <a:rPr lang="ru-RU" altLang="ru-RU" sz="1400" b="1" dirty="0" smtClean="0">
                <a:solidFill>
                  <a:srgbClr val="554F31"/>
                </a:solidFill>
                <a:latin typeface="Calibri" charset="0"/>
              </a:rPr>
              <a:t> </a:t>
            </a:r>
            <a:r>
              <a:rPr lang="ru-RU" altLang="ru-RU" sz="1400" b="1" dirty="0">
                <a:solidFill>
                  <a:srgbClr val="554F31"/>
                </a:solidFill>
                <a:latin typeface="Calibri" charset="0"/>
              </a:rPr>
              <a:t>кислота</a:t>
            </a:r>
            <a:r>
              <a:rPr lang="ru-RU" altLang="ru-RU" sz="1400" dirty="0">
                <a:solidFill>
                  <a:srgbClr val="554F31"/>
                </a:solidFill>
                <a:latin typeface="Calibri" charset="0"/>
              </a:rPr>
              <a:t> </a:t>
            </a:r>
            <a:r>
              <a:rPr lang="ru-RU" altLang="ru-RU" sz="1200" dirty="0">
                <a:solidFill>
                  <a:srgbClr val="554F31"/>
                </a:solidFill>
                <a:latin typeface="Calibri" charset="0"/>
              </a:rPr>
              <a:t>способствует снижению уровня сахара и холестерина в </a:t>
            </a:r>
            <a:r>
              <a:rPr lang="ru-RU" altLang="ru-RU" sz="1200" dirty="0" smtClean="0">
                <a:solidFill>
                  <a:srgbClr val="554F31"/>
                </a:solidFill>
                <a:latin typeface="Calibri" charset="0"/>
              </a:rPr>
              <a:t>крови </a:t>
            </a:r>
            <a:endParaRPr lang="ru-RU" altLang="ru-RU" sz="1200" dirty="0">
              <a:solidFill>
                <a:srgbClr val="554F31"/>
              </a:solidFill>
              <a:latin typeface="Calibri" charset="0"/>
            </a:endParaRPr>
          </a:p>
          <a:p>
            <a:pPr>
              <a:buFont typeface="Arial" charset="0"/>
              <a:buChar char="•"/>
            </a:pPr>
            <a:r>
              <a:rPr lang="ru-RU" altLang="ru-RU" sz="1400" b="1" dirty="0" smtClean="0">
                <a:solidFill>
                  <a:srgbClr val="554F31"/>
                </a:solidFill>
                <a:latin typeface="Calibri" charset="0"/>
              </a:rPr>
              <a:t>Селен </a:t>
            </a:r>
            <a:r>
              <a:rPr lang="ru-RU" altLang="ru-RU" sz="1400" b="1" dirty="0">
                <a:solidFill>
                  <a:srgbClr val="554F31"/>
                </a:solidFill>
                <a:latin typeface="Calibri" charset="0"/>
              </a:rPr>
              <a:t>и </a:t>
            </a:r>
            <a:r>
              <a:rPr lang="ru-RU" altLang="ru-RU" sz="1400" b="1" dirty="0" err="1">
                <a:solidFill>
                  <a:srgbClr val="554F31"/>
                </a:solidFill>
                <a:latin typeface="Calibri" charset="0"/>
              </a:rPr>
              <a:t>ликопин</a:t>
            </a:r>
            <a:r>
              <a:rPr lang="ru-RU" altLang="ru-RU" sz="1400" dirty="0">
                <a:solidFill>
                  <a:srgbClr val="554F31"/>
                </a:solidFill>
                <a:latin typeface="Calibri" charset="0"/>
              </a:rPr>
              <a:t> </a:t>
            </a:r>
            <a:r>
              <a:rPr lang="ru-RU" altLang="ru-RU" sz="1200" dirty="0">
                <a:solidFill>
                  <a:srgbClr val="554F31"/>
                </a:solidFill>
                <a:latin typeface="Calibri" charset="0"/>
              </a:rPr>
              <a:t>защищают клетки от </a:t>
            </a:r>
            <a:r>
              <a:rPr lang="ru-RU" altLang="ru-RU" sz="1200" dirty="0" err="1">
                <a:solidFill>
                  <a:srgbClr val="554F31"/>
                </a:solidFill>
                <a:latin typeface="Calibri" charset="0"/>
              </a:rPr>
              <a:t>оксидативного</a:t>
            </a:r>
            <a:r>
              <a:rPr lang="ru-RU" altLang="ru-RU" sz="1200" dirty="0">
                <a:solidFill>
                  <a:srgbClr val="554F31"/>
                </a:solidFill>
                <a:latin typeface="Calibri" charset="0"/>
              </a:rPr>
              <a:t> стресса, поддерживают молодость и эластичность сосудов.</a:t>
            </a:r>
          </a:p>
          <a:p>
            <a:pPr>
              <a:buFont typeface="Arial" charset="0"/>
              <a:buChar char="•"/>
            </a:pPr>
            <a:r>
              <a:rPr lang="ru-RU" altLang="ru-RU" sz="1400" b="1" dirty="0" smtClean="0">
                <a:solidFill>
                  <a:srgbClr val="554F31"/>
                </a:solidFill>
                <a:latin typeface="Calibri" charset="0"/>
              </a:rPr>
              <a:t>Бета-</a:t>
            </a:r>
            <a:r>
              <a:rPr lang="ru-RU" altLang="ru-RU" sz="1400" b="1" dirty="0" err="1" smtClean="0">
                <a:solidFill>
                  <a:srgbClr val="554F31"/>
                </a:solidFill>
                <a:latin typeface="Calibri" charset="0"/>
              </a:rPr>
              <a:t>глюканы</a:t>
            </a:r>
            <a:r>
              <a:rPr lang="ru-RU" altLang="ru-RU" sz="1200" dirty="0" smtClean="0">
                <a:solidFill>
                  <a:srgbClr val="554F31"/>
                </a:solidFill>
                <a:latin typeface="Calibri" charset="0"/>
              </a:rPr>
              <a:t> </a:t>
            </a:r>
            <a:r>
              <a:rPr lang="ru-RU" altLang="ru-RU" sz="1200" dirty="0">
                <a:solidFill>
                  <a:srgbClr val="554F31"/>
                </a:solidFill>
                <a:latin typeface="Calibri" charset="0"/>
              </a:rPr>
              <a:t>овса помогают снизить </a:t>
            </a:r>
            <a:r>
              <a:rPr lang="ru-RU" altLang="ru-RU" sz="1200" dirty="0" smtClean="0">
                <a:solidFill>
                  <a:srgbClr val="554F31"/>
                </a:solidFill>
                <a:latin typeface="Calibri" charset="0"/>
              </a:rPr>
              <a:t>уровень холестерина </a:t>
            </a:r>
            <a:r>
              <a:rPr lang="ru-RU" altLang="ru-RU" sz="1200" dirty="0">
                <a:solidFill>
                  <a:srgbClr val="554F31"/>
                </a:solidFill>
                <a:latin typeface="Calibri" charset="0"/>
              </a:rPr>
              <a:t>в </a:t>
            </a:r>
            <a:r>
              <a:rPr lang="ru-RU" altLang="ru-RU" sz="1200" dirty="0" smtClean="0">
                <a:solidFill>
                  <a:srgbClr val="554F31"/>
                </a:solidFill>
                <a:latin typeface="Calibri" charset="0"/>
              </a:rPr>
              <a:t>крови</a:t>
            </a:r>
            <a:endParaRPr lang="ru-RU" altLang="ru-RU" sz="1800" dirty="0">
              <a:solidFill>
                <a:srgbClr val="554F31"/>
              </a:solidFill>
              <a:latin typeface="Calibri" charset="0"/>
            </a:endParaRPr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>
          <a:xfrm>
            <a:off x="395288" y="1923678"/>
            <a:ext cx="432117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60000"/>
              </a:lnSpc>
              <a:buFont typeface="Arial" pitchFamily="34" charset="0"/>
              <a:buNone/>
              <a:defRPr/>
            </a:pPr>
            <a:r>
              <a:rPr lang="ru-RU" sz="2800" b="1" dirty="0">
                <a:solidFill>
                  <a:schemeClr val="bg2">
                    <a:lumMod val="50000"/>
                  </a:schemeClr>
                </a:solidFill>
              </a:rPr>
              <a:t>Растительный комплекс:</a:t>
            </a:r>
          </a:p>
        </p:txBody>
      </p:sp>
      <p:pic>
        <p:nvPicPr>
          <p:cNvPr id="12" name="Picture 3" descr="E:\!_KSZ\2018\презентации\лого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930" y="51470"/>
            <a:ext cx="1660650" cy="591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P:\03-ФОТО МАТЕРИАЛЫ\+BASE+\PNG\BAD\Synchrovitals\500072 500166 500097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259620"/>
            <a:ext cx="2718961" cy="3883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2694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E:\!_KSZ\2018\презентации\Рисунок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99" y="0"/>
            <a:ext cx="8957001" cy="1203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1"/>
          <p:cNvSpPr>
            <a:spLocks noChangeArrowheads="1"/>
          </p:cNvSpPr>
          <p:nvPr/>
        </p:nvSpPr>
        <p:spPr bwMode="auto">
          <a:xfrm>
            <a:off x="428624" y="673695"/>
            <a:ext cx="56562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ru-RU" altLang="ru-RU" sz="3600" b="1" dirty="0" err="1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Синхровитал</a:t>
            </a:r>
            <a:r>
              <a:rPr lang="en-US" altLang="ru-RU" sz="3600" b="1" dirty="0" smtClean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-II</a:t>
            </a:r>
            <a:r>
              <a:rPr lang="en-US" altLang="ru-RU" sz="3600" b="1" dirty="0">
                <a:solidFill>
                  <a:schemeClr val="accent3">
                    <a:lumMod val="50000"/>
                  </a:schemeClr>
                </a:solidFill>
              </a:rPr>
              <a:t>I</a:t>
            </a:r>
            <a:endParaRPr lang="ru-RU" altLang="ru-RU" sz="3600" b="1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4" name="Прямоугольник 1"/>
          <p:cNvSpPr>
            <a:spLocks noChangeArrowheads="1"/>
          </p:cNvSpPr>
          <p:nvPr/>
        </p:nvSpPr>
        <p:spPr bwMode="auto">
          <a:xfrm>
            <a:off x="3995936" y="843558"/>
            <a:ext cx="56562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>
                <a:solidFill>
                  <a:srgbClr val="554F31"/>
                </a:solidFill>
                <a:latin typeface="+mj-lt"/>
              </a:rPr>
              <a:t>Хронобиологическая защита </a:t>
            </a:r>
            <a:r>
              <a:rPr lang="ru-RU" altLang="ru-RU" b="1" dirty="0" smtClean="0">
                <a:solidFill>
                  <a:srgbClr val="554F31"/>
                </a:solidFill>
                <a:latin typeface="+mj-lt"/>
              </a:rPr>
              <a:t>сердца</a:t>
            </a:r>
            <a:endParaRPr lang="ru-RU" altLang="ru-RU" b="1" dirty="0">
              <a:solidFill>
                <a:srgbClr val="554F31"/>
              </a:solidFill>
              <a:latin typeface="+mj-lt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3604724"/>
              </p:ext>
            </p:extLst>
          </p:nvPr>
        </p:nvGraphicFramePr>
        <p:xfrm>
          <a:off x="397505" y="1353145"/>
          <a:ext cx="8535987" cy="2419731"/>
        </p:xfrm>
        <a:graphic>
          <a:graphicData uri="http://schemas.openxmlformats.org/drawingml/2006/table">
            <a:tbl>
              <a:tblPr>
                <a:tableStyleId>{F5AB1C69-6EDB-4FF4-983F-18BD219EF322}</a:tableStyleId>
              </a:tblPr>
              <a:tblGrid>
                <a:gridCol w="371170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9215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23213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5181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b="1" i="0" kern="50" dirty="0" err="1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Активные</a:t>
                      </a:r>
                      <a:r>
                        <a:rPr lang="en-US" sz="1400" b="1" i="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</a:t>
                      </a:r>
                      <a:r>
                        <a:rPr lang="en-US" sz="1400" b="1" i="0" kern="50" dirty="0" err="1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компоненты</a:t>
                      </a:r>
                      <a:endParaRPr lang="ru-RU" sz="1400" b="1" i="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714" marB="45714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Масса, мг</a:t>
                      </a:r>
                      <a:endParaRPr lang="ru-RU" sz="1400" b="1" i="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714" marB="45714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% от рекомендуемой суточной нормы</a:t>
                      </a:r>
                      <a:endParaRPr lang="ru-RU" sz="1400" b="1" i="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714" marB="45714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048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ru-RU" sz="1400" b="1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Комплекс № 1</a:t>
                      </a:r>
                      <a:endParaRPr lang="ru-RU" sz="1400" b="1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714" marB="45714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714" marB="45714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714" marB="45714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5838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ru-RU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Бета</a:t>
                      </a:r>
                      <a:r>
                        <a:rPr lang="ru-RU" sz="1400" kern="5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400" kern="50" baseline="0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глюканы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ru-RU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267,3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5838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ru-RU" sz="1400" kern="50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Липоевая</a:t>
                      </a:r>
                      <a:r>
                        <a:rPr lang="ru-RU" sz="1400" kern="5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кислота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ru-RU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42,0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048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ru-RU" sz="1400" b="1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Комплекс № 2</a:t>
                      </a:r>
                      <a:endParaRPr lang="ru-RU" sz="1400" b="1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714" marB="45714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714" marB="45714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714" marB="45714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583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ru-RU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Селен         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100 мкг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143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583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Ликопин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5,0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583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Витексин-2-рамнозид и</a:t>
                      </a:r>
                      <a:r>
                        <a:rPr lang="ru-RU" sz="1400" kern="5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400" kern="50" baseline="0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гиперозид</a:t>
                      </a:r>
                      <a:r>
                        <a:rPr lang="ru-RU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                           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7,2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28625" y="4155926"/>
            <a:ext cx="862488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200" b="1" dirty="0">
                <a:solidFill>
                  <a:schemeClr val="bg2">
                    <a:lumMod val="25000"/>
                  </a:schemeClr>
                </a:solidFill>
              </a:rPr>
              <a:t>СОСТАВ ПРОДУКТА 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> </a:t>
            </a:r>
            <a:b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altLang="ru-RU" sz="1200" b="1" dirty="0">
                <a:solidFill>
                  <a:schemeClr val="bg2">
                    <a:lumMod val="25000"/>
                  </a:schemeClr>
                </a:solidFill>
              </a:rPr>
              <a:t>Комплекс № 1 УТРО: 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>бета-</a:t>
            </a:r>
            <a:r>
              <a:rPr lang="ru-RU" altLang="ru-RU" sz="1200" dirty="0" err="1">
                <a:solidFill>
                  <a:schemeClr val="bg2">
                    <a:lumMod val="25000"/>
                  </a:schemeClr>
                </a:solidFill>
              </a:rPr>
              <a:t>глюканы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> овса </a:t>
            </a:r>
            <a:r>
              <a:rPr lang="en-US" altLang="ru-RU" sz="1200" dirty="0" err="1">
                <a:solidFill>
                  <a:schemeClr val="bg2">
                    <a:lumMod val="25000"/>
                  </a:schemeClr>
                </a:solidFill>
              </a:rPr>
              <a:t>OatWell</a:t>
            </a:r>
            <a:r>
              <a:rPr lang="en-US" altLang="ru-RU" sz="1200" dirty="0">
                <a:solidFill>
                  <a:schemeClr val="bg2">
                    <a:lumMod val="25000"/>
                  </a:schemeClr>
                </a:solidFill>
              </a:rPr>
              <a:t> 28, </a:t>
            </a:r>
            <a:r>
              <a:rPr lang="ru-RU" altLang="ru-RU" sz="1200" dirty="0" err="1">
                <a:solidFill>
                  <a:schemeClr val="bg2">
                    <a:lumMod val="25000"/>
                  </a:schemeClr>
                </a:solidFill>
              </a:rPr>
              <a:t>липоевая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> кислота.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200" b="1" dirty="0">
                <a:solidFill>
                  <a:schemeClr val="bg2">
                    <a:lumMod val="25000"/>
                  </a:schemeClr>
                </a:solidFill>
              </a:rPr>
              <a:t>Комплекс № 2 ВЕЧЕР: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> экстракт листьев с цветками боярышника, </a:t>
            </a:r>
            <a:r>
              <a:rPr lang="en-US" sz="1200" dirty="0" err="1"/>
              <a:t>Lalmin</a:t>
            </a:r>
            <a:r>
              <a:rPr lang="en-US" sz="1200" dirty="0"/>
              <a:t> </a:t>
            </a:r>
            <a:r>
              <a:rPr lang="en-US" altLang="ru-RU" sz="1200" dirty="0">
                <a:solidFill>
                  <a:schemeClr val="bg2">
                    <a:lumMod val="25000"/>
                  </a:schemeClr>
                </a:solidFill>
              </a:rPr>
              <a:t>Se 2000</a:t>
            </a:r>
            <a:r>
              <a:rPr lang="ru-RU" sz="1200" dirty="0"/>
              <a:t> ™</a:t>
            </a:r>
            <a:r>
              <a:rPr lang="en-US" altLang="ru-RU" sz="1200" dirty="0">
                <a:solidFill>
                  <a:schemeClr val="bg2">
                    <a:lumMod val="25000"/>
                  </a:schemeClr>
                </a:solidFill>
              </a:rPr>
              <a:t> (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>инактивированные дрожжи </a:t>
            </a:r>
            <a:r>
              <a:rPr lang="en-US" altLang="ru-RU" sz="1200" dirty="0" err="1">
                <a:solidFill>
                  <a:schemeClr val="bg2">
                    <a:lumMod val="25000"/>
                  </a:schemeClr>
                </a:solidFill>
              </a:rPr>
              <a:t>Saccharomycescerevisiae</a:t>
            </a:r>
            <a:r>
              <a:rPr lang="en-US" altLang="ru-RU" sz="1200" dirty="0">
                <a:solidFill>
                  <a:schemeClr val="bg2">
                    <a:lumMod val="25000"/>
                  </a:schemeClr>
                </a:solidFill>
              </a:rPr>
              <a:t>, 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>содержащие селен в форме </a:t>
            </a:r>
            <a:r>
              <a:rPr lang="ru-RU" altLang="ru-RU" sz="1200" dirty="0" err="1">
                <a:solidFill>
                  <a:schemeClr val="bg2">
                    <a:lumMod val="25000"/>
                  </a:schemeClr>
                </a:solidFill>
              </a:rPr>
              <a:t>селенометионина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>), </a:t>
            </a:r>
            <a:r>
              <a:rPr lang="ru-RU" altLang="ru-RU" sz="1200" dirty="0" err="1">
                <a:solidFill>
                  <a:schemeClr val="bg2">
                    <a:lumMod val="25000"/>
                  </a:schemeClr>
                </a:solidFill>
              </a:rPr>
              <a:t>ликопин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>. </a:t>
            </a:r>
          </a:p>
        </p:txBody>
      </p:sp>
      <p:pic>
        <p:nvPicPr>
          <p:cNvPr id="7" name="Picture 3" descr="E:\!_KSZ\2018\презентации\лого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930" y="51470"/>
            <a:ext cx="1660650" cy="591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8325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3333824"/>
            <a:ext cx="4572000" cy="155416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4572000" y="3333824"/>
            <a:ext cx="4572000" cy="155416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16" name="Picture 2" descr="E:\!_KSZ\2018\презентации\Рисунок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99" y="0"/>
            <a:ext cx="8957001" cy="1203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1"/>
          <p:cNvSpPr>
            <a:spLocks noChangeArrowheads="1"/>
          </p:cNvSpPr>
          <p:nvPr/>
        </p:nvSpPr>
        <p:spPr bwMode="auto">
          <a:xfrm>
            <a:off x="428625" y="765175"/>
            <a:ext cx="56562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ru-RU" altLang="ru-RU" sz="4000" b="1" dirty="0" err="1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Синхровитал</a:t>
            </a:r>
            <a:r>
              <a:rPr lang="en-US" altLang="ru-RU" sz="4000" b="1" dirty="0" smtClean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-III</a:t>
            </a:r>
            <a:endParaRPr lang="ru-RU" altLang="ru-RU" sz="4000" b="1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4" name="Прямоугольник 1"/>
          <p:cNvSpPr>
            <a:spLocks noChangeArrowheads="1"/>
          </p:cNvSpPr>
          <p:nvPr/>
        </p:nvSpPr>
        <p:spPr bwMode="auto">
          <a:xfrm>
            <a:off x="395536" y="1339354"/>
            <a:ext cx="56562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>
                <a:solidFill>
                  <a:srgbClr val="554F31"/>
                </a:solidFill>
                <a:latin typeface="+mj-lt"/>
              </a:rPr>
              <a:t>Хронобиологическая защита </a:t>
            </a:r>
            <a:r>
              <a:rPr lang="ru-RU" altLang="ru-RU" b="1" dirty="0" smtClean="0">
                <a:solidFill>
                  <a:srgbClr val="554F31"/>
                </a:solidFill>
                <a:latin typeface="+mj-lt"/>
              </a:rPr>
              <a:t>сердца</a:t>
            </a:r>
            <a:endParaRPr lang="ru-RU" altLang="ru-RU" b="1" dirty="0">
              <a:solidFill>
                <a:srgbClr val="554F31"/>
              </a:solidFill>
              <a:latin typeface="+mj-l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1779662"/>
            <a:ext cx="4572000" cy="155416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572000" y="1779663"/>
            <a:ext cx="4572000" cy="155416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339725" y="1995687"/>
            <a:ext cx="3892550" cy="1182141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Font typeface="Arial" pitchFamily="34" charset="0"/>
              <a:buNone/>
              <a:defRPr/>
            </a:pPr>
            <a:r>
              <a:rPr lang="ru-RU" altLang="ru-RU" sz="1800" b="1" dirty="0" smtClean="0">
                <a:solidFill>
                  <a:schemeClr val="accent3">
                    <a:lumMod val="75000"/>
                  </a:schemeClr>
                </a:solidFill>
              </a:rPr>
              <a:t>Комплексная </a:t>
            </a:r>
            <a:r>
              <a:rPr lang="ru-RU" altLang="ru-RU" sz="1800" b="1" dirty="0" err="1" smtClean="0">
                <a:solidFill>
                  <a:schemeClr val="accent3">
                    <a:lumMod val="75000"/>
                  </a:schemeClr>
                </a:solidFill>
              </a:rPr>
              <a:t>кардиозащита</a:t>
            </a:r>
            <a:endParaRPr lang="ru-RU" altLang="ru-RU" sz="18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marL="0" indent="0" algn="ctr" eaLnBrk="1" hangingPunct="1">
              <a:buFont typeface="Arial" pitchFamily="34" charset="0"/>
              <a:buNone/>
              <a:defRPr/>
            </a:pPr>
            <a:r>
              <a:rPr lang="ru-RU" altLang="ru-RU" sz="1800" b="1" dirty="0" smtClean="0">
                <a:solidFill>
                  <a:schemeClr val="accent3">
                    <a:lumMod val="75000"/>
                  </a:schemeClr>
                </a:solidFill>
              </a:rPr>
              <a:t>Комплекс </a:t>
            </a:r>
            <a:r>
              <a:rPr lang="en-US" altLang="ru-RU" sz="1800" b="1" dirty="0" err="1" smtClean="0">
                <a:solidFill>
                  <a:schemeClr val="accent3">
                    <a:lumMod val="75000"/>
                  </a:schemeClr>
                </a:solidFill>
              </a:rPr>
              <a:t>OatWell</a:t>
            </a:r>
            <a:r>
              <a:rPr lang="en-US" altLang="ru-RU" sz="1800" b="1" dirty="0" smtClean="0">
                <a:solidFill>
                  <a:schemeClr val="accent3">
                    <a:lumMod val="75000"/>
                  </a:schemeClr>
                </a:solidFill>
              </a:rPr>
              <a:t> 28</a:t>
            </a:r>
            <a:r>
              <a:rPr lang="ru-RU" altLang="ru-RU" sz="1800" b="1" dirty="0" smtClean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ru-RU" altLang="ru-RU" sz="1800" b="1" dirty="0" err="1" smtClean="0">
                <a:solidFill>
                  <a:schemeClr val="accent3">
                    <a:lumMod val="75000"/>
                  </a:schemeClr>
                </a:solidFill>
              </a:rPr>
              <a:t>липоевая</a:t>
            </a:r>
            <a:r>
              <a:rPr lang="ru-RU" altLang="ru-RU" sz="1800" b="1" dirty="0" smtClean="0">
                <a:solidFill>
                  <a:schemeClr val="accent3">
                    <a:lumMod val="75000"/>
                  </a:schemeClr>
                </a:solidFill>
              </a:rPr>
              <a:t> кислота, экстракт листьев боярышника</a:t>
            </a:r>
            <a:endParaRPr lang="ru-RU" altLang="ru-RU" sz="18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4770438" y="1995687"/>
            <a:ext cx="417512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800" b="1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Эффективность активов доказана клинически: бета-</a:t>
            </a:r>
            <a:r>
              <a:rPr lang="ru-RU" altLang="ru-RU" sz="1800" b="1" dirty="0" err="1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глюканы</a:t>
            </a:r>
            <a:r>
              <a:rPr lang="ru-RU" altLang="ru-RU" sz="1800" b="1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 снижают уровень холестерина в крови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ru-RU" altLang="ru-RU" sz="1000" b="1" dirty="0" smtClean="0">
              <a:solidFill>
                <a:schemeClr val="accent3">
                  <a:lumMod val="50000"/>
                </a:schemeClr>
              </a:solidFill>
              <a:latin typeface="+mn-lt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000" b="1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По данным исследований </a:t>
            </a:r>
            <a:r>
              <a:rPr lang="en-US" altLang="ru-RU" sz="1000" b="1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Tiwari </a:t>
            </a:r>
            <a:r>
              <a:rPr lang="ru-RU" altLang="ru-RU" sz="1000" b="1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и </a:t>
            </a:r>
            <a:r>
              <a:rPr lang="ru-RU" altLang="ru-RU" sz="1000" b="1" dirty="0" err="1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соав</a:t>
            </a:r>
            <a:r>
              <a:rPr lang="ru-RU" altLang="ru-RU" sz="1000" b="1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., 2011 </a:t>
            </a:r>
            <a:r>
              <a:rPr lang="en-US" altLang="ru-RU" sz="1000" b="1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Institute of Food and Health Dublin</a:t>
            </a:r>
            <a:r>
              <a:rPr lang="ru-RU" altLang="ru-RU" sz="1000" b="1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, </a:t>
            </a:r>
            <a:r>
              <a:rPr lang="en-US" altLang="ru-RU" sz="1000" b="1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Ireland</a:t>
            </a:r>
            <a:endParaRPr lang="ru-RU" altLang="ru-RU" sz="1000" b="1" dirty="0">
              <a:solidFill>
                <a:schemeClr val="accent3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>
          <a:xfrm>
            <a:off x="258763" y="3765874"/>
            <a:ext cx="4054475" cy="966117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Font typeface="Arial" pitchFamily="34" charset="0"/>
              <a:buNone/>
              <a:defRPr/>
            </a:pPr>
            <a:r>
              <a:rPr lang="ru-RU" altLang="ru-RU" sz="1800" b="1" dirty="0" smtClean="0">
                <a:solidFill>
                  <a:schemeClr val="accent3">
                    <a:lumMod val="50000"/>
                  </a:schemeClr>
                </a:solidFill>
              </a:rPr>
              <a:t>100</a:t>
            </a:r>
            <a:r>
              <a:rPr lang="en-US" altLang="ru-RU" sz="1800" b="1" dirty="0" smtClean="0">
                <a:solidFill>
                  <a:schemeClr val="accent3">
                    <a:lumMod val="50000"/>
                  </a:schemeClr>
                </a:solidFill>
              </a:rPr>
              <a:t>% </a:t>
            </a:r>
            <a:r>
              <a:rPr lang="ru-RU" altLang="ru-RU" sz="1800" b="1" dirty="0" smtClean="0">
                <a:solidFill>
                  <a:schemeClr val="accent3">
                    <a:lumMod val="50000"/>
                  </a:schemeClr>
                </a:solidFill>
              </a:rPr>
              <a:t>суточной нормы </a:t>
            </a:r>
            <a:r>
              <a:rPr lang="ru-RU" altLang="ru-RU" sz="1800" b="1" dirty="0" err="1" smtClean="0">
                <a:solidFill>
                  <a:schemeClr val="accent3">
                    <a:lumMod val="50000"/>
                  </a:schemeClr>
                </a:solidFill>
              </a:rPr>
              <a:t>ликопина</a:t>
            </a:r>
            <a:endParaRPr lang="ru-RU" altLang="ru-RU" sz="1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" name="Прямоугольник 3"/>
          <p:cNvSpPr>
            <a:spLocks noChangeArrowheads="1"/>
          </p:cNvSpPr>
          <p:nvPr/>
        </p:nvSpPr>
        <p:spPr bwMode="auto">
          <a:xfrm>
            <a:off x="4770438" y="3522316"/>
            <a:ext cx="41751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800" b="1" dirty="0" smtClean="0">
                <a:solidFill>
                  <a:schemeClr val="accent3">
                    <a:lumMod val="75000"/>
                  </a:schemeClr>
                </a:solidFill>
              </a:rPr>
              <a:t>Природный источник антиоксидантов Содержит экстракт листьев боярышника (источник </a:t>
            </a:r>
            <a:r>
              <a:rPr lang="ru-RU" altLang="ru-RU" sz="1800" b="1" dirty="0" err="1" smtClean="0">
                <a:solidFill>
                  <a:schemeClr val="accent3">
                    <a:lumMod val="75000"/>
                  </a:schemeClr>
                </a:solidFill>
              </a:rPr>
              <a:t>витексина</a:t>
            </a:r>
            <a:r>
              <a:rPr lang="ru-RU" altLang="ru-RU" sz="1800" b="1" dirty="0" smtClean="0">
                <a:solidFill>
                  <a:schemeClr val="accent3">
                    <a:lumMod val="75000"/>
                  </a:schemeClr>
                </a:solidFill>
              </a:rPr>
              <a:t>)</a:t>
            </a:r>
            <a:endParaRPr lang="ru-RU" altLang="ru-RU" sz="18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3" name="Прямоугольник 3"/>
          <p:cNvSpPr>
            <a:spLocks noChangeArrowheads="1"/>
          </p:cNvSpPr>
          <p:nvPr/>
        </p:nvSpPr>
        <p:spPr bwMode="auto">
          <a:xfrm>
            <a:off x="6300192" y="1011238"/>
            <a:ext cx="3206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 b="1" dirty="0">
                <a:solidFill>
                  <a:schemeClr val="accent3">
                    <a:lumMod val="50000"/>
                  </a:schemeClr>
                </a:solidFill>
              </a:rPr>
              <a:t>ПРЕИМУЩЕСТВА:</a:t>
            </a:r>
          </a:p>
        </p:txBody>
      </p:sp>
      <p:pic>
        <p:nvPicPr>
          <p:cNvPr id="17" name="Picture 3" descr="E:\!_KSZ\2018\презентации\лого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930" y="51470"/>
            <a:ext cx="1660650" cy="591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7039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E:\!_KSZ\2018\презентации\Рисунок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99" y="0"/>
            <a:ext cx="8957001" cy="1203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1"/>
          <p:cNvSpPr>
            <a:spLocks noChangeArrowheads="1"/>
          </p:cNvSpPr>
          <p:nvPr/>
        </p:nvSpPr>
        <p:spPr bwMode="auto">
          <a:xfrm>
            <a:off x="428625" y="765175"/>
            <a:ext cx="56562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ru-RU" altLang="ru-RU" sz="4000" b="1" dirty="0" err="1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Синхровитал</a:t>
            </a:r>
            <a:r>
              <a:rPr lang="en-US" altLang="ru-RU" sz="4000" b="1" dirty="0" smtClean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-IV</a:t>
            </a:r>
            <a:endParaRPr lang="ru-RU" altLang="ru-RU" sz="4000" b="1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4" name="Прямоугольник 1"/>
          <p:cNvSpPr>
            <a:spLocks noChangeArrowheads="1"/>
          </p:cNvSpPr>
          <p:nvPr/>
        </p:nvSpPr>
        <p:spPr bwMode="auto">
          <a:xfrm>
            <a:off x="428625" y="1331913"/>
            <a:ext cx="56562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>
                <a:solidFill>
                  <a:srgbClr val="554F31"/>
                </a:solidFill>
                <a:latin typeface="+mj-lt"/>
              </a:rPr>
              <a:t>Хронобиологическая защита клеток </a:t>
            </a:r>
            <a:r>
              <a:rPr lang="ru-RU" altLang="ru-RU" b="1" dirty="0" smtClean="0">
                <a:solidFill>
                  <a:srgbClr val="554F31"/>
                </a:solidFill>
                <a:latin typeface="+mj-lt"/>
              </a:rPr>
              <a:t>печени</a:t>
            </a:r>
            <a:endParaRPr lang="ru-RU" altLang="ru-RU" b="1" dirty="0">
              <a:solidFill>
                <a:srgbClr val="554F31"/>
              </a:solidFill>
              <a:latin typeface="+mj-l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-5978" y="2499742"/>
            <a:ext cx="5226050" cy="230425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428624" y="2578943"/>
            <a:ext cx="4431407" cy="2081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charset="0"/>
              <a:buChar char="•"/>
            </a:pPr>
            <a:r>
              <a:rPr lang="ru-RU" altLang="ru-RU" sz="1400" b="1" dirty="0" err="1">
                <a:solidFill>
                  <a:srgbClr val="554F31"/>
                </a:solidFill>
                <a:latin typeface="Calibri" charset="0"/>
              </a:rPr>
              <a:t>Расторопша</a:t>
            </a:r>
            <a:r>
              <a:rPr lang="ru-RU" altLang="ru-RU" sz="1400" dirty="0">
                <a:solidFill>
                  <a:srgbClr val="554F31"/>
                </a:solidFill>
                <a:latin typeface="Calibri" charset="0"/>
              </a:rPr>
              <a:t> </a:t>
            </a:r>
            <a:r>
              <a:rPr lang="ru-RU" altLang="ru-RU" sz="1200" dirty="0">
                <a:solidFill>
                  <a:srgbClr val="554F31"/>
                </a:solidFill>
                <a:latin typeface="Calibri" charset="0"/>
              </a:rPr>
              <a:t>активизирует обмен веществ в клетках печени, способствуя их регенерации, повышает защиту от вируса гепатита </a:t>
            </a:r>
            <a:r>
              <a:rPr lang="ru-RU" altLang="ru-RU" sz="1200" dirty="0" smtClean="0">
                <a:solidFill>
                  <a:srgbClr val="554F31"/>
                </a:solidFill>
                <a:latin typeface="Calibri" charset="0"/>
              </a:rPr>
              <a:t>С</a:t>
            </a:r>
          </a:p>
          <a:p>
            <a:pPr>
              <a:buFont typeface="Arial" charset="0"/>
              <a:buChar char="•"/>
            </a:pPr>
            <a:r>
              <a:rPr lang="ru-RU" altLang="ru-RU" sz="1400" b="1" dirty="0" smtClean="0">
                <a:solidFill>
                  <a:srgbClr val="554F31"/>
                </a:solidFill>
                <a:latin typeface="Calibri" charset="0"/>
              </a:rPr>
              <a:t>Артишок</a:t>
            </a:r>
            <a:r>
              <a:rPr lang="ru-RU" altLang="ru-RU" sz="1400" dirty="0">
                <a:solidFill>
                  <a:srgbClr val="554F31"/>
                </a:solidFill>
                <a:latin typeface="Calibri" charset="0"/>
              </a:rPr>
              <a:t> </a:t>
            </a:r>
            <a:r>
              <a:rPr lang="ru-RU" altLang="ru-RU" sz="1200" dirty="0">
                <a:solidFill>
                  <a:srgbClr val="554F31"/>
                </a:solidFill>
                <a:latin typeface="Calibri" charset="0"/>
              </a:rPr>
              <a:t>стимулирует образование желчи и способствует очищению печени и желчного </a:t>
            </a:r>
            <a:r>
              <a:rPr lang="ru-RU" altLang="ru-RU" sz="1200" dirty="0" smtClean="0">
                <a:solidFill>
                  <a:srgbClr val="554F31"/>
                </a:solidFill>
                <a:latin typeface="Calibri" charset="0"/>
              </a:rPr>
              <a:t>пузыря</a:t>
            </a:r>
            <a:endParaRPr lang="ru-RU" altLang="ru-RU" sz="1200" dirty="0">
              <a:solidFill>
                <a:srgbClr val="554F31"/>
              </a:solidFill>
              <a:latin typeface="Calibri" charset="0"/>
            </a:endParaRPr>
          </a:p>
          <a:p>
            <a:pPr>
              <a:buFont typeface="Arial" charset="0"/>
              <a:buChar char="•"/>
            </a:pPr>
            <a:r>
              <a:rPr lang="ru-RU" altLang="ru-RU" sz="1400" b="1" dirty="0" err="1" smtClean="0">
                <a:solidFill>
                  <a:srgbClr val="554F31"/>
                </a:solidFill>
                <a:latin typeface="Calibri" charset="0"/>
              </a:rPr>
              <a:t>Шлемник</a:t>
            </a:r>
            <a:r>
              <a:rPr lang="ru-RU" altLang="ru-RU" sz="1400" b="1" dirty="0" smtClean="0">
                <a:solidFill>
                  <a:srgbClr val="554F31"/>
                </a:solidFill>
                <a:latin typeface="Calibri" charset="0"/>
              </a:rPr>
              <a:t> </a:t>
            </a:r>
            <a:r>
              <a:rPr lang="ru-RU" altLang="ru-RU" sz="1400" b="1" dirty="0">
                <a:solidFill>
                  <a:srgbClr val="554F31"/>
                </a:solidFill>
                <a:latin typeface="Calibri" charset="0"/>
              </a:rPr>
              <a:t>байкальский</a:t>
            </a:r>
            <a:r>
              <a:rPr lang="ru-RU" altLang="ru-RU" sz="1400" dirty="0">
                <a:solidFill>
                  <a:srgbClr val="554F31"/>
                </a:solidFill>
                <a:latin typeface="Calibri" charset="0"/>
              </a:rPr>
              <a:t> и</a:t>
            </a:r>
            <a:r>
              <a:rPr lang="ru-RU" altLang="ru-RU" sz="1400" b="1" dirty="0">
                <a:solidFill>
                  <a:srgbClr val="554F31"/>
                </a:solidFill>
                <a:latin typeface="Calibri" charset="0"/>
              </a:rPr>
              <a:t> зверобой</a:t>
            </a:r>
            <a:r>
              <a:rPr lang="ru-RU" altLang="ru-RU" sz="1400" dirty="0">
                <a:solidFill>
                  <a:srgbClr val="554F31"/>
                </a:solidFill>
                <a:latin typeface="Calibri" charset="0"/>
              </a:rPr>
              <a:t> </a:t>
            </a:r>
            <a:r>
              <a:rPr lang="ru-RU" altLang="ru-RU" sz="1200" dirty="0" smtClean="0">
                <a:solidFill>
                  <a:srgbClr val="554F31"/>
                </a:solidFill>
                <a:latin typeface="Calibri" charset="0"/>
              </a:rPr>
              <a:t>обладают мягким желчегонным эффектом, оказывают на организм общеукрепляющее и тонизирующее действие</a:t>
            </a:r>
          </a:p>
          <a:p>
            <a:pPr>
              <a:buFont typeface="Arial" charset="0"/>
              <a:buChar char="•"/>
            </a:pPr>
            <a:r>
              <a:rPr lang="ru-RU" altLang="ru-RU" sz="1400" b="1" dirty="0" smtClean="0">
                <a:solidFill>
                  <a:srgbClr val="554F31"/>
                </a:solidFill>
                <a:latin typeface="Calibri" charset="0"/>
              </a:rPr>
              <a:t>Таурин</a:t>
            </a:r>
            <a:r>
              <a:rPr lang="ru-RU" altLang="ru-RU" sz="1400" dirty="0" smtClean="0">
                <a:solidFill>
                  <a:srgbClr val="554F31"/>
                </a:solidFill>
                <a:latin typeface="Calibri" charset="0"/>
              </a:rPr>
              <a:t> </a:t>
            </a:r>
            <a:r>
              <a:rPr lang="ru-RU" altLang="ru-RU" sz="1200" dirty="0" smtClean="0">
                <a:solidFill>
                  <a:srgbClr val="554F31"/>
                </a:solidFill>
                <a:latin typeface="Calibri" charset="0"/>
              </a:rPr>
              <a:t>улучшает отток желчи и обладает антиоксидантными свойствами</a:t>
            </a:r>
            <a:endParaRPr lang="ru-RU" altLang="ru-RU" sz="1200" dirty="0">
              <a:solidFill>
                <a:srgbClr val="554F31"/>
              </a:solidFill>
              <a:latin typeface="Calibri" charset="0"/>
            </a:endParaRPr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>
          <a:xfrm>
            <a:off x="395288" y="1923678"/>
            <a:ext cx="432117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60000"/>
              </a:lnSpc>
              <a:buFont typeface="Arial" pitchFamily="34" charset="0"/>
              <a:buNone/>
              <a:defRPr/>
            </a:pPr>
            <a:r>
              <a:rPr lang="ru-RU" sz="2800" b="1" dirty="0">
                <a:solidFill>
                  <a:schemeClr val="bg2">
                    <a:lumMod val="50000"/>
                  </a:schemeClr>
                </a:solidFill>
              </a:rPr>
              <a:t>Растительный комплекс:</a:t>
            </a:r>
          </a:p>
        </p:txBody>
      </p:sp>
      <p:pic>
        <p:nvPicPr>
          <p:cNvPr id="12" name="Picture 3" descr="E:\!_KSZ\2018\презентации\лого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930" y="51470"/>
            <a:ext cx="1660650" cy="591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P:\03-ФОТО МАТЕРИАЛЫ\+BASE+\PNG\BAD\Synchrovitals\500130 50008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9046" y="1331913"/>
            <a:ext cx="2639767" cy="3766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9014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E:\!_KSZ\2018\презентации\Рисунок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99" y="0"/>
            <a:ext cx="8957001" cy="1203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1"/>
          <p:cNvSpPr>
            <a:spLocks noChangeArrowheads="1"/>
          </p:cNvSpPr>
          <p:nvPr/>
        </p:nvSpPr>
        <p:spPr bwMode="auto">
          <a:xfrm>
            <a:off x="428624" y="673695"/>
            <a:ext cx="56562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ru-RU" altLang="ru-RU" sz="3600" b="1" dirty="0" err="1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Синхровитал</a:t>
            </a:r>
            <a:r>
              <a:rPr lang="en-US" altLang="ru-RU" sz="3600" b="1" dirty="0" smtClean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-IV</a:t>
            </a:r>
            <a:endParaRPr lang="ru-RU" altLang="ru-RU" sz="3600" b="1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4" name="Прямоугольник 1"/>
          <p:cNvSpPr>
            <a:spLocks noChangeArrowheads="1"/>
          </p:cNvSpPr>
          <p:nvPr/>
        </p:nvSpPr>
        <p:spPr bwMode="auto">
          <a:xfrm>
            <a:off x="3995936" y="843558"/>
            <a:ext cx="56562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>
                <a:solidFill>
                  <a:srgbClr val="554F31"/>
                </a:solidFill>
                <a:latin typeface="+mj-lt"/>
              </a:rPr>
              <a:t>Хронобиологическая защита </a:t>
            </a:r>
            <a:r>
              <a:rPr lang="ru-RU" altLang="ru-RU" b="1" dirty="0" smtClean="0">
                <a:solidFill>
                  <a:srgbClr val="554F31"/>
                </a:solidFill>
                <a:latin typeface="+mj-lt"/>
              </a:rPr>
              <a:t>клеток печени</a:t>
            </a:r>
            <a:endParaRPr lang="ru-RU" altLang="ru-RU" b="1" dirty="0">
              <a:solidFill>
                <a:srgbClr val="554F31"/>
              </a:solidFill>
              <a:latin typeface="+mj-lt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5553332"/>
              </p:ext>
            </p:extLst>
          </p:nvPr>
        </p:nvGraphicFramePr>
        <p:xfrm>
          <a:off x="397505" y="1353145"/>
          <a:ext cx="8535987" cy="2419731"/>
        </p:xfrm>
        <a:graphic>
          <a:graphicData uri="http://schemas.openxmlformats.org/drawingml/2006/table">
            <a:tbl>
              <a:tblPr>
                <a:tableStyleId>{F5AB1C69-6EDB-4FF4-983F-18BD219EF322}</a:tableStyleId>
              </a:tblPr>
              <a:tblGrid>
                <a:gridCol w="371170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9215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23213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5181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b="1" i="0" kern="50" dirty="0" err="1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Активные</a:t>
                      </a:r>
                      <a:r>
                        <a:rPr lang="en-US" sz="1400" b="1" i="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</a:t>
                      </a:r>
                      <a:r>
                        <a:rPr lang="en-US" sz="1400" b="1" i="0" kern="50" dirty="0" err="1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компоненты</a:t>
                      </a:r>
                      <a:endParaRPr lang="ru-RU" sz="1400" b="1" i="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714" marB="45714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Масса, мг</a:t>
                      </a:r>
                      <a:endParaRPr lang="ru-RU" sz="1400" b="1" i="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714" marB="45714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% от рекомендуемой суточной нормы</a:t>
                      </a:r>
                      <a:endParaRPr lang="ru-RU" sz="1400" b="1" i="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714" marB="45714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048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ru-RU" sz="1400" b="1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Комплекс № 1</a:t>
                      </a:r>
                      <a:endParaRPr lang="ru-RU" sz="1400" b="1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714" marB="45714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714" marB="45714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714" marB="45714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5838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ru-RU" sz="1400" kern="50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Флаволигнаны</a:t>
                      </a:r>
                      <a:r>
                        <a:rPr lang="ru-RU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1400" kern="50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силибин</a:t>
                      </a:r>
                      <a:r>
                        <a:rPr lang="ru-RU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ru-RU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35,6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ru-RU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118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5838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ru-RU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Таурин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ru-RU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233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ru-RU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58,2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048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ru-RU" sz="1400" b="1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Комплекс № 2</a:t>
                      </a:r>
                      <a:endParaRPr lang="ru-RU" sz="1400" b="1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714" marB="45714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714" marB="45714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714" marB="45714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583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ru-RU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Таурин   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480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120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583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Флавоноиды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50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583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Гиперицин</a:t>
                      </a:r>
                      <a:r>
                        <a:rPr lang="ru-RU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                          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0,17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56,6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6" marR="68576" marT="0" marB="0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28625" y="4155926"/>
            <a:ext cx="862488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200" b="1" dirty="0">
                <a:solidFill>
                  <a:schemeClr val="bg2">
                    <a:lumMod val="25000"/>
                  </a:schemeClr>
                </a:solidFill>
              </a:rPr>
              <a:t>СОСТАВ ПРОДУКТА 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> </a:t>
            </a:r>
            <a:b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altLang="ru-RU" sz="1200" b="1" dirty="0">
                <a:solidFill>
                  <a:schemeClr val="bg2">
                    <a:lumMod val="25000"/>
                  </a:schemeClr>
                </a:solidFill>
              </a:rPr>
              <a:t>Комплекс № 1 УТРО: </a:t>
            </a:r>
            <a:r>
              <a:rPr lang="ru-RU" altLang="ru-RU" sz="1200" dirty="0" smtClean="0">
                <a:solidFill>
                  <a:schemeClr val="bg2">
                    <a:lumMod val="25000"/>
                  </a:schemeClr>
                </a:solidFill>
              </a:rPr>
              <a:t>таурин, экстракт </a:t>
            </a:r>
            <a:r>
              <a:rPr lang="ru-RU" altLang="ru-RU" sz="1200" dirty="0" err="1" smtClean="0">
                <a:solidFill>
                  <a:schemeClr val="bg2">
                    <a:lumMod val="25000"/>
                  </a:schemeClr>
                </a:solidFill>
              </a:rPr>
              <a:t>расторопши</a:t>
            </a:r>
            <a:r>
              <a:rPr lang="ru-RU" altLang="ru-RU" sz="1200" dirty="0" smtClean="0">
                <a:solidFill>
                  <a:schemeClr val="bg2">
                    <a:lumMod val="25000"/>
                  </a:schemeClr>
                </a:solidFill>
              </a:rPr>
              <a:t>, экстракт листьев артишока.</a:t>
            </a:r>
            <a:endParaRPr lang="ru-RU" altLang="ru-RU" sz="1200" dirty="0">
              <a:solidFill>
                <a:schemeClr val="bg2">
                  <a:lumMod val="25000"/>
                </a:schemeClr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200" b="1" dirty="0">
                <a:solidFill>
                  <a:schemeClr val="bg2">
                    <a:lumMod val="25000"/>
                  </a:schemeClr>
                </a:solidFill>
              </a:rPr>
              <a:t>Комплекс № 2 ВЕЧЕР: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altLang="ru-RU" sz="1200" dirty="0" smtClean="0">
                <a:solidFill>
                  <a:schemeClr val="bg2">
                    <a:lumMod val="25000"/>
                  </a:schemeClr>
                </a:solidFill>
              </a:rPr>
              <a:t>таурин, экстракт зверобоя, экстракт </a:t>
            </a:r>
            <a:r>
              <a:rPr lang="ru-RU" altLang="ru-RU" sz="1200" dirty="0" err="1" smtClean="0">
                <a:solidFill>
                  <a:schemeClr val="bg2">
                    <a:lumMod val="25000"/>
                  </a:schemeClr>
                </a:solidFill>
              </a:rPr>
              <a:t>шлемника</a:t>
            </a:r>
            <a:r>
              <a:rPr lang="ru-RU" altLang="ru-RU" sz="1200" dirty="0" smtClean="0">
                <a:solidFill>
                  <a:schemeClr val="bg2">
                    <a:lumMod val="25000"/>
                  </a:schemeClr>
                </a:solidFill>
              </a:rPr>
              <a:t> байкальского. </a:t>
            </a:r>
            <a:endParaRPr lang="ru-RU" altLang="ru-RU" sz="12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7" name="Picture 3" descr="E:\!_KSZ\2018\презентации\лого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930" y="51470"/>
            <a:ext cx="1660650" cy="591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8299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3333824"/>
            <a:ext cx="4572000" cy="155416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4572000" y="3333824"/>
            <a:ext cx="4572000" cy="155416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16" name="Picture 2" descr="E:\!_KSZ\2018\презентации\Рисунок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99" y="0"/>
            <a:ext cx="8957001" cy="1203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1"/>
          <p:cNvSpPr>
            <a:spLocks noChangeArrowheads="1"/>
          </p:cNvSpPr>
          <p:nvPr/>
        </p:nvSpPr>
        <p:spPr bwMode="auto">
          <a:xfrm>
            <a:off x="428625" y="765175"/>
            <a:ext cx="56562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ru-RU" altLang="ru-RU" sz="4000" b="1" dirty="0" err="1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Синхровитал</a:t>
            </a:r>
            <a:r>
              <a:rPr lang="en-US" altLang="ru-RU" sz="4000" b="1" dirty="0" smtClean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-IV</a:t>
            </a:r>
            <a:endParaRPr lang="ru-RU" altLang="ru-RU" sz="4000" b="1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4" name="Прямоугольник 1"/>
          <p:cNvSpPr>
            <a:spLocks noChangeArrowheads="1"/>
          </p:cNvSpPr>
          <p:nvPr/>
        </p:nvSpPr>
        <p:spPr bwMode="auto">
          <a:xfrm>
            <a:off x="395536" y="1339354"/>
            <a:ext cx="56562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>
                <a:solidFill>
                  <a:srgbClr val="554F31"/>
                </a:solidFill>
                <a:latin typeface="+mj-lt"/>
              </a:rPr>
              <a:t>Хронобиологическая защита </a:t>
            </a:r>
            <a:r>
              <a:rPr lang="ru-RU" altLang="ru-RU" b="1" dirty="0" smtClean="0">
                <a:solidFill>
                  <a:srgbClr val="554F31"/>
                </a:solidFill>
                <a:latin typeface="+mj-lt"/>
              </a:rPr>
              <a:t>клеток печени</a:t>
            </a:r>
            <a:endParaRPr lang="ru-RU" altLang="ru-RU" b="1" dirty="0">
              <a:solidFill>
                <a:srgbClr val="554F31"/>
              </a:solidFill>
              <a:latin typeface="+mj-l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1779662"/>
            <a:ext cx="4572000" cy="155416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572000" y="1779663"/>
            <a:ext cx="4572000" cy="155416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339725" y="1995687"/>
            <a:ext cx="3892550" cy="1182141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Font typeface="Arial" pitchFamily="34" charset="0"/>
              <a:buNone/>
              <a:defRPr/>
            </a:pPr>
            <a:r>
              <a:rPr lang="ru-RU" altLang="ru-RU" sz="1800" b="1" dirty="0" smtClean="0">
                <a:solidFill>
                  <a:schemeClr val="accent3">
                    <a:lumMod val="75000"/>
                  </a:schemeClr>
                </a:solidFill>
              </a:rPr>
              <a:t>ГЕПАТОПРОТЕКТОРНЫЕ СВОЙСТВА</a:t>
            </a:r>
          </a:p>
          <a:p>
            <a:pPr marL="0" indent="0" algn="ctr" eaLnBrk="1" hangingPunct="1">
              <a:buNone/>
              <a:defRPr/>
            </a:pPr>
            <a:r>
              <a:rPr lang="ru-RU" altLang="ru-RU" sz="1800" b="1" dirty="0" smtClean="0">
                <a:solidFill>
                  <a:schemeClr val="accent3">
                    <a:lumMod val="75000"/>
                  </a:schemeClr>
                </a:solidFill>
              </a:rPr>
              <a:t>комплекса </a:t>
            </a:r>
            <a:r>
              <a:rPr lang="ru-RU" sz="1800" b="1" dirty="0" smtClean="0">
                <a:solidFill>
                  <a:schemeClr val="accent3">
                    <a:lumMod val="75000"/>
                  </a:schemeClr>
                </a:solidFill>
              </a:rPr>
              <a:t>экстрактов зверобоя и </a:t>
            </a:r>
            <a:r>
              <a:rPr lang="ru-RU" sz="1800" b="1" dirty="0" err="1" smtClean="0">
                <a:solidFill>
                  <a:schemeClr val="accent3">
                    <a:lumMod val="75000"/>
                  </a:schemeClr>
                </a:solidFill>
              </a:rPr>
              <a:t>шлемника</a:t>
            </a:r>
            <a:r>
              <a:rPr lang="ru-RU" sz="1800" b="1" dirty="0" smtClean="0">
                <a:solidFill>
                  <a:schemeClr val="accent3">
                    <a:lumMod val="75000"/>
                  </a:schemeClr>
                </a:solidFill>
              </a:rPr>
              <a:t> байкальского</a:t>
            </a:r>
            <a:endParaRPr lang="ru-RU" altLang="ru-RU" sz="18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4770438" y="1995687"/>
            <a:ext cx="41751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800" b="1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Активизирует обмен и регенерацию клеток печени за счет содержания экстракта </a:t>
            </a:r>
            <a:r>
              <a:rPr lang="ru-RU" altLang="ru-RU" sz="1800" b="1" dirty="0" err="1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расторопши</a:t>
            </a:r>
            <a:endParaRPr lang="ru-RU" altLang="ru-RU" sz="1800" b="1" dirty="0">
              <a:solidFill>
                <a:schemeClr val="accent3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>
          <a:xfrm>
            <a:off x="258763" y="3765874"/>
            <a:ext cx="4054475" cy="966117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Font typeface="Arial" pitchFamily="34" charset="0"/>
              <a:buNone/>
              <a:defRPr/>
            </a:pPr>
            <a:r>
              <a:rPr lang="ru-RU" altLang="ru-RU" sz="1800" b="1" dirty="0" smtClean="0">
                <a:solidFill>
                  <a:schemeClr val="accent3">
                    <a:lumMod val="50000"/>
                  </a:schemeClr>
                </a:solidFill>
              </a:rPr>
              <a:t>МЯГКОЕ ЖЕЛЧЕГОННОЕ ДЕЙСТВИЕ экстракта артишока</a:t>
            </a:r>
            <a:endParaRPr lang="ru-RU" altLang="ru-RU" sz="1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" name="Прямоугольник 3"/>
          <p:cNvSpPr>
            <a:spLocks noChangeArrowheads="1"/>
          </p:cNvSpPr>
          <p:nvPr/>
        </p:nvSpPr>
        <p:spPr bwMode="auto">
          <a:xfrm>
            <a:off x="4752000" y="3744000"/>
            <a:ext cx="41751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800" b="1" dirty="0" smtClean="0">
                <a:solidFill>
                  <a:schemeClr val="accent3">
                    <a:lumMod val="75000"/>
                  </a:schemeClr>
                </a:solidFill>
              </a:rPr>
              <a:t>АНТИОКСИДАНТНАЯ ЗАЩИТА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8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altLang="ru-RU" sz="1800" b="1" dirty="0">
                <a:solidFill>
                  <a:schemeClr val="accent3">
                    <a:lumMod val="75000"/>
                  </a:schemeClr>
                </a:solidFill>
              </a:rPr>
              <a:t>с</a:t>
            </a:r>
            <a:r>
              <a:rPr lang="ru-RU" altLang="ru-RU" sz="1800" b="1" dirty="0" smtClean="0">
                <a:solidFill>
                  <a:schemeClr val="accent3">
                    <a:lumMod val="75000"/>
                  </a:schemeClr>
                </a:solidFill>
              </a:rPr>
              <a:t>одержит таурин</a:t>
            </a:r>
            <a:endParaRPr lang="ru-RU" altLang="ru-RU" sz="18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3" name="Прямоугольник 3"/>
          <p:cNvSpPr>
            <a:spLocks noChangeArrowheads="1"/>
          </p:cNvSpPr>
          <p:nvPr/>
        </p:nvSpPr>
        <p:spPr bwMode="auto">
          <a:xfrm>
            <a:off x="6300192" y="1011238"/>
            <a:ext cx="3206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 b="1" dirty="0">
                <a:solidFill>
                  <a:schemeClr val="accent3">
                    <a:lumMod val="50000"/>
                  </a:schemeClr>
                </a:solidFill>
              </a:rPr>
              <a:t>ПРЕИМУЩЕСТВА:</a:t>
            </a:r>
          </a:p>
        </p:txBody>
      </p:sp>
      <p:pic>
        <p:nvPicPr>
          <p:cNvPr id="17" name="Picture 3" descr="E:\!_KSZ\2018\презентации\лого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930" y="51470"/>
            <a:ext cx="1660650" cy="591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9559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ownloads\shutterstock_42044325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9910" y="589410"/>
            <a:ext cx="4554090" cy="4554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E:\!_KSZ\2018\презентации\Рисунок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99" y="0"/>
            <a:ext cx="8957001" cy="1203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1"/>
          <p:cNvSpPr>
            <a:spLocks noChangeArrowheads="1"/>
          </p:cNvSpPr>
          <p:nvPr/>
        </p:nvSpPr>
        <p:spPr bwMode="auto">
          <a:xfrm>
            <a:off x="428625" y="765175"/>
            <a:ext cx="56562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ru-RU" altLang="ru-RU" sz="4000" b="1" dirty="0" err="1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Синхровитал</a:t>
            </a:r>
            <a:r>
              <a:rPr lang="en-US" altLang="ru-RU" sz="4000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-V</a:t>
            </a:r>
            <a:endParaRPr lang="ru-RU" altLang="ru-RU" sz="4000" b="1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428625" y="1331913"/>
            <a:ext cx="56562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>
                <a:solidFill>
                  <a:srgbClr val="554F31"/>
                </a:solidFill>
                <a:latin typeface="+mj-lt"/>
              </a:rPr>
              <a:t>Хронобиологическая защита иммунитета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2499817"/>
            <a:ext cx="4716463" cy="194414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395288" y="2643759"/>
            <a:ext cx="4194622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charset="0"/>
              <a:buChar char="•"/>
            </a:pPr>
            <a:r>
              <a:rPr lang="ru-RU" altLang="ru-RU" sz="1400" b="1" dirty="0" smtClean="0">
                <a:solidFill>
                  <a:srgbClr val="4F6228"/>
                </a:solidFill>
                <a:latin typeface="Calibri" charset="0"/>
              </a:rPr>
              <a:t>Подорожник</a:t>
            </a:r>
            <a:r>
              <a:rPr lang="ru-RU" altLang="ru-RU" sz="1400" b="1" dirty="0">
                <a:solidFill>
                  <a:srgbClr val="4F6228"/>
                </a:solidFill>
                <a:latin typeface="Calibri" charset="0"/>
              </a:rPr>
              <a:t>, шалфей и ромашка</a:t>
            </a:r>
            <a:r>
              <a:rPr lang="ru-RU" altLang="ru-RU" sz="1400" dirty="0">
                <a:solidFill>
                  <a:srgbClr val="4F6228"/>
                </a:solidFill>
                <a:latin typeface="Calibri" charset="0"/>
              </a:rPr>
              <a:t> </a:t>
            </a:r>
            <a:r>
              <a:rPr lang="ru-RU" altLang="ru-RU" sz="1200" dirty="0">
                <a:solidFill>
                  <a:srgbClr val="4F6228"/>
                </a:solidFill>
                <a:latin typeface="Calibri" charset="0"/>
              </a:rPr>
              <a:t>обладают антимикробными и противовоспалительными свойствами</a:t>
            </a:r>
          </a:p>
          <a:p>
            <a:pPr>
              <a:buFont typeface="Arial" charset="0"/>
              <a:buChar char="•"/>
            </a:pPr>
            <a:r>
              <a:rPr lang="ru-RU" altLang="ru-RU" sz="1400" b="1" dirty="0" err="1" smtClean="0">
                <a:solidFill>
                  <a:srgbClr val="4F6228"/>
                </a:solidFill>
                <a:latin typeface="Calibri" charset="0"/>
              </a:rPr>
              <a:t>Арабиногалактан</a:t>
            </a:r>
            <a:r>
              <a:rPr lang="ru-RU" altLang="ru-RU" sz="1400" b="1" dirty="0" smtClean="0">
                <a:solidFill>
                  <a:srgbClr val="4F6228"/>
                </a:solidFill>
                <a:latin typeface="Calibri" charset="0"/>
              </a:rPr>
              <a:t> </a:t>
            </a:r>
            <a:r>
              <a:rPr lang="ru-RU" altLang="ru-RU" sz="1400" b="1" dirty="0">
                <a:solidFill>
                  <a:srgbClr val="4F6228"/>
                </a:solidFill>
                <a:latin typeface="Calibri" charset="0"/>
              </a:rPr>
              <a:t>из экстракта лиственницы </a:t>
            </a:r>
            <a:r>
              <a:rPr lang="ru-RU" altLang="ru-RU" sz="1200" dirty="0">
                <a:solidFill>
                  <a:srgbClr val="4F6228"/>
                </a:solidFill>
                <a:latin typeface="Calibri" charset="0"/>
              </a:rPr>
              <a:t>оказывает иммуномодулирующее </a:t>
            </a:r>
            <a:r>
              <a:rPr lang="ru-RU" altLang="ru-RU" sz="1200" dirty="0" smtClean="0">
                <a:solidFill>
                  <a:srgbClr val="4F6228"/>
                </a:solidFill>
                <a:latin typeface="Calibri" charset="0"/>
              </a:rPr>
              <a:t>действие</a:t>
            </a:r>
            <a:endParaRPr lang="ru-RU" altLang="ru-RU" sz="1200" dirty="0">
              <a:solidFill>
                <a:srgbClr val="4F6228"/>
              </a:solidFill>
              <a:latin typeface="Calibri" charset="0"/>
            </a:endParaRPr>
          </a:p>
          <a:p>
            <a:pPr>
              <a:buFont typeface="Arial" charset="0"/>
              <a:buChar char="•"/>
            </a:pPr>
            <a:r>
              <a:rPr lang="ru-RU" altLang="ru-RU" sz="1400" b="1" dirty="0" smtClean="0">
                <a:solidFill>
                  <a:srgbClr val="4F6228"/>
                </a:solidFill>
                <a:latin typeface="Calibri" charset="0"/>
              </a:rPr>
              <a:t>Женьшень</a:t>
            </a:r>
            <a:r>
              <a:rPr lang="ru-RU" altLang="ru-RU" sz="1400" dirty="0" smtClean="0">
                <a:solidFill>
                  <a:srgbClr val="4F6228"/>
                </a:solidFill>
                <a:latin typeface="Calibri" charset="0"/>
              </a:rPr>
              <a:t> </a:t>
            </a:r>
            <a:r>
              <a:rPr lang="ru-RU" altLang="ru-RU" sz="1200" dirty="0">
                <a:solidFill>
                  <a:srgbClr val="4F6228"/>
                </a:solidFill>
                <a:latin typeface="Calibri" charset="0"/>
              </a:rPr>
              <a:t>способствует повышению иммунной защиты и обладает </a:t>
            </a:r>
            <a:r>
              <a:rPr lang="ru-RU" altLang="ru-RU" sz="1200" dirty="0" err="1">
                <a:solidFill>
                  <a:srgbClr val="4F6228"/>
                </a:solidFill>
                <a:latin typeface="Calibri" charset="0"/>
              </a:rPr>
              <a:t>адаптогенным</a:t>
            </a:r>
            <a:r>
              <a:rPr lang="ru-RU" altLang="ru-RU" sz="1200" dirty="0">
                <a:solidFill>
                  <a:srgbClr val="4F6228"/>
                </a:solidFill>
                <a:latin typeface="Calibri" charset="0"/>
              </a:rPr>
              <a:t> </a:t>
            </a:r>
            <a:r>
              <a:rPr lang="ru-RU" altLang="ru-RU" sz="1200" dirty="0" smtClean="0">
                <a:solidFill>
                  <a:srgbClr val="4F6228"/>
                </a:solidFill>
                <a:latin typeface="Calibri" charset="0"/>
              </a:rPr>
              <a:t>действием</a:t>
            </a:r>
            <a:endParaRPr lang="ru-RU" altLang="ru-RU" sz="1200" dirty="0">
              <a:solidFill>
                <a:srgbClr val="4F6228"/>
              </a:solidFill>
              <a:latin typeface="Calibri" charset="0"/>
            </a:endParaRPr>
          </a:p>
          <a:p>
            <a:pPr marL="0" indent="0" eaLnBrk="1" hangingPunct="1">
              <a:buFont typeface="Arial" pitchFamily="34" charset="0"/>
              <a:buNone/>
              <a:defRPr/>
            </a:pPr>
            <a:endParaRPr lang="ru-RU" sz="1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>
          <a:xfrm>
            <a:off x="395288" y="1793008"/>
            <a:ext cx="4321175" cy="927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60000"/>
              </a:lnSpc>
              <a:buFont typeface="Arial" pitchFamily="34" charset="0"/>
              <a:buNone/>
              <a:defRPr/>
            </a:pPr>
            <a:r>
              <a:rPr lang="ru-RU" sz="2400" b="1" dirty="0">
                <a:solidFill>
                  <a:schemeClr val="bg2">
                    <a:lumMod val="50000"/>
                  </a:schemeClr>
                </a:solidFill>
              </a:rPr>
              <a:t>Компоненты</a:t>
            </a:r>
            <a:endParaRPr lang="en-US" sz="2400" b="1" dirty="0">
              <a:solidFill>
                <a:schemeClr val="bg2">
                  <a:lumMod val="50000"/>
                </a:schemeClr>
              </a:solidFill>
            </a:endParaRPr>
          </a:p>
          <a:p>
            <a:pPr marL="0" indent="0" eaLnBrk="1" hangingPunct="1">
              <a:lnSpc>
                <a:spcPct val="60000"/>
              </a:lnSpc>
              <a:buFont typeface="Arial" pitchFamily="34" charset="0"/>
              <a:buNone/>
              <a:defRPr/>
            </a:pPr>
            <a:r>
              <a:rPr lang="ru-RU" sz="2400" b="1" dirty="0">
                <a:solidFill>
                  <a:schemeClr val="bg2">
                    <a:lumMod val="50000"/>
                  </a:schemeClr>
                </a:solidFill>
              </a:rPr>
              <a:t>с доказанным эффектом</a:t>
            </a:r>
          </a:p>
        </p:txBody>
      </p:sp>
      <p:pic>
        <p:nvPicPr>
          <p:cNvPr id="9" name="Picture 5" descr="C:\Users\Terehov.VG\Desktop\СИНХРОВИТАЛ-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62148"/>
            <a:ext cx="2788138" cy="62354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 descr="E:\!_KSZ\2018\презентации\лого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930" y="51470"/>
            <a:ext cx="1660650" cy="591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2476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E:\!_KSZ\2018\презентации\Рисунок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99" y="0"/>
            <a:ext cx="8957001" cy="1203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1"/>
          <p:cNvSpPr>
            <a:spLocks noChangeArrowheads="1"/>
          </p:cNvSpPr>
          <p:nvPr/>
        </p:nvSpPr>
        <p:spPr bwMode="auto">
          <a:xfrm>
            <a:off x="428625" y="927621"/>
            <a:ext cx="56562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ru-RU" altLang="ru-RU" sz="4000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Синхровитал</a:t>
            </a:r>
            <a:r>
              <a:rPr lang="en-US" altLang="ru-RU" sz="4000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-V</a:t>
            </a:r>
            <a:endParaRPr lang="ru-RU" altLang="ru-RU" sz="4000" b="1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4" name="Прямоугольник 1"/>
          <p:cNvSpPr>
            <a:spLocks noChangeArrowheads="1"/>
          </p:cNvSpPr>
          <p:nvPr/>
        </p:nvSpPr>
        <p:spPr bwMode="auto">
          <a:xfrm>
            <a:off x="3995936" y="1181894"/>
            <a:ext cx="56562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>
                <a:solidFill>
                  <a:srgbClr val="554F31"/>
                </a:solidFill>
                <a:latin typeface="+mj-lt"/>
              </a:rPr>
              <a:t>Хронобиологическая защита иммунитета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5641480"/>
              </p:ext>
            </p:extLst>
          </p:nvPr>
        </p:nvGraphicFramePr>
        <p:xfrm>
          <a:off x="500063" y="1762239"/>
          <a:ext cx="8392417" cy="1736920"/>
        </p:xfrm>
        <a:graphic>
          <a:graphicData uri="http://schemas.openxmlformats.org/drawingml/2006/table">
            <a:tbl>
              <a:tblPr>
                <a:tableStyleId>{F5AB1C69-6EDB-4FF4-983F-18BD219EF322}</a:tableStyleId>
              </a:tblPr>
              <a:tblGrid>
                <a:gridCol w="371170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9215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08856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51800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b="1" i="0" kern="50" dirty="0" err="1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Активные</a:t>
                      </a:r>
                      <a:r>
                        <a:rPr lang="en-US" sz="1400" b="1" i="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</a:t>
                      </a:r>
                      <a:r>
                        <a:rPr lang="en-US" sz="1400" b="1" i="0" kern="50" dirty="0" err="1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компоненты</a:t>
                      </a:r>
                      <a:endParaRPr lang="ru-RU" sz="1400" b="1" i="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76" marB="45676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Масса, мг</a:t>
                      </a:r>
                      <a:endParaRPr lang="ru-RU" sz="1400" b="1" i="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76" marB="45676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% от рекомендуемой суточной нормы</a:t>
                      </a:r>
                      <a:endParaRPr lang="ru-RU" sz="1400" b="1" i="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76" marB="45676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046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ru-RU" sz="1400" b="1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Комплекс № 1</a:t>
                      </a:r>
                      <a:endParaRPr lang="ru-RU" sz="1400" b="1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76" marB="45676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76" marB="45676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76" marB="45676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046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 err="1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Гинзенозиды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76" marB="45676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6,2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76" marB="45676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76" marB="45676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046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ru-RU" sz="1400" b="1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Комплекс № 2</a:t>
                      </a:r>
                      <a:endParaRPr lang="ru-RU" sz="1400" b="1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76" marB="45676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76" marB="45676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76" marB="45676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046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 err="1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Апигенин</a:t>
                      </a:r>
                      <a:r>
                        <a:rPr lang="ru-RU" sz="140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76" marB="45676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1,6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76" marB="45676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16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76" marB="45676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19113" y="3706455"/>
            <a:ext cx="815734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200" b="1" dirty="0">
                <a:solidFill>
                  <a:schemeClr val="bg2">
                    <a:lumMod val="25000"/>
                  </a:schemeClr>
                </a:solidFill>
              </a:rPr>
              <a:t>СОСТАВ ПРОДУКТА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altLang="ru-RU" sz="1200" b="1" dirty="0">
                <a:solidFill>
                  <a:schemeClr val="bg2">
                    <a:lumMod val="25000"/>
                  </a:schemeClr>
                </a:solidFill>
              </a:rPr>
              <a:t>Комплекс № 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>1 УТРО: </a:t>
            </a:r>
            <a:r>
              <a:rPr lang="ru-RU" altLang="ru-RU" sz="1200" dirty="0" err="1">
                <a:solidFill>
                  <a:schemeClr val="bg2">
                    <a:lumMod val="25000"/>
                  </a:schemeClr>
                </a:solidFill>
              </a:rPr>
              <a:t>арабиногалактан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> лиственницы </a:t>
            </a:r>
            <a:r>
              <a:rPr lang="en-US" altLang="ru-RU" sz="1200" dirty="0" err="1">
                <a:solidFill>
                  <a:schemeClr val="bg2">
                    <a:lumMod val="25000"/>
                  </a:schemeClr>
                </a:solidFill>
              </a:rPr>
              <a:t>ResistAid</a:t>
            </a:r>
            <a:r>
              <a:rPr lang="en-US" altLang="ru-RU" sz="1200" dirty="0">
                <a:solidFill>
                  <a:schemeClr val="bg2">
                    <a:lumMod val="25000"/>
                  </a:schemeClr>
                </a:solidFill>
              </a:rPr>
              <a:t>™, 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>экстракт корня женьшеня, экстракт листьев подорожника. 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200" b="1" dirty="0">
                <a:solidFill>
                  <a:schemeClr val="bg2">
                    <a:lumMod val="25000"/>
                  </a:schemeClr>
                </a:solidFill>
              </a:rPr>
              <a:t>Комплекс № 2 ВЕЧЕР: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altLang="ru-RU" sz="1200" dirty="0" err="1">
                <a:solidFill>
                  <a:schemeClr val="bg2">
                    <a:lumMod val="25000"/>
                  </a:schemeClr>
                </a:solidFill>
              </a:rPr>
              <a:t>арабиногалактан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> лиственницы </a:t>
            </a:r>
            <a:r>
              <a:rPr lang="en-US" altLang="ru-RU" sz="1200" dirty="0" err="1">
                <a:solidFill>
                  <a:schemeClr val="bg2">
                    <a:lumMod val="25000"/>
                  </a:schemeClr>
                </a:solidFill>
              </a:rPr>
              <a:t>ResistAid</a:t>
            </a:r>
            <a:r>
              <a:rPr lang="en-US" altLang="ru-RU" sz="1200" dirty="0">
                <a:solidFill>
                  <a:schemeClr val="bg2">
                    <a:lumMod val="25000"/>
                  </a:schemeClr>
                </a:solidFill>
              </a:rPr>
              <a:t>™, 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>экстракт листьев шалфея,</a:t>
            </a:r>
            <a:r>
              <a:rPr lang="en-US" altLang="ru-RU" sz="12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> экстракт цветков ромашки, экстракт чабреца. </a:t>
            </a:r>
          </a:p>
        </p:txBody>
      </p:sp>
      <p:pic>
        <p:nvPicPr>
          <p:cNvPr id="7" name="Picture 3" descr="E:\!_KSZ\2018\презентации\лого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930" y="51470"/>
            <a:ext cx="1660650" cy="591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2255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E:\!_KSZ\2018\презентации\Рисунок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99" y="0"/>
            <a:ext cx="8957001" cy="1203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1"/>
          <p:cNvSpPr>
            <a:spLocks noChangeArrowheads="1"/>
          </p:cNvSpPr>
          <p:nvPr/>
        </p:nvSpPr>
        <p:spPr bwMode="auto">
          <a:xfrm>
            <a:off x="428625" y="1475929"/>
            <a:ext cx="56562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>
                <a:solidFill>
                  <a:srgbClr val="554F31"/>
                </a:solidFill>
                <a:latin typeface="+mj-lt"/>
              </a:rPr>
              <a:t>Хронобиологическая защита иммунитета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1923678"/>
            <a:ext cx="4572000" cy="148113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572000" y="1923678"/>
            <a:ext cx="4572000" cy="14811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169863" y="2211710"/>
            <a:ext cx="4232275" cy="105092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Font typeface="Arial" pitchFamily="34" charset="0"/>
              <a:buNone/>
              <a:defRPr/>
            </a:pPr>
            <a:r>
              <a:rPr lang="ru-RU" altLang="ru-RU" sz="1800" b="1" dirty="0">
                <a:solidFill>
                  <a:schemeClr val="accent3">
                    <a:lumMod val="75000"/>
                  </a:schemeClr>
                </a:solidFill>
              </a:rPr>
              <a:t>СТИМУЛЯТОР ИММУННОЙ СИСТЕМЫ</a:t>
            </a:r>
          </a:p>
          <a:p>
            <a:pPr marL="0" indent="0" algn="ctr" eaLnBrk="1" hangingPunct="1">
              <a:buFont typeface="Arial" pitchFamily="34" charset="0"/>
              <a:buNone/>
              <a:defRPr/>
            </a:pPr>
            <a:r>
              <a:rPr lang="ru-RU" altLang="ru-RU" sz="1800" b="1" dirty="0">
                <a:solidFill>
                  <a:schemeClr val="accent3">
                    <a:lumMod val="75000"/>
                  </a:schemeClr>
                </a:solidFill>
              </a:rPr>
              <a:t>Содержит комплекс </a:t>
            </a:r>
            <a:r>
              <a:rPr lang="ru-RU" altLang="ru-RU" sz="1800" b="1" dirty="0" err="1">
                <a:solidFill>
                  <a:schemeClr val="accent3">
                    <a:lumMod val="75000"/>
                  </a:schemeClr>
                </a:solidFill>
              </a:rPr>
              <a:t>ResistAid</a:t>
            </a:r>
            <a:r>
              <a:rPr lang="ru-RU" altLang="ru-RU" sz="1800" b="1" dirty="0">
                <a:solidFill>
                  <a:schemeClr val="accent3">
                    <a:lumMod val="75000"/>
                  </a:schemeClr>
                </a:solidFill>
              </a:rPr>
              <a:t>™ (</a:t>
            </a:r>
            <a:r>
              <a:rPr lang="ru-RU" altLang="ru-RU" sz="1800" b="1" dirty="0" err="1">
                <a:solidFill>
                  <a:schemeClr val="accent3">
                    <a:lumMod val="75000"/>
                  </a:schemeClr>
                </a:solidFill>
              </a:rPr>
              <a:t>арабиногалактан</a:t>
            </a:r>
            <a:r>
              <a:rPr lang="ru-RU" altLang="ru-RU" sz="1800" b="1" dirty="0">
                <a:solidFill>
                  <a:schemeClr val="accent3">
                    <a:lumMod val="75000"/>
                  </a:schemeClr>
                </a:solidFill>
              </a:rPr>
              <a:t> + полифенолы)</a:t>
            </a:r>
          </a:p>
        </p:txBody>
      </p:sp>
      <p:sp>
        <p:nvSpPr>
          <p:cNvPr id="7" name="Прямоугольник 3"/>
          <p:cNvSpPr>
            <a:spLocks noChangeArrowheads="1"/>
          </p:cNvSpPr>
          <p:nvPr/>
        </p:nvSpPr>
        <p:spPr bwMode="auto">
          <a:xfrm>
            <a:off x="5254625" y="2275210"/>
            <a:ext cx="32067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800" b="1" dirty="0">
                <a:solidFill>
                  <a:schemeClr val="accent3">
                    <a:lumMod val="50000"/>
                  </a:schemeClr>
                </a:solidFill>
              </a:rPr>
              <a:t>АНТИМИКРОБНОЕ ДЕЙСТВИЕ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800" b="1" dirty="0">
                <a:solidFill>
                  <a:schemeClr val="accent3">
                    <a:lumMod val="50000"/>
                  </a:schemeClr>
                </a:solidFill>
              </a:rPr>
              <a:t>Содержит подорожник, шалфей и ромашку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3363838"/>
            <a:ext cx="9144000" cy="136815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Прямоугольник 3"/>
          <p:cNvSpPr>
            <a:spLocks noChangeArrowheads="1"/>
          </p:cNvSpPr>
          <p:nvPr/>
        </p:nvSpPr>
        <p:spPr bwMode="auto">
          <a:xfrm>
            <a:off x="304800" y="3531443"/>
            <a:ext cx="85344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800" b="1" dirty="0">
                <a:solidFill>
                  <a:schemeClr val="bg2">
                    <a:lumMod val="25000"/>
                  </a:schemeClr>
                </a:solidFill>
              </a:rPr>
              <a:t>ЭФФЕКТИВНОСТЬ АКТИВОВ ДОКАЗАНА КЛИНИЧЕСКИ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800" b="1" dirty="0">
                <a:solidFill>
                  <a:schemeClr val="bg2">
                    <a:lumMod val="25000"/>
                  </a:schemeClr>
                </a:solidFill>
              </a:rPr>
              <a:t>Комплекс </a:t>
            </a:r>
            <a:r>
              <a:rPr lang="ru-RU" altLang="ru-RU" sz="1800" b="1" dirty="0" err="1">
                <a:solidFill>
                  <a:schemeClr val="bg2">
                    <a:lumMod val="25000"/>
                  </a:schemeClr>
                </a:solidFill>
              </a:rPr>
              <a:t>ResistAid</a:t>
            </a:r>
            <a:r>
              <a:rPr lang="ru-RU" altLang="ru-RU" sz="1800" b="1" dirty="0">
                <a:solidFill>
                  <a:schemeClr val="bg2">
                    <a:lumMod val="25000"/>
                  </a:schemeClr>
                </a:solidFill>
              </a:rPr>
              <a:t>™ протестирован специальными исследованиями</a:t>
            </a:r>
            <a:r>
              <a:rPr lang="en-US" altLang="ru-RU" sz="18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altLang="ru-RU" sz="1800" b="1" dirty="0">
                <a:solidFill>
                  <a:schemeClr val="bg2">
                    <a:lumMod val="25000"/>
                  </a:schemeClr>
                </a:solidFill>
              </a:rPr>
              <a:t>как иммуномодулирующая пищевая добавка (</a:t>
            </a:r>
            <a:r>
              <a:rPr lang="ru-RU" altLang="ru-RU" sz="1800" b="1" dirty="0" err="1">
                <a:solidFill>
                  <a:schemeClr val="bg2">
                    <a:lumMod val="25000"/>
                  </a:schemeClr>
                </a:solidFill>
              </a:rPr>
              <a:t>Udani</a:t>
            </a:r>
            <a:r>
              <a:rPr lang="ru-RU" altLang="ru-RU" sz="1800" b="1" dirty="0">
                <a:solidFill>
                  <a:schemeClr val="bg2">
                    <a:lumMod val="25000"/>
                  </a:schemeClr>
                </a:solidFill>
              </a:rPr>
              <a:t> и </a:t>
            </a:r>
            <a:r>
              <a:rPr lang="ru-RU" altLang="ru-RU" sz="1800" b="1" dirty="0" err="1">
                <a:solidFill>
                  <a:schemeClr val="bg2">
                    <a:lumMod val="25000"/>
                  </a:schemeClr>
                </a:solidFill>
              </a:rPr>
              <a:t>соавт</a:t>
            </a:r>
            <a:r>
              <a:rPr lang="ru-RU" altLang="ru-RU" sz="1800" b="1" dirty="0">
                <a:solidFill>
                  <a:schemeClr val="bg2">
                    <a:lumMod val="25000"/>
                  </a:schemeClr>
                </a:solidFill>
              </a:rPr>
              <a:t>., 2010) в Германии.</a:t>
            </a:r>
          </a:p>
        </p:txBody>
      </p:sp>
      <p:sp>
        <p:nvSpPr>
          <p:cNvPr id="11" name="Прямоугольник 3"/>
          <p:cNvSpPr>
            <a:spLocks noChangeArrowheads="1"/>
          </p:cNvSpPr>
          <p:nvPr/>
        </p:nvSpPr>
        <p:spPr bwMode="auto">
          <a:xfrm>
            <a:off x="6300192" y="1155254"/>
            <a:ext cx="3206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 b="1" dirty="0">
                <a:solidFill>
                  <a:schemeClr val="accent3">
                    <a:lumMod val="50000"/>
                  </a:schemeClr>
                </a:solidFill>
              </a:rPr>
              <a:t>ПРЕИМУЩЕСТВА:</a:t>
            </a:r>
          </a:p>
        </p:txBody>
      </p:sp>
      <p:sp>
        <p:nvSpPr>
          <p:cNvPr id="12" name="Прямоугольник 1"/>
          <p:cNvSpPr>
            <a:spLocks noChangeArrowheads="1"/>
          </p:cNvSpPr>
          <p:nvPr/>
        </p:nvSpPr>
        <p:spPr bwMode="auto">
          <a:xfrm>
            <a:off x="428625" y="927621"/>
            <a:ext cx="56562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ru-RU" altLang="ru-RU" sz="4000" b="1" dirty="0" err="1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Синхровитал</a:t>
            </a:r>
            <a:r>
              <a:rPr lang="en-US" altLang="ru-RU" sz="4000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-V</a:t>
            </a:r>
            <a:endParaRPr lang="ru-RU" altLang="ru-RU" sz="4000" b="1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13" name="Picture 3" descr="E:\!_KSZ\2018\презентации\лого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930" y="51470"/>
            <a:ext cx="1660650" cy="591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2255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E:\!_KSZ\2018\презентации\Рисунок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99" y="0"/>
            <a:ext cx="8957001" cy="1203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C:\Users\Terehov.VG\Desktop\СИНХРОВИТАЛ-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77142"/>
            <a:ext cx="2726334" cy="6816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1"/>
          <p:cNvSpPr>
            <a:spLocks noChangeArrowheads="1"/>
          </p:cNvSpPr>
          <p:nvPr/>
        </p:nvSpPr>
        <p:spPr bwMode="auto">
          <a:xfrm>
            <a:off x="428625" y="765175"/>
            <a:ext cx="56562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ru-RU" altLang="ru-RU" sz="4000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Синхровитал</a:t>
            </a:r>
            <a:r>
              <a:rPr lang="en-US" altLang="ru-RU" sz="4000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-VI</a:t>
            </a:r>
            <a:endParaRPr lang="ru-RU" altLang="ru-RU" sz="4000" b="1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428625" y="1331913"/>
            <a:ext cx="56562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>
                <a:solidFill>
                  <a:srgbClr val="554F31"/>
                </a:solidFill>
                <a:latin typeface="+mj-lt"/>
              </a:rPr>
              <a:t>Хронобиологическая защита суставов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0" y="2571752"/>
            <a:ext cx="5226050" cy="194421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>
          <a:xfrm>
            <a:off x="395288" y="2625727"/>
            <a:ext cx="4536752" cy="189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charset="0"/>
              <a:buChar char="•"/>
            </a:pPr>
            <a:r>
              <a:rPr lang="ru-RU" altLang="ru-RU" sz="1400" b="1" dirty="0">
                <a:solidFill>
                  <a:srgbClr val="4F6228"/>
                </a:solidFill>
                <a:latin typeface="Calibri" charset="0"/>
              </a:rPr>
              <a:t>Г</a:t>
            </a:r>
            <a:r>
              <a:rPr lang="ru-RU" altLang="ru-RU" sz="1400" b="1" dirty="0" smtClean="0">
                <a:solidFill>
                  <a:srgbClr val="4F6228"/>
                </a:solidFill>
                <a:latin typeface="Calibri" charset="0"/>
              </a:rPr>
              <a:t>люкозамина </a:t>
            </a:r>
            <a:r>
              <a:rPr lang="ru-RU" altLang="ru-RU" sz="1400" b="1" dirty="0">
                <a:solidFill>
                  <a:srgbClr val="4F6228"/>
                </a:solidFill>
                <a:latin typeface="Calibri" charset="0"/>
              </a:rPr>
              <a:t>сульфата и </a:t>
            </a:r>
            <a:r>
              <a:rPr lang="ru-RU" altLang="ru-RU" sz="1400" b="1" dirty="0" err="1">
                <a:solidFill>
                  <a:srgbClr val="4F6228"/>
                </a:solidFill>
                <a:latin typeface="Calibri" charset="0"/>
              </a:rPr>
              <a:t>хондроитина</a:t>
            </a:r>
            <a:r>
              <a:rPr lang="ru-RU" altLang="ru-RU" sz="1400" b="1" dirty="0">
                <a:solidFill>
                  <a:srgbClr val="4F6228"/>
                </a:solidFill>
                <a:latin typeface="Calibri" charset="0"/>
              </a:rPr>
              <a:t> сульфата</a:t>
            </a:r>
            <a:r>
              <a:rPr lang="ru-RU" altLang="ru-RU" sz="1400" dirty="0">
                <a:solidFill>
                  <a:srgbClr val="4F6228"/>
                </a:solidFill>
                <a:latin typeface="Calibri" charset="0"/>
              </a:rPr>
              <a:t> </a:t>
            </a:r>
            <a:r>
              <a:rPr lang="ru-RU" altLang="ru-RU" sz="1200" dirty="0">
                <a:solidFill>
                  <a:srgbClr val="4F6228"/>
                </a:solidFill>
                <a:latin typeface="Calibri" charset="0"/>
              </a:rPr>
              <a:t>способствуют восстановлению и защите тканей </a:t>
            </a:r>
            <a:r>
              <a:rPr lang="ru-RU" altLang="ru-RU" sz="1200" dirty="0" smtClean="0">
                <a:solidFill>
                  <a:srgbClr val="4F6228"/>
                </a:solidFill>
                <a:latin typeface="Calibri" charset="0"/>
              </a:rPr>
              <a:t>суставов</a:t>
            </a:r>
            <a:endParaRPr lang="ru-RU" altLang="ru-RU" sz="1200" dirty="0">
              <a:solidFill>
                <a:srgbClr val="4F6228"/>
              </a:solidFill>
              <a:latin typeface="Calibri" charset="0"/>
            </a:endParaRPr>
          </a:p>
          <a:p>
            <a:pPr>
              <a:buFont typeface="Arial" charset="0"/>
              <a:buChar char="•"/>
            </a:pPr>
            <a:r>
              <a:rPr lang="ru-RU" altLang="ru-RU" sz="1400" b="1" dirty="0" smtClean="0">
                <a:solidFill>
                  <a:srgbClr val="4F6228"/>
                </a:solidFill>
                <a:latin typeface="Calibri" charset="0"/>
              </a:rPr>
              <a:t>Кора </a:t>
            </a:r>
            <a:r>
              <a:rPr lang="ru-RU" altLang="ru-RU" sz="1400" b="1" dirty="0">
                <a:solidFill>
                  <a:srgbClr val="4F6228"/>
                </a:solidFill>
                <a:latin typeface="Calibri" charset="0"/>
              </a:rPr>
              <a:t>белой ивы </a:t>
            </a:r>
            <a:r>
              <a:rPr lang="ru-RU" altLang="ru-RU" sz="1200" dirty="0">
                <a:solidFill>
                  <a:srgbClr val="4F6228"/>
                </a:solidFill>
                <a:latin typeface="Calibri" charset="0"/>
              </a:rPr>
              <a:t>содержит </a:t>
            </a:r>
            <a:r>
              <a:rPr lang="ru-RU" altLang="ru-RU" sz="1200" dirty="0" err="1">
                <a:solidFill>
                  <a:srgbClr val="4F6228"/>
                </a:solidFill>
                <a:latin typeface="Calibri" charset="0"/>
              </a:rPr>
              <a:t>саллицилаты</a:t>
            </a:r>
            <a:r>
              <a:rPr lang="ru-RU" altLang="ru-RU" sz="1200" dirty="0">
                <a:solidFill>
                  <a:srgbClr val="4F6228"/>
                </a:solidFill>
                <a:latin typeface="Calibri" charset="0"/>
              </a:rPr>
              <a:t> – природные противовоспалительные </a:t>
            </a:r>
            <a:r>
              <a:rPr lang="ru-RU" altLang="ru-RU" sz="1200" dirty="0" smtClean="0">
                <a:solidFill>
                  <a:srgbClr val="4F6228"/>
                </a:solidFill>
                <a:latin typeface="Calibri" charset="0"/>
              </a:rPr>
              <a:t>вещества, помогают снять отек</a:t>
            </a:r>
          </a:p>
          <a:p>
            <a:pPr>
              <a:buFont typeface="Arial" charset="0"/>
              <a:buChar char="•"/>
            </a:pPr>
            <a:r>
              <a:rPr lang="ru-RU" altLang="ru-RU" sz="1400" b="1" dirty="0" smtClean="0">
                <a:solidFill>
                  <a:srgbClr val="4F6228"/>
                </a:solidFill>
                <a:latin typeface="Calibri" charset="0"/>
              </a:rPr>
              <a:t>Экстракт </a:t>
            </a:r>
            <a:r>
              <a:rPr lang="ru-RU" altLang="ru-RU" sz="1400" b="1" dirty="0">
                <a:solidFill>
                  <a:srgbClr val="4F6228"/>
                </a:solidFill>
                <a:latin typeface="Calibri" charset="0"/>
              </a:rPr>
              <a:t>корней </a:t>
            </a:r>
            <a:r>
              <a:rPr lang="ru-RU" altLang="ru-RU" sz="1400" b="1" dirty="0" err="1">
                <a:solidFill>
                  <a:srgbClr val="4F6228"/>
                </a:solidFill>
                <a:latin typeface="Calibri" charset="0"/>
              </a:rPr>
              <a:t>гарпагофитума</a:t>
            </a:r>
            <a:r>
              <a:rPr lang="ru-RU" altLang="ru-RU" sz="1400" dirty="0">
                <a:solidFill>
                  <a:srgbClr val="4F6228"/>
                </a:solidFill>
                <a:latin typeface="Calibri" charset="0"/>
              </a:rPr>
              <a:t> </a:t>
            </a:r>
            <a:r>
              <a:rPr lang="ru-RU" altLang="ru-RU" sz="1200" dirty="0">
                <a:solidFill>
                  <a:srgbClr val="4F6228"/>
                </a:solidFill>
                <a:latin typeface="Calibri" charset="0"/>
              </a:rPr>
              <a:t>подавляет действие фермента, вызывающего деградацию суставного </a:t>
            </a:r>
            <a:r>
              <a:rPr lang="ru-RU" altLang="ru-RU" sz="1200" dirty="0" smtClean="0">
                <a:solidFill>
                  <a:srgbClr val="4F6228"/>
                </a:solidFill>
                <a:latin typeface="Calibri" charset="0"/>
              </a:rPr>
              <a:t>хряща</a:t>
            </a:r>
            <a:endParaRPr lang="ru-RU" altLang="ru-RU" sz="1200" dirty="0">
              <a:solidFill>
                <a:srgbClr val="4F6228"/>
              </a:solidFill>
              <a:latin typeface="Calibri" charset="0"/>
            </a:endParaRPr>
          </a:p>
          <a:p>
            <a:pPr>
              <a:buFont typeface="Arial" charset="0"/>
              <a:buChar char="•"/>
            </a:pPr>
            <a:r>
              <a:rPr lang="ru-RU" altLang="ru-RU" sz="1400" b="1" dirty="0" smtClean="0">
                <a:solidFill>
                  <a:srgbClr val="4F6228"/>
                </a:solidFill>
                <a:latin typeface="Calibri" charset="0"/>
              </a:rPr>
              <a:t>Витамин </a:t>
            </a:r>
            <a:r>
              <a:rPr lang="ru-RU" altLang="ru-RU" sz="1400" b="1" dirty="0">
                <a:solidFill>
                  <a:srgbClr val="4F6228"/>
                </a:solidFill>
                <a:latin typeface="Calibri" charset="0"/>
              </a:rPr>
              <a:t>С из экстракта шиповника </a:t>
            </a:r>
            <a:r>
              <a:rPr lang="ru-RU" altLang="ru-RU" sz="1200" dirty="0">
                <a:solidFill>
                  <a:srgbClr val="4F6228"/>
                </a:solidFill>
                <a:latin typeface="Calibri" charset="0"/>
              </a:rPr>
              <a:t>способствует образованию коллагена – структурного компонента </a:t>
            </a:r>
            <a:r>
              <a:rPr lang="ru-RU" altLang="ru-RU" sz="1200" dirty="0" smtClean="0">
                <a:solidFill>
                  <a:srgbClr val="4F6228"/>
                </a:solidFill>
                <a:latin typeface="Calibri" charset="0"/>
              </a:rPr>
              <a:t>хрящей</a:t>
            </a:r>
            <a:endParaRPr lang="ru-RU" altLang="ru-RU" sz="1200" dirty="0">
              <a:solidFill>
                <a:srgbClr val="4F6228"/>
              </a:solidFill>
              <a:latin typeface="Calibri" charset="0"/>
            </a:endParaRPr>
          </a:p>
        </p:txBody>
      </p:sp>
      <p:sp>
        <p:nvSpPr>
          <p:cNvPr id="9" name="Подзаголовок 2"/>
          <p:cNvSpPr txBox="1">
            <a:spLocks/>
          </p:cNvSpPr>
          <p:nvPr/>
        </p:nvSpPr>
        <p:spPr>
          <a:xfrm>
            <a:off x="395288" y="1828529"/>
            <a:ext cx="4321175" cy="797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60000"/>
              </a:lnSpc>
              <a:buFont typeface="Arial" pitchFamily="34" charset="0"/>
              <a:buNone/>
              <a:defRPr/>
            </a:pPr>
            <a:r>
              <a:rPr lang="ru-RU" sz="2800" b="1" dirty="0">
                <a:solidFill>
                  <a:schemeClr val="bg2">
                    <a:lumMod val="50000"/>
                  </a:schemeClr>
                </a:solidFill>
              </a:rPr>
              <a:t>Компоненты</a:t>
            </a:r>
            <a:endParaRPr lang="en-US" sz="2800" b="1" dirty="0">
              <a:solidFill>
                <a:schemeClr val="bg2">
                  <a:lumMod val="50000"/>
                </a:schemeClr>
              </a:solidFill>
            </a:endParaRPr>
          </a:p>
          <a:p>
            <a:pPr marL="0" indent="0" eaLnBrk="1" hangingPunct="1">
              <a:lnSpc>
                <a:spcPct val="60000"/>
              </a:lnSpc>
              <a:buFont typeface="Arial" pitchFamily="34" charset="0"/>
              <a:buNone/>
              <a:defRPr/>
            </a:pPr>
            <a:r>
              <a:rPr lang="ru-RU" sz="2800" b="1" dirty="0">
                <a:solidFill>
                  <a:schemeClr val="bg2">
                    <a:lumMod val="50000"/>
                  </a:schemeClr>
                </a:solidFill>
              </a:rPr>
              <a:t>с доказанным эффектом</a:t>
            </a:r>
          </a:p>
        </p:txBody>
      </p:sp>
      <p:pic>
        <p:nvPicPr>
          <p:cNvPr id="10" name="Picture 3" descr="E:\!_KSZ\2018\презентации\лого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930" y="51470"/>
            <a:ext cx="1660650" cy="591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851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E:\!_KSZ\2018\презентации\Рисунок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99" y="0"/>
            <a:ext cx="8957001" cy="1203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3175439"/>
              </p:ext>
            </p:extLst>
          </p:nvPr>
        </p:nvGraphicFramePr>
        <p:xfrm>
          <a:off x="466975" y="1364197"/>
          <a:ext cx="8353498" cy="2791729"/>
        </p:xfrm>
        <a:graphic>
          <a:graphicData uri="http://schemas.openxmlformats.org/drawingml/2006/table">
            <a:tbl>
              <a:tblPr>
                <a:tableStyleId>{F5AB1C69-6EDB-4FF4-983F-18BD219EF322}</a:tableStyleId>
              </a:tblPr>
              <a:tblGrid>
                <a:gridCol w="363235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3673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18441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536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b="1" i="0" kern="50" dirty="0" err="1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Активные</a:t>
                      </a:r>
                      <a:r>
                        <a:rPr lang="en-US" sz="1400" b="1" i="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</a:t>
                      </a:r>
                      <a:r>
                        <a:rPr lang="en-US" sz="1400" b="1" i="0" kern="50" dirty="0" err="1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компоненты</a:t>
                      </a:r>
                      <a:endParaRPr lang="ru-RU" sz="1400" b="1" i="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99" marB="45699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Масса, мг</a:t>
                      </a:r>
                      <a:endParaRPr lang="ru-RU" sz="1400" b="1" i="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99" marB="45699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% от суточной нормы</a:t>
                      </a:r>
                      <a:endParaRPr lang="ru-RU" sz="1400" b="1" i="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99" marB="45699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047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ru-RU" sz="1400" b="1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Комплекс № 1</a:t>
                      </a:r>
                      <a:endParaRPr lang="ru-RU" sz="1400" b="1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99" marB="45699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99" marB="45699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99" marB="45699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047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Глюкозамин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99" marB="45699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227,4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99" marB="45699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</a:rPr>
                        <a:t>33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99" marB="45699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047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Хондроитина сульфат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99" marB="45699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99,0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99" marB="45699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16,5</a:t>
                      </a:r>
                      <a:endParaRPr lang="ru-RU" sz="1400" kern="5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99" marB="45699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047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ru-RU" sz="140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Производные салициловой</a:t>
                      </a:r>
                      <a:r>
                        <a:rPr lang="en-US" sz="140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</a:t>
                      </a:r>
                      <a:r>
                        <a:rPr lang="ru-RU" sz="140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кислоты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99" marB="45699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18,0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99" marB="45699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-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99" marB="45699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047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ru-RU" sz="1400" b="1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Комплекс № 2</a:t>
                      </a:r>
                      <a:endParaRPr lang="ru-RU" sz="1400" b="1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99" marB="45699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99" marB="45699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99" marB="45699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047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Глюкозамин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99" marB="45699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</a:rPr>
                        <a:t>235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99" marB="45699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</a:rPr>
                        <a:t>34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99" marB="45699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047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Хондроитина сульфат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99" marB="45699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90,2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99" marB="45699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15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99" marB="45699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047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Гарпагозиды</a:t>
                      </a:r>
                      <a:endParaRPr lang="ru-RU" sz="1400" kern="5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99" marB="45699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3,75</a:t>
                      </a:r>
                      <a:endParaRPr lang="ru-RU" sz="1400" kern="5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99" marB="45699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18,8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99" marB="45699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395536" y="4227934"/>
            <a:ext cx="8713837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400" b="1" dirty="0">
                <a:solidFill>
                  <a:schemeClr val="bg2">
                    <a:lumMod val="25000"/>
                  </a:schemeClr>
                </a:solidFill>
              </a:rPr>
              <a:t>СОСТАВ ПРОДУКТА</a:t>
            </a:r>
            <a:br>
              <a:rPr lang="ru-RU" altLang="ru-RU" sz="1400" b="1" dirty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altLang="ru-RU" sz="1200" b="1" dirty="0">
                <a:solidFill>
                  <a:schemeClr val="bg2">
                    <a:lumMod val="25000"/>
                  </a:schemeClr>
                </a:solidFill>
              </a:rPr>
              <a:t>Комплекс № 1 УТРО: 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>глюкозамина сульфат, экстракт коры белой ивы (производные салициловой кислоты),  хондроитин. </a:t>
            </a:r>
            <a:r>
              <a:rPr lang="ru-RU" altLang="ru-RU" sz="1200" b="1" dirty="0">
                <a:solidFill>
                  <a:schemeClr val="bg2">
                    <a:lumMod val="25000"/>
                  </a:schemeClr>
                </a:solidFill>
              </a:rPr>
              <a:t>Комплекс № 2 ВЕЧЕР: 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>глюкозамина сульфат, экстракт корней </a:t>
            </a:r>
            <a:r>
              <a:rPr lang="ru-RU" altLang="ru-RU" sz="1200" dirty="0" err="1">
                <a:solidFill>
                  <a:schemeClr val="bg2">
                    <a:lumMod val="25000"/>
                  </a:schemeClr>
                </a:solidFill>
              </a:rPr>
              <a:t>гарпагофитума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> (</a:t>
            </a:r>
            <a:r>
              <a:rPr lang="ru-RU" altLang="ru-RU" sz="1200" dirty="0" err="1">
                <a:solidFill>
                  <a:schemeClr val="bg2">
                    <a:lumMod val="25000"/>
                  </a:schemeClr>
                </a:solidFill>
              </a:rPr>
              <a:t>гарпагозиды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>),</a:t>
            </a:r>
            <a:r>
              <a:rPr lang="en-US" altLang="ru-RU" sz="12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>хондроитин, экстракт шиповника.</a:t>
            </a:r>
          </a:p>
        </p:txBody>
      </p:sp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395536" y="709750"/>
            <a:ext cx="56562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ru-RU" altLang="ru-RU" sz="4000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Синхровитал</a:t>
            </a:r>
            <a:r>
              <a:rPr lang="en-US" altLang="ru-RU" sz="4000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-VI</a:t>
            </a:r>
            <a:endParaRPr lang="ru-RU" altLang="ru-RU" sz="4000" b="1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6" name="Прямоугольник 1"/>
          <p:cNvSpPr>
            <a:spLocks noChangeArrowheads="1"/>
          </p:cNvSpPr>
          <p:nvPr/>
        </p:nvSpPr>
        <p:spPr bwMode="auto">
          <a:xfrm>
            <a:off x="4106863" y="908188"/>
            <a:ext cx="56562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>
                <a:solidFill>
                  <a:srgbClr val="554F31"/>
                </a:solidFill>
                <a:latin typeface="+mj-lt"/>
              </a:rPr>
              <a:t>Хронобиологическая защита суставов</a:t>
            </a:r>
          </a:p>
        </p:txBody>
      </p:sp>
      <p:pic>
        <p:nvPicPr>
          <p:cNvPr id="7" name="Picture 3" descr="E:\!_KSZ\2018\презентации\лого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930" y="51470"/>
            <a:ext cx="1660650" cy="591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6400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0" y="3333824"/>
            <a:ext cx="4572000" cy="155416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4572000" y="3333825"/>
            <a:ext cx="4572000" cy="155416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0" y="1779661"/>
            <a:ext cx="4572000" cy="15552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4572000" y="1809675"/>
            <a:ext cx="4572000" cy="155416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" name="Прямоугольник 3"/>
          <p:cNvSpPr>
            <a:spLocks noChangeArrowheads="1"/>
          </p:cNvSpPr>
          <p:nvPr/>
        </p:nvSpPr>
        <p:spPr bwMode="auto">
          <a:xfrm>
            <a:off x="6300192" y="1011238"/>
            <a:ext cx="3206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 b="1" dirty="0">
                <a:solidFill>
                  <a:schemeClr val="accent3">
                    <a:lumMod val="50000"/>
                  </a:schemeClr>
                </a:solidFill>
              </a:rPr>
              <a:t>ПРЕИМУЩЕСТВА:</a:t>
            </a:r>
          </a:p>
        </p:txBody>
      </p:sp>
      <p:pic>
        <p:nvPicPr>
          <p:cNvPr id="16" name="Picture 2" descr="E:\!_KSZ\2018\презентации\Рисунок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99" y="0"/>
            <a:ext cx="8957001" cy="1203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1"/>
          <p:cNvSpPr>
            <a:spLocks noChangeArrowheads="1"/>
          </p:cNvSpPr>
          <p:nvPr/>
        </p:nvSpPr>
        <p:spPr bwMode="auto">
          <a:xfrm>
            <a:off x="428625" y="765175"/>
            <a:ext cx="56562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ru-RU" altLang="ru-RU" sz="4000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Синхровитал</a:t>
            </a:r>
            <a:r>
              <a:rPr lang="en-US" altLang="ru-RU" sz="4000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-VI</a:t>
            </a:r>
            <a:endParaRPr lang="ru-RU" altLang="ru-RU" sz="4000" b="1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4" name="Прямоугольник 1"/>
          <p:cNvSpPr>
            <a:spLocks noChangeArrowheads="1"/>
          </p:cNvSpPr>
          <p:nvPr/>
        </p:nvSpPr>
        <p:spPr bwMode="auto">
          <a:xfrm>
            <a:off x="428625" y="1331913"/>
            <a:ext cx="56562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>
                <a:solidFill>
                  <a:srgbClr val="554F31"/>
                </a:solidFill>
                <a:latin typeface="+mj-lt"/>
              </a:rPr>
              <a:t>Хронобиологическая защита суставов</a:t>
            </a: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339725" y="2092523"/>
            <a:ext cx="3892550" cy="100647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Font typeface="Arial" pitchFamily="34" charset="0"/>
              <a:buNone/>
              <a:defRPr/>
            </a:pPr>
            <a:r>
              <a:rPr lang="ru-RU" altLang="ru-RU" sz="1800" b="1" dirty="0">
                <a:solidFill>
                  <a:schemeClr val="accent3">
                    <a:lumMod val="75000"/>
                  </a:schemeClr>
                </a:solidFill>
              </a:rPr>
              <a:t>КОМПОНЕНТЫ С ДОКАЗАННЫМ ЭФФЕКТОМ</a:t>
            </a:r>
          </a:p>
          <a:p>
            <a:pPr marL="0" indent="0" algn="ctr" eaLnBrk="1" hangingPunct="1">
              <a:buFont typeface="Arial" pitchFamily="34" charset="0"/>
              <a:buNone/>
              <a:defRPr/>
            </a:pPr>
            <a:r>
              <a:rPr lang="ru-RU" altLang="ru-RU" sz="1800" b="1" dirty="0">
                <a:solidFill>
                  <a:schemeClr val="accent3">
                    <a:lumMod val="75000"/>
                  </a:schemeClr>
                </a:solidFill>
              </a:rPr>
              <a:t>глюкозамин и хондроитина сульфат</a:t>
            </a:r>
          </a:p>
        </p:txBody>
      </p:sp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5254625" y="1995686"/>
            <a:ext cx="32067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800" b="1" dirty="0">
                <a:solidFill>
                  <a:schemeClr val="accent3">
                    <a:lumMod val="50000"/>
                  </a:schemeClr>
                </a:solidFill>
              </a:rPr>
              <a:t>ЭФФЕКТИВНОЕ СОЧЕТАНИЕ «СПАСИТЕЛЕЙ» СУСТАВОВ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800" b="1" dirty="0">
                <a:solidFill>
                  <a:schemeClr val="accent3">
                    <a:lumMod val="50000"/>
                  </a:schemeClr>
                </a:solidFill>
              </a:rPr>
              <a:t>совместное использование глюкозамина и хондроитина </a:t>
            </a:r>
          </a:p>
        </p:txBody>
      </p:sp>
      <p:sp>
        <p:nvSpPr>
          <p:cNvPr id="12" name="Подзаголовок 2"/>
          <p:cNvSpPr txBox="1">
            <a:spLocks/>
          </p:cNvSpPr>
          <p:nvPr/>
        </p:nvSpPr>
        <p:spPr>
          <a:xfrm>
            <a:off x="258763" y="3507854"/>
            <a:ext cx="4054475" cy="1433958"/>
          </a:xfrm>
          <a:prstGeom prst="rect">
            <a:avLst/>
          </a:prstGeom>
        </p:spPr>
        <p:txBody>
          <a:bodyPr tIns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Font typeface="Arial" pitchFamily="34" charset="0"/>
              <a:buNone/>
              <a:defRPr/>
            </a:pPr>
            <a:r>
              <a:rPr lang="ru-RU" altLang="ru-RU" sz="1800" b="1" dirty="0" smtClean="0">
                <a:solidFill>
                  <a:schemeClr val="accent3">
                    <a:lumMod val="50000"/>
                  </a:schemeClr>
                </a:solidFill>
              </a:rPr>
              <a:t>ОПТИМАЛЬНАЯ </a:t>
            </a:r>
            <a:r>
              <a:rPr lang="ru-RU" altLang="ru-RU" sz="1800" b="1" dirty="0">
                <a:solidFill>
                  <a:schemeClr val="accent3">
                    <a:lumMod val="50000"/>
                  </a:schemeClr>
                </a:solidFill>
              </a:rPr>
              <a:t>СУТОЧНАЯ ДОЗА </a:t>
            </a:r>
          </a:p>
          <a:p>
            <a:pPr marL="0" indent="0" algn="ctr" eaLnBrk="1" hangingPunct="1">
              <a:buFont typeface="Arial" pitchFamily="34" charset="0"/>
              <a:buNone/>
              <a:defRPr/>
            </a:pPr>
            <a:r>
              <a:rPr lang="ru-RU" altLang="ru-RU" sz="1800" b="1" dirty="0" smtClean="0">
                <a:solidFill>
                  <a:schemeClr val="accent3">
                    <a:lumMod val="50000"/>
                  </a:schemeClr>
                </a:solidFill>
              </a:rPr>
              <a:t>глюкозамина </a:t>
            </a:r>
            <a:r>
              <a:rPr lang="ru-RU" altLang="ru-RU" sz="1800" b="1" dirty="0">
                <a:solidFill>
                  <a:schemeClr val="accent3">
                    <a:lumMod val="50000"/>
                  </a:schemeClr>
                </a:solidFill>
              </a:rPr>
              <a:t>и </a:t>
            </a:r>
            <a:r>
              <a:rPr lang="ru-RU" altLang="ru-RU" sz="1800" b="1" dirty="0" err="1" smtClean="0">
                <a:solidFill>
                  <a:schemeClr val="accent3">
                    <a:lumMod val="50000"/>
                  </a:schemeClr>
                </a:solidFill>
              </a:rPr>
              <a:t>хондроитина</a:t>
            </a:r>
            <a:r>
              <a:rPr lang="ru-RU" altLang="ru-RU" sz="18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altLang="ru-RU" sz="1800" b="1" dirty="0" smtClean="0">
                <a:solidFill>
                  <a:schemeClr val="accent3">
                    <a:lumMod val="50000"/>
                  </a:schemeClr>
                </a:solidFill>
              </a:rPr>
              <a:t>сульфата</a:t>
            </a:r>
            <a:r>
              <a:rPr lang="ru-RU" altLang="ru-RU" sz="18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altLang="ru-RU" sz="1800" b="1" dirty="0" smtClean="0">
                <a:solidFill>
                  <a:schemeClr val="accent3">
                    <a:lumMod val="50000"/>
                  </a:schemeClr>
                </a:solidFill>
              </a:rPr>
              <a:t>для </a:t>
            </a:r>
            <a:r>
              <a:rPr lang="ru-RU" altLang="ru-RU" sz="1800" b="1" dirty="0">
                <a:solidFill>
                  <a:schemeClr val="accent3">
                    <a:lumMod val="50000"/>
                  </a:schemeClr>
                </a:solidFill>
              </a:rPr>
              <a:t>профилактики заболеваний суставов</a:t>
            </a:r>
          </a:p>
        </p:txBody>
      </p:sp>
      <p:sp>
        <p:nvSpPr>
          <p:cNvPr id="13" name="Прямоугольник 3"/>
          <p:cNvSpPr>
            <a:spLocks noChangeArrowheads="1"/>
          </p:cNvSpPr>
          <p:nvPr/>
        </p:nvSpPr>
        <p:spPr bwMode="auto">
          <a:xfrm>
            <a:off x="4770438" y="3414638"/>
            <a:ext cx="4175125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800" b="1" dirty="0">
                <a:solidFill>
                  <a:schemeClr val="accent3">
                    <a:lumMod val="75000"/>
                  </a:schemeClr>
                </a:solidFill>
              </a:rPr>
              <a:t>ОБОГАЩЕНИЕ РАСТИТЕЛЬНЫМИ ВЕЩЕСТВАМИ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800" b="1" dirty="0">
                <a:solidFill>
                  <a:schemeClr val="accent3">
                    <a:lumMod val="75000"/>
                  </a:schemeClr>
                </a:solidFill>
              </a:rPr>
              <a:t>Наличие противовоспалительных салицина, </a:t>
            </a:r>
            <a:r>
              <a:rPr lang="ru-RU" altLang="ru-RU" sz="1800" b="1" dirty="0" err="1">
                <a:solidFill>
                  <a:schemeClr val="accent3">
                    <a:lumMod val="75000"/>
                  </a:schemeClr>
                </a:solidFill>
              </a:rPr>
              <a:t>босвелина</a:t>
            </a:r>
            <a:r>
              <a:rPr lang="ru-RU" altLang="ru-RU" sz="1800" b="1" dirty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ru-RU" altLang="ru-RU" sz="1800" b="1" dirty="0" err="1">
                <a:solidFill>
                  <a:schemeClr val="accent3">
                    <a:lumMod val="75000"/>
                  </a:schemeClr>
                </a:solidFill>
              </a:rPr>
              <a:t>гарпагозидов</a:t>
            </a:r>
            <a:r>
              <a:rPr lang="ru-RU" altLang="ru-RU" sz="1800" b="1" dirty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ru-RU" altLang="ru-RU" sz="1800" b="1" dirty="0" err="1">
                <a:solidFill>
                  <a:schemeClr val="accent3">
                    <a:lumMod val="75000"/>
                  </a:schemeClr>
                </a:solidFill>
              </a:rPr>
              <a:t>куркумина</a:t>
            </a:r>
            <a:endParaRPr lang="ru-RU" altLang="ru-RU" sz="18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20" name="Picture 3" descr="E:\!_KSZ\2018\презентации\лого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930" y="51470"/>
            <a:ext cx="1660650" cy="591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5520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ownloads\shutterstock_46719343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149"/>
          <a:stretch/>
        </p:blipFill>
        <p:spPr bwMode="auto">
          <a:xfrm>
            <a:off x="4139952" y="1516063"/>
            <a:ext cx="5004048" cy="3672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E:\!_KSZ\2018\презентации\Рисунок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99" y="0"/>
            <a:ext cx="8957001" cy="1203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Terehov.VG\Desktop\СИНХРОВИТАЛ-7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23478"/>
            <a:ext cx="2721218" cy="6307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1"/>
          <p:cNvSpPr>
            <a:spLocks noChangeArrowheads="1"/>
          </p:cNvSpPr>
          <p:nvPr/>
        </p:nvSpPr>
        <p:spPr bwMode="auto">
          <a:xfrm>
            <a:off x="428625" y="765175"/>
            <a:ext cx="56562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ru-RU" altLang="ru-RU" sz="4000" b="1" dirty="0" err="1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Синхровитал</a:t>
            </a:r>
            <a:r>
              <a:rPr lang="en-US" altLang="ru-RU" sz="4000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-VII</a:t>
            </a:r>
            <a:endParaRPr lang="ru-RU" altLang="ru-RU" sz="4000" b="1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428625" y="1331913"/>
            <a:ext cx="56562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>
                <a:solidFill>
                  <a:srgbClr val="554F31"/>
                </a:solidFill>
                <a:latin typeface="+mj-lt"/>
              </a:rPr>
              <a:t>Хронобиологическая защита зрения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0" y="2571750"/>
            <a:ext cx="5076056" cy="21602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>
          <a:xfrm>
            <a:off x="386557" y="2643758"/>
            <a:ext cx="4401467" cy="2016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charset="0"/>
              <a:buChar char="•"/>
            </a:pPr>
            <a:r>
              <a:rPr lang="ru-RU" altLang="ru-RU" sz="1400" b="1" dirty="0" err="1">
                <a:solidFill>
                  <a:srgbClr val="4F6228"/>
                </a:solidFill>
                <a:latin typeface="Calibri" charset="0"/>
              </a:rPr>
              <a:t>Лютеин</a:t>
            </a:r>
            <a:r>
              <a:rPr lang="ru-RU" altLang="ru-RU" sz="1400" b="1" dirty="0">
                <a:solidFill>
                  <a:srgbClr val="4F6228"/>
                </a:solidFill>
                <a:latin typeface="Calibri" charset="0"/>
              </a:rPr>
              <a:t> и </a:t>
            </a:r>
            <a:r>
              <a:rPr lang="ru-RU" altLang="ru-RU" sz="1400" b="1" dirty="0" err="1">
                <a:solidFill>
                  <a:srgbClr val="4F6228"/>
                </a:solidFill>
                <a:latin typeface="Calibri" charset="0"/>
              </a:rPr>
              <a:t>зеаксантин</a:t>
            </a:r>
            <a:r>
              <a:rPr lang="ru-RU" altLang="ru-RU" sz="1400" b="1" dirty="0">
                <a:solidFill>
                  <a:srgbClr val="4F6228"/>
                </a:solidFill>
                <a:latin typeface="Calibri" charset="0"/>
              </a:rPr>
              <a:t> </a:t>
            </a:r>
            <a:r>
              <a:rPr lang="ru-RU" altLang="ru-RU" sz="1200" dirty="0">
                <a:solidFill>
                  <a:srgbClr val="4F6228"/>
                </a:solidFill>
                <a:latin typeface="Calibri" charset="0"/>
              </a:rPr>
              <a:t>обеспечивают антиоксидантную защиту органов </a:t>
            </a:r>
            <a:r>
              <a:rPr lang="ru-RU" altLang="ru-RU" sz="1200" dirty="0" smtClean="0">
                <a:solidFill>
                  <a:srgbClr val="4F6228"/>
                </a:solidFill>
                <a:latin typeface="Calibri" charset="0"/>
              </a:rPr>
              <a:t>зрения</a:t>
            </a:r>
            <a:endParaRPr lang="ru-RU" altLang="ru-RU" sz="1200" dirty="0">
              <a:solidFill>
                <a:srgbClr val="4F6228"/>
              </a:solidFill>
              <a:latin typeface="Calibri" charset="0"/>
            </a:endParaRPr>
          </a:p>
          <a:p>
            <a:pPr>
              <a:buFont typeface="Arial" charset="0"/>
              <a:buChar char="•"/>
            </a:pPr>
            <a:r>
              <a:rPr lang="ru-RU" altLang="ru-RU" sz="1400" b="1" dirty="0" smtClean="0">
                <a:solidFill>
                  <a:srgbClr val="4F6228"/>
                </a:solidFill>
                <a:latin typeface="Calibri" charset="0"/>
              </a:rPr>
              <a:t>Бета-каротин</a:t>
            </a:r>
            <a:r>
              <a:rPr lang="ru-RU" altLang="ru-RU" sz="1400" dirty="0" smtClean="0">
                <a:solidFill>
                  <a:srgbClr val="4F6228"/>
                </a:solidFill>
                <a:latin typeface="Calibri" charset="0"/>
              </a:rPr>
              <a:t> </a:t>
            </a:r>
            <a:r>
              <a:rPr lang="ru-RU" altLang="ru-RU" sz="1200" dirty="0">
                <a:solidFill>
                  <a:srgbClr val="4F6228"/>
                </a:solidFill>
                <a:latin typeface="Calibri" charset="0"/>
              </a:rPr>
              <a:t>способствует сохранению зрения и нормальной работе </a:t>
            </a:r>
            <a:r>
              <a:rPr lang="ru-RU" altLang="ru-RU" sz="1200" dirty="0" smtClean="0">
                <a:solidFill>
                  <a:srgbClr val="4F6228"/>
                </a:solidFill>
                <a:latin typeface="Calibri" charset="0"/>
              </a:rPr>
              <a:t>сетчатки</a:t>
            </a:r>
          </a:p>
          <a:p>
            <a:pPr>
              <a:buFont typeface="Arial" charset="0"/>
              <a:buChar char="•"/>
            </a:pPr>
            <a:r>
              <a:rPr lang="ru-RU" altLang="ru-RU" sz="1400" b="1" dirty="0" smtClean="0">
                <a:solidFill>
                  <a:srgbClr val="4F6228"/>
                </a:solidFill>
                <a:latin typeface="Calibri" charset="0"/>
              </a:rPr>
              <a:t>Антоцианы</a:t>
            </a:r>
            <a:r>
              <a:rPr lang="ru-RU" altLang="ru-RU" sz="1400" dirty="0" smtClean="0">
                <a:solidFill>
                  <a:srgbClr val="4F6228"/>
                </a:solidFill>
                <a:latin typeface="Calibri" charset="0"/>
              </a:rPr>
              <a:t> </a:t>
            </a:r>
            <a:r>
              <a:rPr lang="ru-RU" altLang="ru-RU" sz="1200" dirty="0">
                <a:solidFill>
                  <a:srgbClr val="4F6228"/>
                </a:solidFill>
                <a:latin typeface="Calibri" charset="0"/>
              </a:rPr>
              <a:t>улучшают кровообращение в органах зрения и защищают зрительные клетки от старения и </a:t>
            </a:r>
            <a:r>
              <a:rPr lang="ru-RU" altLang="ru-RU" sz="1200" dirty="0" smtClean="0">
                <a:solidFill>
                  <a:srgbClr val="4F6228"/>
                </a:solidFill>
                <a:latin typeface="Calibri" charset="0"/>
              </a:rPr>
              <a:t>УФ-излучения</a:t>
            </a:r>
          </a:p>
          <a:p>
            <a:pPr>
              <a:buFont typeface="Arial" charset="0"/>
              <a:buChar char="•"/>
            </a:pPr>
            <a:r>
              <a:rPr lang="ru-RU" altLang="ru-RU" sz="1400" b="1" dirty="0" smtClean="0">
                <a:solidFill>
                  <a:srgbClr val="4F6228"/>
                </a:solidFill>
                <a:latin typeface="Calibri" charset="0"/>
              </a:rPr>
              <a:t>Витамин </a:t>
            </a:r>
            <a:r>
              <a:rPr lang="ru-RU" altLang="ru-RU" sz="1400" b="1" dirty="0">
                <a:solidFill>
                  <a:srgbClr val="4F6228"/>
                </a:solidFill>
                <a:latin typeface="Calibri" charset="0"/>
              </a:rPr>
              <a:t>С</a:t>
            </a:r>
            <a:r>
              <a:rPr lang="ru-RU" altLang="ru-RU" sz="1400" dirty="0">
                <a:solidFill>
                  <a:srgbClr val="4F6228"/>
                </a:solidFill>
                <a:latin typeface="Calibri" charset="0"/>
              </a:rPr>
              <a:t> </a:t>
            </a:r>
            <a:r>
              <a:rPr lang="ru-RU" altLang="ru-RU" sz="1200" dirty="0">
                <a:solidFill>
                  <a:srgbClr val="4F6228"/>
                </a:solidFill>
                <a:latin typeface="Calibri" charset="0"/>
              </a:rPr>
              <a:t>блокирует разрушительные реакции в сетчатке и хрусталике, вызываемые светом</a:t>
            </a:r>
            <a:endParaRPr lang="ru-RU" sz="12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9" name="Подзаголовок 2"/>
          <p:cNvSpPr txBox="1">
            <a:spLocks/>
          </p:cNvSpPr>
          <p:nvPr/>
        </p:nvSpPr>
        <p:spPr>
          <a:xfrm>
            <a:off x="395288" y="1779662"/>
            <a:ext cx="43211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60000"/>
              </a:lnSpc>
              <a:buFont typeface="Arial" pitchFamily="34" charset="0"/>
              <a:buNone/>
              <a:defRPr/>
            </a:pPr>
            <a:r>
              <a:rPr lang="ru-RU" sz="2800" b="1" dirty="0">
                <a:solidFill>
                  <a:schemeClr val="bg2">
                    <a:lumMod val="50000"/>
                  </a:schemeClr>
                </a:solidFill>
              </a:rPr>
              <a:t>100% суточной нормы</a:t>
            </a:r>
          </a:p>
          <a:p>
            <a:pPr marL="0" indent="0" eaLnBrk="1" hangingPunct="1">
              <a:lnSpc>
                <a:spcPct val="60000"/>
              </a:lnSpc>
              <a:buFont typeface="Arial" pitchFamily="34" charset="0"/>
              <a:buNone/>
              <a:defRPr/>
            </a:pPr>
            <a:r>
              <a:rPr lang="ru-RU" sz="2800" b="1" dirty="0" err="1">
                <a:solidFill>
                  <a:schemeClr val="bg2">
                    <a:lumMod val="50000"/>
                  </a:schemeClr>
                </a:solidFill>
              </a:rPr>
              <a:t>каротиноидов</a:t>
            </a:r>
            <a:endParaRPr lang="ru-RU" sz="2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1" name="Picture 3" descr="E:\!_KSZ\2018\презентации\лого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930" y="51470"/>
            <a:ext cx="1660650" cy="591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7073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E:\!_KSZ\2018\презентации\Рисунок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99" y="0"/>
            <a:ext cx="8957001" cy="1203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1"/>
          <p:cNvSpPr>
            <a:spLocks noChangeArrowheads="1"/>
          </p:cNvSpPr>
          <p:nvPr/>
        </p:nvSpPr>
        <p:spPr bwMode="auto">
          <a:xfrm>
            <a:off x="428625" y="765175"/>
            <a:ext cx="56562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ru-RU" altLang="ru-RU" sz="4000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Синхровитал</a:t>
            </a:r>
            <a:r>
              <a:rPr lang="en-US" altLang="ru-RU" sz="4000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-VII</a:t>
            </a:r>
            <a:endParaRPr lang="ru-RU" altLang="ru-RU" sz="4000" b="1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4" name="Прямоугольник 1"/>
          <p:cNvSpPr>
            <a:spLocks noChangeArrowheads="1"/>
          </p:cNvSpPr>
          <p:nvPr/>
        </p:nvSpPr>
        <p:spPr bwMode="auto">
          <a:xfrm>
            <a:off x="4283968" y="974726"/>
            <a:ext cx="56562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>
                <a:solidFill>
                  <a:srgbClr val="554F31"/>
                </a:solidFill>
                <a:latin typeface="+mj-lt"/>
              </a:rPr>
              <a:t>Хронобиологическая защита зрения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8846027"/>
              </p:ext>
            </p:extLst>
          </p:nvPr>
        </p:nvGraphicFramePr>
        <p:xfrm>
          <a:off x="323850" y="1491630"/>
          <a:ext cx="8535987" cy="2651184"/>
        </p:xfrm>
        <a:graphic>
          <a:graphicData uri="http://schemas.openxmlformats.org/drawingml/2006/table">
            <a:tbl>
              <a:tblPr>
                <a:tableStyleId>{F5AB1C69-6EDB-4FF4-983F-18BD219EF322}</a:tableStyleId>
              </a:tblPr>
              <a:tblGrid>
                <a:gridCol w="371170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9215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23213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518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b="1" i="0" kern="50" dirty="0" err="1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Активные</a:t>
                      </a:r>
                      <a:r>
                        <a:rPr lang="en-US" sz="1400" b="1" i="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</a:t>
                      </a:r>
                      <a:r>
                        <a:rPr lang="en-US" sz="1400" b="1" i="0" kern="50" dirty="0" err="1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компоненты</a:t>
                      </a:r>
                      <a:endParaRPr lang="ru-RU" sz="1400" b="1" i="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84" marB="45684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Масса, мг</a:t>
                      </a:r>
                      <a:endParaRPr lang="ru-RU" sz="1400" b="1" i="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84" marB="45684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% от рекомендуемой суточной нормы</a:t>
                      </a:r>
                      <a:endParaRPr lang="ru-RU" sz="1400" b="1" i="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84" marB="45684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0472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ru-RU" sz="1400" b="1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Комплекс № 1</a:t>
                      </a:r>
                      <a:endParaRPr lang="ru-RU" sz="1400" b="1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84" marB="45684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84" marB="45684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84" marB="45684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0472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Антоцианы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84" marB="45684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3</a:t>
                      </a:r>
                      <a:r>
                        <a:rPr lang="ru-RU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7</a:t>
                      </a:r>
                      <a:r>
                        <a:rPr lang="en-US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,5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84" marB="45684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7</a:t>
                      </a:r>
                      <a:r>
                        <a:rPr lang="ru-RU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5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84" marB="45684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0472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ru-RU" sz="1400" b="1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Комплекс № 2</a:t>
                      </a:r>
                      <a:endParaRPr lang="ru-RU" sz="1400" b="1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84" marB="45684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84" marB="45684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84" marB="45684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0472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Бета-каротин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84" marB="45684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5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84" marB="45684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100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84" marB="45684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0472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 err="1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Лютеин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84" marB="45684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5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84" marB="45684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100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84" marB="45684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0472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 err="1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Зеаксантин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84" marB="45684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1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84" marB="45684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kern="5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100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/>
                        <a:ea typeface="Andale Sans UI"/>
                      </a:endParaRPr>
                    </a:p>
                  </a:txBody>
                  <a:tcPr marL="91435" marR="91435" marT="45684" marB="45684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04721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Витамин С</a:t>
                      </a:r>
                    </a:p>
                  </a:txBody>
                  <a:tcPr marL="91435" marR="91435" marT="45684" marB="45684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ru-RU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53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684" marB="45684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ru-RU" sz="1400" kern="5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89</a:t>
                      </a:r>
                      <a:endParaRPr lang="ru-RU" sz="1400" kern="5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684" marB="45684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53055" y="4299942"/>
            <a:ext cx="862488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200" b="1" dirty="0">
                <a:solidFill>
                  <a:schemeClr val="bg2">
                    <a:lumMod val="25000"/>
                  </a:schemeClr>
                </a:solidFill>
              </a:rPr>
              <a:t>СОСТАВ ПРОДУКТА: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altLang="ru-RU" sz="1200" b="1" dirty="0">
                <a:solidFill>
                  <a:schemeClr val="bg2">
                    <a:lumMod val="25000"/>
                  </a:schemeClr>
                </a:solidFill>
              </a:rPr>
              <a:t>Комплекс № 1 УТРО: 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>экстракт гибискуса, экстракт карельской черники, экстракт алтайской </a:t>
            </a:r>
            <a:r>
              <a:rPr lang="ru-RU" altLang="ru-RU" sz="1200" dirty="0" err="1">
                <a:solidFill>
                  <a:schemeClr val="bg2">
                    <a:lumMod val="25000"/>
                  </a:schemeClr>
                </a:solidFill>
              </a:rPr>
              <a:t>аронии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>. </a:t>
            </a:r>
            <a:b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altLang="ru-RU" sz="1200" b="1" dirty="0">
                <a:solidFill>
                  <a:schemeClr val="bg2">
                    <a:lumMod val="25000"/>
                  </a:schemeClr>
                </a:solidFill>
              </a:rPr>
              <a:t>Комплекс № 2 ВЕЧЕР: 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>экстракт </a:t>
            </a:r>
            <a:r>
              <a:rPr lang="ru-RU" altLang="ru-RU" sz="1200" dirty="0" err="1">
                <a:solidFill>
                  <a:schemeClr val="bg2">
                    <a:lumMod val="25000"/>
                  </a:schemeClr>
                </a:solidFill>
              </a:rPr>
              <a:t>ацеролы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>, экстракт шиповника, натуральный </a:t>
            </a:r>
            <a:r>
              <a:rPr lang="ru-RU" altLang="ru-RU" sz="1200" dirty="0" err="1">
                <a:solidFill>
                  <a:schemeClr val="bg2">
                    <a:lumMod val="25000"/>
                  </a:schemeClr>
                </a:solidFill>
              </a:rPr>
              <a:t>лютеин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altLang="ru-RU" sz="1200" dirty="0" err="1">
                <a:solidFill>
                  <a:schemeClr val="bg2">
                    <a:lumMod val="25000"/>
                  </a:schemeClr>
                </a:solidFill>
              </a:rPr>
              <a:t>FloraGlo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>®</a:t>
            </a:r>
            <a:r>
              <a:rPr lang="en-US" altLang="ru-RU" sz="1200" dirty="0">
                <a:solidFill>
                  <a:schemeClr val="bg2">
                    <a:lumMod val="25000"/>
                  </a:schemeClr>
                </a:solidFill>
              </a:rPr>
              <a:t>, 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>натуральный бета-каротин </a:t>
            </a:r>
            <a:r>
              <a:rPr lang="en-US" altLang="ru-RU" sz="1200" dirty="0" err="1">
                <a:solidFill>
                  <a:schemeClr val="bg2">
                    <a:lumMod val="25000"/>
                  </a:schemeClr>
                </a:solidFill>
              </a:rPr>
              <a:t>CaroCare</a:t>
            </a:r>
            <a:r>
              <a:rPr lang="ru-RU" sz="1200" dirty="0"/>
              <a:t>™</a:t>
            </a:r>
            <a:r>
              <a:rPr lang="en-US" altLang="ru-RU" sz="1200" dirty="0">
                <a:solidFill>
                  <a:schemeClr val="bg2">
                    <a:lumMod val="25000"/>
                  </a:schemeClr>
                </a:solidFill>
              </a:rPr>
              <a:t>, 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>липидный витамин С, натуральный </a:t>
            </a:r>
            <a:r>
              <a:rPr lang="ru-RU" altLang="ru-RU" sz="1200" dirty="0" err="1">
                <a:solidFill>
                  <a:schemeClr val="bg2">
                    <a:lumMod val="25000"/>
                  </a:schemeClr>
                </a:solidFill>
              </a:rPr>
              <a:t>зеаксантин</a:t>
            </a:r>
            <a:r>
              <a:rPr lang="en-US" altLang="ru-RU" sz="12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altLang="ru-RU" sz="1200" dirty="0" err="1">
                <a:solidFill>
                  <a:schemeClr val="bg2">
                    <a:lumMod val="25000"/>
                  </a:schemeClr>
                </a:solidFill>
              </a:rPr>
              <a:t>OptiSharp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>®</a:t>
            </a:r>
            <a:r>
              <a:rPr lang="en-US" altLang="ru-RU" sz="1200" dirty="0">
                <a:solidFill>
                  <a:schemeClr val="bg2">
                    <a:lumMod val="25000"/>
                  </a:schemeClr>
                </a:solidFill>
              </a:rPr>
              <a:t>.</a:t>
            </a:r>
            <a:r>
              <a:rPr lang="ru-RU" altLang="ru-RU" sz="1200" dirty="0">
                <a:solidFill>
                  <a:schemeClr val="bg2">
                    <a:lumMod val="25000"/>
                  </a:schemeClr>
                </a:solidFill>
              </a:rPr>
              <a:t> </a:t>
            </a:r>
          </a:p>
        </p:txBody>
      </p:sp>
      <p:pic>
        <p:nvPicPr>
          <p:cNvPr id="7" name="Picture 3" descr="E:\!_KSZ\2018\презентации\лого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930" y="51470"/>
            <a:ext cx="1660650" cy="591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5520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3333824"/>
            <a:ext cx="4572000" cy="155416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572000" y="3333825"/>
            <a:ext cx="4572000" cy="155416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0" y="1779662"/>
            <a:ext cx="4572000" cy="155416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4572000" y="1779663"/>
            <a:ext cx="4572000" cy="155416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" name="Прямоугольник 3"/>
          <p:cNvSpPr>
            <a:spLocks noChangeArrowheads="1"/>
          </p:cNvSpPr>
          <p:nvPr/>
        </p:nvSpPr>
        <p:spPr bwMode="auto">
          <a:xfrm>
            <a:off x="6300192" y="1011238"/>
            <a:ext cx="3206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 b="1" dirty="0">
                <a:solidFill>
                  <a:schemeClr val="accent3">
                    <a:lumMod val="50000"/>
                  </a:schemeClr>
                </a:solidFill>
              </a:rPr>
              <a:t>ПРЕИМУЩЕСТВА:</a:t>
            </a:r>
          </a:p>
        </p:txBody>
      </p:sp>
      <p:pic>
        <p:nvPicPr>
          <p:cNvPr id="16" name="Picture 2" descr="E:\!_KSZ\2018\презентации\Рисунок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99" y="0"/>
            <a:ext cx="8957001" cy="1203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1"/>
          <p:cNvSpPr>
            <a:spLocks noChangeArrowheads="1"/>
          </p:cNvSpPr>
          <p:nvPr/>
        </p:nvSpPr>
        <p:spPr bwMode="auto">
          <a:xfrm>
            <a:off x="428625" y="765175"/>
            <a:ext cx="56562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ru-RU" altLang="ru-RU" sz="4000" b="1" dirty="0" err="1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Синхровитал</a:t>
            </a:r>
            <a:r>
              <a:rPr lang="en-US" altLang="ru-RU" sz="4000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-VII</a:t>
            </a:r>
            <a:endParaRPr lang="ru-RU" altLang="ru-RU" sz="4000" b="1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4" name="Прямоугольник 1"/>
          <p:cNvSpPr>
            <a:spLocks noChangeArrowheads="1"/>
          </p:cNvSpPr>
          <p:nvPr/>
        </p:nvSpPr>
        <p:spPr bwMode="auto">
          <a:xfrm>
            <a:off x="428625" y="1331913"/>
            <a:ext cx="56562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>
                <a:solidFill>
                  <a:srgbClr val="554F31"/>
                </a:solidFill>
                <a:latin typeface="+mj-lt"/>
              </a:rPr>
              <a:t>Хронобиологическая защита зрения</a:t>
            </a: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339725" y="1995686"/>
            <a:ext cx="3892550" cy="120332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Font typeface="Arial" pitchFamily="34" charset="0"/>
              <a:buNone/>
              <a:defRPr/>
            </a:pPr>
            <a:r>
              <a:rPr lang="ru-RU" altLang="ru-RU" sz="1800" b="1" dirty="0">
                <a:solidFill>
                  <a:schemeClr val="accent3">
                    <a:lumMod val="75000"/>
                  </a:schemeClr>
                </a:solidFill>
              </a:rPr>
              <a:t>ЗАЩИТА ЗРИТЕЛЬНЫХ КЛЕТОК ОТ СТАРЕНИЯ </a:t>
            </a:r>
          </a:p>
          <a:p>
            <a:pPr marL="0" indent="0" algn="ctr" eaLnBrk="1" hangingPunct="1">
              <a:buFont typeface="Arial" pitchFamily="34" charset="0"/>
              <a:buNone/>
              <a:defRPr/>
            </a:pPr>
            <a:r>
              <a:rPr lang="ru-RU" altLang="ru-RU" sz="1800" b="1" dirty="0">
                <a:solidFill>
                  <a:schemeClr val="accent3">
                    <a:lumMod val="75000"/>
                  </a:schemeClr>
                </a:solidFill>
              </a:rPr>
              <a:t>Содержит природные пигменты – антоцианы</a:t>
            </a:r>
          </a:p>
        </p:txBody>
      </p:sp>
      <p:sp>
        <p:nvSpPr>
          <p:cNvPr id="6" name="Прямоугольник 3"/>
          <p:cNvSpPr>
            <a:spLocks noChangeArrowheads="1"/>
          </p:cNvSpPr>
          <p:nvPr/>
        </p:nvSpPr>
        <p:spPr bwMode="auto">
          <a:xfrm>
            <a:off x="5254625" y="2135386"/>
            <a:ext cx="32067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800" b="1" dirty="0">
                <a:solidFill>
                  <a:schemeClr val="accent3">
                    <a:lumMod val="50000"/>
                  </a:schemeClr>
                </a:solidFill>
              </a:rPr>
              <a:t>ТРИ ПРИРОДНЫХ ИСТОЧНИКА АНТОЦИАНОВ: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800" b="1" dirty="0">
                <a:solidFill>
                  <a:schemeClr val="accent3">
                    <a:lumMod val="50000"/>
                  </a:schemeClr>
                </a:solidFill>
              </a:rPr>
              <a:t>гибискус, </a:t>
            </a:r>
            <a:r>
              <a:rPr lang="ru-RU" altLang="ru-RU" sz="1800" b="1" dirty="0" err="1">
                <a:solidFill>
                  <a:schemeClr val="accent3">
                    <a:lumMod val="50000"/>
                  </a:schemeClr>
                </a:solidFill>
              </a:rPr>
              <a:t>арония</a:t>
            </a:r>
            <a:r>
              <a:rPr lang="ru-RU" altLang="ru-RU" sz="1800" b="1" dirty="0">
                <a:solidFill>
                  <a:schemeClr val="accent3">
                    <a:lumMod val="50000"/>
                  </a:schemeClr>
                </a:solidFill>
              </a:rPr>
              <a:t>, черника </a:t>
            </a: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258763" y="3595167"/>
            <a:ext cx="4054475" cy="1023937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Font typeface="Arial" pitchFamily="34" charset="0"/>
              <a:buNone/>
              <a:defRPr/>
            </a:pPr>
            <a:r>
              <a:rPr lang="ru-RU" altLang="ru-RU" sz="1800" b="1" dirty="0">
                <a:solidFill>
                  <a:schemeClr val="accent3">
                    <a:lumMod val="50000"/>
                  </a:schemeClr>
                </a:solidFill>
              </a:rPr>
              <a:t>100%  СУТОЧНОЙ  НОРМЫ КАРОТИНОИДОВ </a:t>
            </a:r>
          </a:p>
          <a:p>
            <a:pPr marL="0" indent="0" algn="ctr" eaLnBrk="1" hangingPunct="1">
              <a:buFont typeface="Arial" pitchFamily="34" charset="0"/>
              <a:buNone/>
              <a:defRPr/>
            </a:pPr>
            <a:r>
              <a:rPr lang="ru-RU" altLang="ru-RU" sz="1800" b="1" dirty="0">
                <a:solidFill>
                  <a:schemeClr val="accent3">
                    <a:lumMod val="50000"/>
                  </a:schemeClr>
                </a:solidFill>
              </a:rPr>
              <a:t>бета-каротин, </a:t>
            </a:r>
            <a:r>
              <a:rPr lang="ru-RU" altLang="ru-RU" sz="1800" b="1" dirty="0" err="1">
                <a:solidFill>
                  <a:schemeClr val="accent3">
                    <a:lumMod val="50000"/>
                  </a:schemeClr>
                </a:solidFill>
              </a:rPr>
              <a:t>зеаксантин</a:t>
            </a:r>
            <a:r>
              <a:rPr lang="ru-RU" altLang="ru-RU" sz="1800" b="1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ru-RU" altLang="ru-RU" sz="1800" b="1" dirty="0" err="1">
                <a:solidFill>
                  <a:schemeClr val="accent3">
                    <a:lumMod val="50000"/>
                  </a:schemeClr>
                </a:solidFill>
              </a:rPr>
              <a:t>лютеин</a:t>
            </a:r>
            <a:endParaRPr lang="ru-RU" altLang="ru-RU" sz="1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4770438" y="3507854"/>
            <a:ext cx="424914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800" b="1" dirty="0">
                <a:solidFill>
                  <a:schemeClr val="accent3">
                    <a:lumMod val="75000"/>
                  </a:schemeClr>
                </a:solidFill>
              </a:rPr>
              <a:t>УВЕЛИЧЕННОЕ СОДЕРЖАНИЕ ВИТАМИНА С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8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altLang="ru-RU" sz="1800" b="1" dirty="0">
                <a:solidFill>
                  <a:schemeClr val="accent3">
                    <a:lumMod val="75000"/>
                  </a:schemeClr>
                </a:solidFill>
              </a:rPr>
              <a:t>в составе экстракта шиповника</a:t>
            </a:r>
          </a:p>
        </p:txBody>
      </p:sp>
      <p:pic>
        <p:nvPicPr>
          <p:cNvPr id="14" name="Picture 3" descr="E:\!_KSZ\2018\презентации\лого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930" y="51470"/>
            <a:ext cx="1660650" cy="591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5520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!_KSZ\2018\презентации\Рисунок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0" t="6185" r="7346" b="27891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03648" y="3003798"/>
            <a:ext cx="6609546" cy="71146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anchor="ctr">
            <a:noAutofit/>
          </a:bodyPr>
          <a:lstStyle/>
          <a:p>
            <a:pPr algn="ctr"/>
            <a:r>
              <a:rPr lang="ru-RU" sz="4400" b="1" dirty="0">
                <a:solidFill>
                  <a:schemeClr val="bg1"/>
                </a:solidFill>
              </a:rPr>
              <a:t>СПАСИБО </a:t>
            </a:r>
            <a:r>
              <a:rPr lang="ru-RU" sz="4400" b="1">
                <a:solidFill>
                  <a:schemeClr val="bg1"/>
                </a:solidFill>
              </a:rPr>
              <a:t>ЗА ВНИМАНИЕ!</a:t>
            </a:r>
            <a:endParaRPr lang="ru-RU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5662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1691</TotalTime>
  <Words>937</Words>
  <Application>Microsoft Macintosh PowerPoint</Application>
  <PresentationFormat>Экран (16:9)</PresentationFormat>
  <Paragraphs>289</Paragraphs>
  <Slides>26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1" baseType="lpstr">
      <vt:lpstr>Andale Sans UI</vt:lpstr>
      <vt:lpstr>Calibri</vt:lpstr>
      <vt:lpstr>Times New Roman</vt:lpstr>
      <vt:lpstr>Arial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15.0041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janov.d</dc:creator>
  <cp:lastModifiedBy>Роман Брусанов</cp:lastModifiedBy>
  <cp:revision>170</cp:revision>
  <dcterms:created xsi:type="dcterms:W3CDTF">2017-09-20T03:00:40Z</dcterms:created>
  <dcterms:modified xsi:type="dcterms:W3CDTF">2018-01-15T10:02:52Z</dcterms:modified>
</cp:coreProperties>
</file>