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76" r:id="rId5"/>
    <p:sldId id="277" r:id="rId6"/>
    <p:sldId id="273" r:id="rId7"/>
    <p:sldId id="274" r:id="rId8"/>
    <p:sldId id="275" r:id="rId9"/>
    <p:sldId id="278" r:id="rId10"/>
    <p:sldId id="279" r:id="rId11"/>
    <p:sldId id="280" r:id="rId12"/>
    <p:sldId id="290" r:id="rId13"/>
    <p:sldId id="282" r:id="rId14"/>
    <p:sldId id="283" r:id="rId15"/>
    <p:sldId id="287" r:id="rId16"/>
    <p:sldId id="286" r:id="rId17"/>
    <p:sldId id="288" r:id="rId18"/>
    <p:sldId id="289" r:id="rId19"/>
    <p:sldId id="28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4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60" autoAdjust="0"/>
    <p:restoredTop sz="87232" autoAdjust="0"/>
  </p:normalViewPr>
  <p:slideViewPr>
    <p:cSldViewPr>
      <p:cViewPr varScale="1">
        <p:scale>
          <a:sx n="103" d="100"/>
          <a:sy n="103" d="100"/>
        </p:scale>
        <p:origin x="-19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9D698B-4F90-4B7F-AABE-EE6D2302B680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D5515A-7A4C-4A31-96E2-E7DD7FDAFC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6066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Около 100 000 млрд бактериальных клеток, представленных сотнями видов бактерий, обитают в человеческом организме и образуют его микрофлору. Оптимальное соотношение так называемых обязательных микроорганизмов формирует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естественную микрофлору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412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Устойчивая микрофлора защищает организм от болезнетворных бактерий и смягчает их воздействие при проникновении за счет кислой среды в кишечнике и естественных внутренних антибиотиков. Достаточно иметь здоровую микрофлору кишечника, чтобы сохранять устойчивость к ряду опасных болезнетворных микроорганизмов и возбудителям инфекционных заболеваний. 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От функционирования кишечной микрофлоры зависит состояние всего организма: например, липидный обмен в коже, ее упругость и т. д.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Естественный баланс микрофлоры – это важнейший элемент защиты иммунитета и сохранения здоровой среды организма.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710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кишечнике содержится максимальное количество необходимых бактерий, которые формируют молочнокислую микрофлору. Нормальная микрофлора на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95%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состоит из анаэробных видов микроорганизмов, главными из которых являются </a:t>
            </a:r>
            <a:r>
              <a:rPr lang="ru-R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бифидобактерии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 </a:t>
            </a:r>
            <a:r>
              <a:rPr lang="ru-R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лактобактерии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Бифидобактерии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нормализуют процессы расщепления  и всасывания белков, жиров, минералов.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синтезируют витамины группы В, включая В1, В2, В6, фолиевую кислоту, биотин, ниацин и пантотеновую кислоту, витамины С и К.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подавляют рост ряда опасных микроорганизмов.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активизируют защитную систему организма, способствуют образованию иммуноглобулинов, белков, связывающих токсины бактерий.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ru-R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Лактобактерии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отвечают за образование  молочной кислоты и перекиси водорода — естественных антибиотиков организма, веществ, подавляющих рост болезнетворных бактерий.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 участвует в процессах образования желчных кислот и холестерина. Желчные кислоты участвуют 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ращеплении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жиров. Холестерин необходим для синтеза мужских и женских половых гормонов.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7143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Таким образом,  оптимальное содержании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бифидо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лактобактерий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кишечнике обеспечивает: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естественную защиту организма от ряда кишечных инфекций, что особенно актуально для детей и путешественников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подавляет рост патогенных бактерий, способных вызывать отравление, приводить к ухудшению самочувствия и  раннему старению организма.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синтез  70% всех витаминов, что отражается на состоянии нервной, иммунной систем, сосудов, кожи.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всасывание кальция, витамина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железа, обеспечивая нормальное состояние костей и кроветворения (образования гемоглобина,  основного белка эритроцитов, необходимого для переноса кислорода)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синтез белков иммунной защиты, иммуноглобулинов, что особенно актуально для детей, а также взрослых в состоянии повышенных нагрузок, стрессовых ситуациях.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787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ДИСБАКТЕРИОЗ – это состояние, характеризующееся изменением количественного и качественного состава бактериальной флоры  кишечника,  возникающее под влиянием различных факторов: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Характера питания (жесткие диеты, дефицит кисломолочных продуктов и растительной клетчатки, обилие пищевых консервантов)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Нарушение моторики кишечника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Возраста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Воспалительных процессов различного рода 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Лечения антибиотиками, гормонами,  цитостатическими препаратами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Физического, психического стресса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Снижение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имммунного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статуса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Загрязнения окружающей среды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Заболеваний внутренних органов, прежде всего желудочно-кишечного тракта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Нарушение биоритмов, дальние поездки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710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ДИСБАКТЕРИОЗ – это состояние, характеризующееся изменением количественного и качественного состава бактериальной флоры  кишечника,  возникающее под влиянием различных факторов: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Характера питания (жесткие диеты, дефицит кисломолочных продуктов и растительной клетчатки, обилие пищевых консервантов)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Нарушение моторики кишечника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Возраста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Воспалительных процессов различного рода 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Лечения антибиотиками, гормонами,  цитостатическими препаратами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Физического, психического стресса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Снижение иммунного статуса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Загрязнения окружающей среды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Заболеваний внутренних органов, прежде всего желудочно-кишечного тракта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Нарушение биоритмов, дальние поездки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7103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710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4933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9918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ВО-ПЕРВЫХ, БОЛЕЕ ЭФФЕКТИВЕН КОМПЛЕКС С ОДНОВРЕМЕННЫМ ПРЕБИОТИЧЕСКИМ И ПРОБИОТИЧЕСКИМ ДЕЙСТВИЕМ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Многие препараты вообще не содержат кишечных бактерий, например широко известные «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Хилак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форте», «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Лактофильтрум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 или «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Эубикор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». Это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пребиотики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которые только способствуют росту нормальной кишечной микрофлоры. Важность их никто не оспаривает, но лучше выбирать препарат, обладающий одновременно 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пребиотическим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пробиотическим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действием (т. е. с живыми бактериями). 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ВО-ВТОРЫХ, ЭФФЕКТИВНЫЙ КОМПЛЕКС СОДЕРЖИТ НЕСКОЛЬКО КЛАССОВ ПРОБИОТИКОВ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Предпочтительно выбирать комбинированные средства, которые содержат несколько разных видов кишечных бактерий. Еще лучше, если в составе препарата будет несколько классов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пробиотиков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(как минимум – 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бифидо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-, 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лактобактерии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в каждом из которых будет несколько видов.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В-ТРЕТЬИХ, СОДЕРЖАНИЕ БАКТЕРИЙ ДОЛЖНОЙ БЫТЬ ВЫСОКИМ 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Нужно соблюдать эффективную дозу бактерий, которая бы обеспечила их 100-процентную приживаемость в кишечнике, с учетом того, что очень много бактерий теряется в процессе хранения, прохождения через кислую среду желудка, при столкновении с патогенной флорой кишечника. Ориентируясь на признанные лечебные препараты (например, «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Биовестин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»), можно говорить о суточных дозах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бифидобактерий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районе 1х10</a:t>
            </a:r>
            <a:r>
              <a:rPr lang="ru-RU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КОЕ (колониеобразующих единиц) и дозах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лактобактерий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районе 1х10</a:t>
            </a:r>
            <a:r>
              <a:rPr lang="ru-RU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КОЕ. И, наоборот, цифры 1х10</a:t>
            </a:r>
            <a:r>
              <a:rPr lang="ru-RU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–1х10</a:t>
            </a:r>
            <a:r>
              <a:rPr lang="ru-RU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которые очень часто преподносятся производителями как лечебные, на самом деле абсолютно сопоставимы с количеством бактерий в одном стакане привычного всем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бифидокефира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или бутылочке «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Актимеля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».</a:t>
            </a: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В-ЧЕТВЕРТЫХ, УПАКОВКА ПРОБИОТИКА ДОЛЖНА БЫТЬ УСТОЙЧИВОЙ К КИСЛОЙ СРЕДЕ КИШЕЧНИКА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Следует обращать внимание на оболочку капсул (таблеток) с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пробиотиками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Она должна быть кишечнорастворимой, т. е. быть устойчивой к кислой среде кишечника (в которой все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пробиотики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могут безвозвратно погибнуть) и растворяться только в тонком и толстом кишечнике, где, собственно говоря,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пробиотики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будут обитать. К сожалению, до сих пор подавляющее большинство препаратов производится без учета этого важнейшего фактора эффективности.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9404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8679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6185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6185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D5515A-7A4C-4A31-96E2-E7DD7FDAFC91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607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F37E-9AF2-48A7-A298-AE65257A6A13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92F7-4410-41B6-B343-FA6D026A5A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950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F37E-9AF2-48A7-A298-AE65257A6A13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92F7-4410-41B6-B343-FA6D026A5A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821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F37E-9AF2-48A7-A298-AE65257A6A13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92F7-4410-41B6-B343-FA6D026A5A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184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F37E-9AF2-48A7-A298-AE65257A6A13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92F7-4410-41B6-B343-FA6D026A5A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642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F37E-9AF2-48A7-A298-AE65257A6A13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92F7-4410-41B6-B343-FA6D026A5A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088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F37E-9AF2-48A7-A298-AE65257A6A13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92F7-4410-41B6-B343-FA6D026A5A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248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F37E-9AF2-48A7-A298-AE65257A6A13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92F7-4410-41B6-B343-FA6D026A5A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751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F37E-9AF2-48A7-A298-AE65257A6A13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92F7-4410-41B6-B343-FA6D026A5A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177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F37E-9AF2-48A7-A298-AE65257A6A13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92F7-4410-41B6-B343-FA6D026A5A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5411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F37E-9AF2-48A7-A298-AE65257A6A13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92F7-4410-41B6-B343-FA6D026A5A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112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F37E-9AF2-48A7-A298-AE65257A6A13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92F7-4410-41B6-B343-FA6D026A5A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7017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CF37E-9AF2-48A7-A298-AE65257A6A13}" type="datetimeFigureOut">
              <a:rPr lang="ru-RU" smtClean="0"/>
              <a:t>27.05.2014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F92F7-4410-41B6-B343-FA6D026A5A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585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599" y="3458584"/>
            <a:ext cx="6400800" cy="1752600"/>
          </a:xfrm>
        </p:spPr>
        <p:txBody>
          <a:bodyPr/>
          <a:lstStyle/>
          <a:p>
            <a:r>
              <a:rPr lang="ru-RU" dirty="0">
                <a:solidFill>
                  <a:schemeClr val="accent6"/>
                </a:solidFill>
              </a:rPr>
              <a:t>Для здорового баланса </a:t>
            </a:r>
            <a:r>
              <a:rPr lang="ru-RU" b="1" dirty="0">
                <a:solidFill>
                  <a:schemeClr val="accent6"/>
                </a:solidFill>
              </a:rPr>
              <a:t>микрофлоры кишечника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5567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" y="1628800"/>
            <a:ext cx="8229600" cy="926976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Микрофлора кишечника – </a:t>
            </a:r>
            <a:r>
              <a:rPr lang="ru-RU" sz="6700" b="1" dirty="0" smtClean="0">
                <a:solidFill>
                  <a:schemeClr val="accent6"/>
                </a:solidFill>
              </a:rPr>
              <a:t>что это?</a:t>
            </a:r>
            <a:endParaRPr lang="ru-RU" sz="6700" b="1" dirty="0">
              <a:solidFill>
                <a:schemeClr val="accent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0872" y="2924944"/>
            <a:ext cx="8537938" cy="4597971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КИШЕЧНИК - САМЫЙ 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БОЛЬШОЙ ОРГАН ЧЕЛОВЕЧЕСКОГО ОРГАНИЗМА!</a:t>
            </a:r>
          </a:p>
          <a:p>
            <a:pPr marL="0" lvl="0" indent="0">
              <a:buNone/>
            </a:pP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МАССА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БОЛЕЕ 2,5 КГ</a:t>
            </a:r>
          </a:p>
          <a:p>
            <a:pPr marL="0" lvl="0" indent="0">
              <a:buNone/>
            </a:pPr>
            <a:r>
              <a:rPr lang="ru-RU" sz="2400" dirty="0"/>
              <a:t>КОЛИЧЕСТВО КЛЕТОК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В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10 РАЗ БОЛЬШЕ </a:t>
            </a:r>
            <a:r>
              <a:rPr lang="ru-RU" sz="2400" dirty="0"/>
              <a:t>ЧЕМ ВСЕ ДРУГИЕ КЛЕТКИ ОРГАНИЗМА, ВМЕСТЕ ВЗЯТЫЕ.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85900" y="2492896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780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5900" y="2996953"/>
            <a:ext cx="8229600" cy="3024336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Микрофлора кишечника защищает организм: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accent6"/>
                </a:solidFill>
              </a:rPr>
              <a:t>•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От </a:t>
            </a:r>
            <a:r>
              <a:rPr lang="ru-RU" b="1" dirty="0" smtClean="0">
                <a:solidFill>
                  <a:schemeClr val="accent6"/>
                </a:solidFill>
              </a:rPr>
              <a:t>ВНЕШНЕГО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проникновения</a:t>
            </a:r>
            <a:b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болезнетворных бактерий.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accent6"/>
                </a:solidFill>
              </a:rPr>
              <a:t>•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От </a:t>
            </a:r>
            <a:r>
              <a:rPr lang="ru-RU" b="1" dirty="0" smtClean="0">
                <a:solidFill>
                  <a:schemeClr val="accent6"/>
                </a:solidFill>
              </a:rPr>
              <a:t>ВНУТРЕННЕГО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нарушения </a:t>
            </a:r>
            <a:r>
              <a:rPr lang="en-US" b="1" dirty="0" smtClean="0">
                <a:solidFill>
                  <a:schemeClr val="accent6"/>
                </a:solidFill>
              </a:rPr>
              <a:t>pH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баланса</a:t>
            </a:r>
            <a:b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кишечника.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65212" y="1556792"/>
            <a:ext cx="8229600" cy="926976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Микрофлора кишечника – </a:t>
            </a:r>
            <a:r>
              <a:rPr lang="ru-RU" sz="6700" b="1" dirty="0" smtClean="0">
                <a:solidFill>
                  <a:schemeClr val="accent6"/>
                </a:solidFill>
              </a:rPr>
              <a:t>что это?</a:t>
            </a:r>
            <a:endParaRPr lang="ru-RU" sz="6700" b="1" dirty="0">
              <a:solidFill>
                <a:schemeClr val="accent6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5900" y="2420888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689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5395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Что формирует </a:t>
            </a:r>
            <a:br>
              <a:rPr lang="ru-RU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3600" b="1" dirty="0" smtClean="0">
                <a:solidFill>
                  <a:schemeClr val="accent6"/>
                </a:solidFill>
              </a:rPr>
              <a:t>нормальную микрофлору </a:t>
            </a:r>
            <a:r>
              <a:rPr lang="ru-RU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кишечника?</a:t>
            </a:r>
            <a:endParaRPr lang="ru-RU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856" y="3284984"/>
            <a:ext cx="519492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err="1" smtClean="0">
                <a:solidFill>
                  <a:schemeClr val="accent6"/>
                </a:solidFill>
              </a:rPr>
              <a:t>Бифидобактерии</a:t>
            </a:r>
            <a:r>
              <a:rPr lang="ru-RU" b="1" dirty="0" smtClean="0"/>
              <a:t>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регулируют жировой обмен, синтезируют многие виды витаминов, способствуют усилению иммунной защиты.</a:t>
            </a:r>
            <a:endParaRPr lang="en-US" sz="2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ru-RU" b="1" dirty="0" err="1" smtClean="0">
                <a:solidFill>
                  <a:srgbClr val="7030A0"/>
                </a:solidFill>
              </a:rPr>
              <a:t>Лактобактерии</a:t>
            </a:r>
            <a:r>
              <a:rPr lang="ru-RU" b="1" dirty="0" smtClean="0"/>
              <a:t> </a:t>
            </a:r>
            <a: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–</a:t>
            </a:r>
            <a:r>
              <a:rPr lang="en-US" dirty="0" smtClean="0"/>
              <a:t>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поддерживают естественную среду защиты организма от патогенных бактерий. </a:t>
            </a:r>
          </a:p>
          <a:p>
            <a:pPr>
              <a:buFontTx/>
              <a:buChar char="-"/>
            </a:pP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85900" y="4149080"/>
            <a:ext cx="3024336" cy="19442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микрофлоры кишечника формируют</a:t>
            </a:r>
            <a:r>
              <a:rPr lang="en-US" sz="2800" b="1" dirty="0" smtClean="0">
                <a:solidFill>
                  <a:srgbClr val="7030A0"/>
                </a:solidFill>
              </a:rPr>
              <a:t>:</a:t>
            </a:r>
            <a:endParaRPr lang="ru-RU" sz="2800" b="1" dirty="0" smtClean="0">
              <a:solidFill>
                <a:srgbClr val="7030A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5900" y="2996952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539552" y="3068960"/>
            <a:ext cx="3024336" cy="19442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8000" b="1" dirty="0" smtClean="0">
                <a:solidFill>
                  <a:schemeClr val="accent6"/>
                </a:solidFill>
              </a:rPr>
              <a:t>95</a:t>
            </a:r>
            <a:r>
              <a:rPr lang="ru-RU" b="1" dirty="0" smtClean="0">
                <a:solidFill>
                  <a:schemeClr val="accent6"/>
                </a:solidFill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1875169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492148"/>
            <a:ext cx="5544616" cy="352914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ru-RU" sz="2200" dirty="0" smtClean="0">
                <a:solidFill>
                  <a:schemeClr val="accent6"/>
                </a:solidFill>
              </a:rPr>
              <a:t>•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Естественная защита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организма от ряда кишечных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инфекций.</a:t>
            </a:r>
          </a:p>
          <a:p>
            <a:pPr marL="0" lvl="0" indent="0">
              <a:buNone/>
            </a:pPr>
            <a:r>
              <a:rPr lang="ru-RU" sz="2200" dirty="0" smtClean="0">
                <a:solidFill>
                  <a:schemeClr val="accent6"/>
                </a:solidFill>
              </a:rPr>
              <a:t>•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Подавление роста патогенных бактерий, способных вызывать</a:t>
            </a:r>
            <a:b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отравление.</a:t>
            </a:r>
          </a:p>
          <a:p>
            <a:pPr marL="0" lvl="0" indent="0">
              <a:buNone/>
            </a:pPr>
            <a:r>
              <a:rPr lang="ru-RU" sz="2200" dirty="0" smtClean="0">
                <a:solidFill>
                  <a:schemeClr val="accent6"/>
                </a:solidFill>
              </a:rPr>
              <a:t>•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Синтез 70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% всех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витаминов.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lvl="0" indent="0">
              <a:buNone/>
            </a:pPr>
            <a:r>
              <a:rPr lang="ru-RU" sz="2200" dirty="0" smtClean="0">
                <a:solidFill>
                  <a:schemeClr val="accent6"/>
                </a:solidFill>
              </a:rPr>
              <a:t>•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Всасывание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кальция, витамина </a:t>
            </a:r>
            <a:r>
              <a:rPr lang="en-US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железа для нормального</a:t>
            </a:r>
            <a:b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состояния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костей и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кроветворения.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lvl="0" indent="0">
              <a:buNone/>
            </a:pPr>
            <a:r>
              <a:rPr lang="ru-RU" sz="2200" dirty="0" smtClean="0">
                <a:solidFill>
                  <a:schemeClr val="accent6"/>
                </a:solidFill>
              </a:rPr>
              <a:t>•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Синтез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белков иммунной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защиты.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-"/>
            </a:pP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975395" y="1275595"/>
            <a:ext cx="82089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Оптимальное соотношение </a:t>
            </a:r>
            <a:r>
              <a:rPr lang="ru-RU" sz="3000" b="1" dirty="0" err="1" smtClean="0">
                <a:solidFill>
                  <a:schemeClr val="accent6"/>
                </a:solidFill>
              </a:rPr>
              <a:t>бифидобактерий</a:t>
            </a:r>
            <a:r>
              <a:rPr lang="ru-RU" sz="3000" dirty="0" smtClean="0"/>
              <a:t> </a:t>
            </a:r>
          </a:p>
          <a:p>
            <a:r>
              <a:rPr lang="ru-RU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</a:t>
            </a:r>
            <a:r>
              <a:rPr lang="ru-RU" sz="3000" dirty="0" smtClean="0"/>
              <a:t> </a:t>
            </a:r>
            <a:r>
              <a:rPr lang="ru-RU" sz="3000" b="1" dirty="0" err="1" smtClean="0">
                <a:solidFill>
                  <a:schemeClr val="accent6"/>
                </a:solidFill>
              </a:rPr>
              <a:t>лактобактерий</a:t>
            </a:r>
            <a:r>
              <a:rPr lang="ru-RU" sz="3000" dirty="0" smtClean="0"/>
              <a:t> </a:t>
            </a:r>
            <a:r>
              <a:rPr lang="ru-RU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это: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21743" y="2355715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460028"/>
            <a:ext cx="2664296" cy="3810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4543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780928"/>
            <a:ext cx="9021234" cy="36004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ДИСБАКТЕРИОЗ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это изменение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количественного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 </a:t>
            </a:r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качественного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состава </a:t>
            </a:r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бактериальной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флоры  кишечника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899210" y="1539631"/>
            <a:ext cx="8229600" cy="926976"/>
          </a:xfrm>
        </p:spPr>
        <p:txBody>
          <a:bodyPr>
            <a:normAutofit/>
          </a:bodyPr>
          <a:lstStyle/>
          <a:p>
            <a:pPr algn="l"/>
            <a:r>
              <a:rPr lang="ru-RU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Нарушение </a:t>
            </a:r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баланса </a:t>
            </a:r>
            <a:r>
              <a:rPr lang="ru-RU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микрофлоры</a:t>
            </a:r>
            <a:endParaRPr lang="ru-RU" sz="6700" b="1" dirty="0">
              <a:solidFill>
                <a:schemeClr val="accent6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5900" y="2420888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54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3621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420888"/>
            <a:ext cx="4896544" cy="3384376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Характер  питания 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Нарушение </a:t>
            </a:r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моторики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кишечника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Возраст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Воспалительные процессы различного рода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Лечение антибиотиками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lvl="0" indent="0">
              <a:buNone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Снижение иммунного статуса и пр.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033264" y="1196752"/>
            <a:ext cx="8229600" cy="926976"/>
          </a:xfrm>
        </p:spPr>
        <p:txBody>
          <a:bodyPr>
            <a:normAutofit/>
          </a:bodyPr>
          <a:lstStyle/>
          <a:p>
            <a:pPr algn="l"/>
            <a:r>
              <a:rPr lang="ru-RU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Факторы </a:t>
            </a:r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дисбактериоза</a:t>
            </a:r>
            <a:endParaRPr lang="ru-RU" sz="67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9954" y="2078009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123728"/>
            <a:ext cx="3058796" cy="4104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9100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3621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1366" y="2471084"/>
            <a:ext cx="5284730" cy="3838236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Изменение образа жизни и диеты</a:t>
            </a:r>
          </a:p>
          <a:p>
            <a:pPr lvl="0"/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Устранение избыточного роста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вредных бактерий в 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кишечнике </a:t>
            </a: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0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Имплантация 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нормальной кишечной микрофлоры</a:t>
            </a:r>
          </a:p>
          <a:p>
            <a:pPr lvl="0"/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Коррекция 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заболевания, вызвавшего данное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состояние</a:t>
            </a:r>
            <a:endParaRPr lang="ru-RU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914400" y="1340768"/>
            <a:ext cx="8229600" cy="926976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Коррекция состояния </a:t>
            </a:r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дисбактериоза</a:t>
            </a:r>
            <a:endParaRPr lang="ru-RU" sz="67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4945" y="2204864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445714"/>
            <a:ext cx="3025130" cy="363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3462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23728" y="4700736"/>
            <a:ext cx="6400800" cy="1752600"/>
          </a:xfrm>
        </p:spPr>
        <p:txBody>
          <a:bodyPr/>
          <a:lstStyle/>
          <a:p>
            <a:pPr algn="l"/>
            <a:r>
              <a:rPr lang="ru-RU" sz="2400" b="1" dirty="0" smtClean="0">
                <a:solidFill>
                  <a:schemeClr val="accent6"/>
                </a:solidFill>
              </a:rPr>
              <a:t>Первый </a:t>
            </a:r>
            <a:r>
              <a:rPr lang="ru-RU" sz="2400" b="1" dirty="0" err="1" smtClean="0">
                <a:solidFill>
                  <a:schemeClr val="accent6"/>
                </a:solidFill>
              </a:rPr>
              <a:t>пробиотический</a:t>
            </a:r>
            <a:r>
              <a:rPr lang="ru-RU" sz="2400" b="1" dirty="0" smtClean="0">
                <a:solidFill>
                  <a:schemeClr val="accent6"/>
                </a:solidFill>
              </a:rPr>
              <a:t> комплекс</a:t>
            </a:r>
            <a:r>
              <a:rPr lang="ru-RU" b="1" dirty="0" smtClean="0">
                <a:solidFill>
                  <a:schemeClr val="accent6"/>
                </a:solidFill>
              </a:rPr>
              <a:t> </a:t>
            </a:r>
          </a:p>
          <a:p>
            <a:pPr algn="l"/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от Корпорации </a:t>
            </a:r>
            <a:r>
              <a:rPr lang="ru-RU" sz="2800" b="1" dirty="0" smtClean="0">
                <a:solidFill>
                  <a:schemeClr val="accent6"/>
                </a:solidFill>
              </a:rPr>
              <a:t>«Сибирское здоровье»</a:t>
            </a:r>
            <a:endParaRPr lang="ru-RU" sz="28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7474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5936" y="2132856"/>
            <a:ext cx="4474840" cy="1539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МАКСИМАЛЬНО ПОЛНЫЙ КОМПЛЕКС </a:t>
            </a:r>
            <a:r>
              <a:rPr lang="ru-RU" sz="2000" b="1" dirty="0">
                <a:solidFill>
                  <a:schemeClr val="accent6"/>
                </a:solidFill>
              </a:rPr>
              <a:t>ЛАКТО- И БИФИДОБАКТЕРИЙ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для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здорового баланса микрофлоры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кишечника</a:t>
            </a:r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5354711"/>
            <a:ext cx="18818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15 капсул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5209728" y="3861048"/>
            <a:ext cx="4474840" cy="48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Возраст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начала приема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2000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5209728" y="4875693"/>
            <a:ext cx="4474840" cy="15885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2000" b="1" dirty="0" smtClean="0">
                <a:solidFill>
                  <a:srgbClr val="7030A0"/>
                </a:solidFill>
              </a:rPr>
              <a:t>Более 10 млрд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жизнеспособных бактерий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 одной капсуле!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2000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5916626"/>
            <a:ext cx="1728192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1888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85900" y="2492896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501316" y="1565920"/>
            <a:ext cx="6527068" cy="1143000"/>
          </a:xfrm>
        </p:spPr>
        <p:txBody>
          <a:bodyPr>
            <a:noAutofit/>
          </a:bodyPr>
          <a:lstStyle/>
          <a:p>
            <a:pPr algn="l"/>
            <a:r>
              <a:rPr lang="ru-RU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Состав комплекса </a:t>
            </a:r>
            <a:r>
              <a:rPr lang="ru-RU" sz="3600" b="1" dirty="0" smtClean="0">
                <a:solidFill>
                  <a:srgbClr val="F79646"/>
                </a:solidFill>
              </a:rPr>
              <a:t>«</a:t>
            </a:r>
            <a:r>
              <a:rPr lang="ru-RU" sz="3600" b="1" dirty="0" err="1" smtClean="0">
                <a:solidFill>
                  <a:schemeClr val="accent6"/>
                </a:solidFill>
              </a:rPr>
              <a:t>Эльбифид</a:t>
            </a:r>
            <a:r>
              <a:rPr lang="ru-RU" sz="3600" b="1" dirty="0" smtClean="0">
                <a:solidFill>
                  <a:schemeClr val="accent6"/>
                </a:solidFill>
              </a:rPr>
              <a:t>»</a:t>
            </a:r>
            <a:endParaRPr lang="ru-RU" sz="3600" b="1" dirty="0">
              <a:solidFill>
                <a:schemeClr val="accent6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2780928"/>
            <a:ext cx="367240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Концентрат</a:t>
            </a:r>
            <a:r>
              <a:rPr lang="ru-RU" sz="2000" dirty="0" smtClean="0"/>
              <a:t> </a:t>
            </a:r>
            <a:r>
              <a:rPr lang="ru-RU" sz="2000" b="1" dirty="0" err="1" smtClean="0">
                <a:solidFill>
                  <a:schemeClr val="accent6"/>
                </a:solidFill>
              </a:rPr>
              <a:t>бифидобактерий</a:t>
            </a:r>
            <a:r>
              <a:rPr lang="ru-RU" sz="2000" dirty="0" smtClean="0">
                <a:solidFill>
                  <a:schemeClr val="accent6"/>
                </a:solidFill>
              </a:rPr>
              <a:t>: </a:t>
            </a:r>
          </a:p>
          <a:p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</a:t>
            </a: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bifidum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B.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longum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B.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breve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B. </a:t>
            </a:r>
            <a:r>
              <a:rPr lang="en-US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infantis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870376" y="2802096"/>
            <a:ext cx="74168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Концентрат</a:t>
            </a:r>
            <a:r>
              <a:rPr lang="ru-RU" sz="2000" dirty="0" smtClean="0"/>
              <a:t> </a:t>
            </a:r>
            <a:r>
              <a:rPr lang="ru-RU" sz="2000" b="1" dirty="0" err="1" smtClean="0">
                <a:solidFill>
                  <a:srgbClr val="7030A0"/>
                </a:solidFill>
              </a:rPr>
              <a:t>лактобактерий</a:t>
            </a:r>
            <a:r>
              <a:rPr lang="ru-RU" sz="2000" dirty="0" smtClean="0">
                <a:solidFill>
                  <a:srgbClr val="7030A0"/>
                </a:solidFill>
              </a:rPr>
              <a:t>:</a:t>
            </a:r>
          </a:p>
          <a:p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casei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L. acidophilus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L. </a:t>
            </a:r>
            <a:r>
              <a:rPr lang="ru-RU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р</a:t>
            </a:r>
            <a:r>
              <a:rPr lang="ru-RU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lantarum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63587" y="4788378"/>
            <a:ext cx="74168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 smtClean="0">
                <a:solidFill>
                  <a:schemeClr val="accent6"/>
                </a:solidFill>
              </a:rPr>
              <a:t>Лактулоза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готовая питательная среда для кишечных бактерий – ускоряет приживаемость и развитие бактерий в первые часы после их попадания в кишечник.</a:t>
            </a:r>
          </a:p>
        </p:txBody>
      </p:sp>
    </p:spTree>
    <p:extLst>
      <p:ext uri="{BB962C8B-B14F-4D97-AF65-F5344CB8AC3E}">
        <p14:creationId xmlns:p14="http://schemas.microsoft.com/office/powerpoint/2010/main" val="16072157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48272" y="2051720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763688" y="1124744"/>
            <a:ext cx="6527068" cy="1143000"/>
          </a:xfrm>
        </p:spPr>
        <p:txBody>
          <a:bodyPr>
            <a:noAutofit/>
          </a:bodyPr>
          <a:lstStyle/>
          <a:p>
            <a:pPr algn="l"/>
            <a:r>
              <a:rPr lang="ru-RU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Основные преимущества</a:t>
            </a:r>
            <a:endParaRPr lang="ru-RU" sz="3600" b="1" dirty="0">
              <a:solidFill>
                <a:schemeClr val="accent6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2097439"/>
            <a:ext cx="8982075" cy="4729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868144" y="2780928"/>
            <a:ext cx="30243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 </a:t>
            </a: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х 10</a:t>
            </a:r>
            <a:r>
              <a:rPr lang="ru-RU" sz="1400" b="1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 </a:t>
            </a: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жизнеспособных </a:t>
            </a:r>
            <a:r>
              <a:rPr lang="ru-RU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бифидобактерий</a:t>
            </a: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четырех основных видов – </a:t>
            </a: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</a:t>
            </a: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bifidum</a:t>
            </a: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</a:t>
            </a: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longum</a:t>
            </a: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</a:t>
            </a: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breve</a:t>
            </a: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и </a:t>
            </a: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</a:t>
            </a: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en-US" sz="1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infantis</a:t>
            </a:r>
            <a:r>
              <a:rPr lang="ru-RU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r>
              <a:rPr lang="ru-R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Это примерно столько же, сколько содержится </a:t>
            </a: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 10 Л БИФИДОКЕФИРА.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52835" y="2348880"/>
            <a:ext cx="3623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A50021"/>
                </a:solidFill>
              </a:rPr>
              <a:t>1 КАПСУЛА ПРОДУКТА СОДЕРЖИТ </a:t>
            </a:r>
            <a:endParaRPr lang="ru-RU" b="1" dirty="0">
              <a:solidFill>
                <a:srgbClr val="A5002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940152" y="4708301"/>
            <a:ext cx="29523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/>
              <a:t>5 х 10</a:t>
            </a:r>
            <a:r>
              <a:rPr lang="ru-RU" sz="1400" b="1" baseline="30000" dirty="0"/>
              <a:t>9 </a:t>
            </a:r>
            <a:r>
              <a:rPr lang="ru-RU" sz="1400" b="1" dirty="0"/>
              <a:t>жизнеспособных </a:t>
            </a:r>
            <a:r>
              <a:rPr lang="ru-RU" sz="1400" b="1" dirty="0" err="1"/>
              <a:t>лактобактерий</a:t>
            </a:r>
            <a:r>
              <a:rPr lang="ru-RU" sz="1400" b="1" dirty="0"/>
              <a:t> </a:t>
            </a:r>
            <a:r>
              <a:rPr lang="ru-RU" sz="1400" dirty="0"/>
              <a:t>трех основных видов </a:t>
            </a:r>
            <a:r>
              <a:rPr lang="ru-RU" sz="1400" b="1" dirty="0"/>
              <a:t>– </a:t>
            </a:r>
            <a:r>
              <a:rPr lang="en-US" sz="1400" b="1" dirty="0"/>
              <a:t>L</a:t>
            </a:r>
            <a:r>
              <a:rPr lang="ru-RU" sz="1400" b="1" dirty="0"/>
              <a:t>. </a:t>
            </a:r>
            <a:r>
              <a:rPr lang="en-US" sz="1400" b="1" dirty="0" err="1"/>
              <a:t>casei</a:t>
            </a:r>
            <a:r>
              <a:rPr lang="ru-RU" sz="1400" b="1" dirty="0"/>
              <a:t>, </a:t>
            </a:r>
            <a:r>
              <a:rPr lang="en-US" sz="1400" b="1" dirty="0"/>
              <a:t>L</a:t>
            </a:r>
            <a:r>
              <a:rPr lang="ru-RU" sz="1400" b="1" dirty="0"/>
              <a:t>. </a:t>
            </a:r>
            <a:r>
              <a:rPr lang="en-US" sz="1400" b="1" dirty="0"/>
              <a:t>acidophilus</a:t>
            </a:r>
            <a:r>
              <a:rPr lang="ru-RU" sz="1400" b="1" dirty="0"/>
              <a:t> и </a:t>
            </a:r>
            <a:r>
              <a:rPr lang="en-US" sz="1400" b="1" dirty="0"/>
              <a:t>L</a:t>
            </a:r>
            <a:r>
              <a:rPr lang="ru-RU" sz="1400" b="1" dirty="0"/>
              <a:t>. </a:t>
            </a:r>
            <a:r>
              <a:rPr lang="en-US" sz="1400" b="1" dirty="0" err="1"/>
              <a:t>plantarum</a:t>
            </a:r>
            <a:r>
              <a:rPr lang="ru-RU" sz="1400" b="1" dirty="0"/>
              <a:t>. </a:t>
            </a:r>
            <a:r>
              <a:rPr lang="ru-RU" sz="1400" dirty="0"/>
              <a:t>Это примерно столько же, сколько содержится 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b="1" dirty="0" smtClean="0"/>
              <a:t>В 50 БУТЫЛОЧКАХ «АКТИМЕЛЯ».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17999789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51520" y="155679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Воздействие комплекса </a:t>
            </a:r>
            <a:r>
              <a:rPr lang="ru-RU" sz="2800" b="1" dirty="0" smtClean="0">
                <a:solidFill>
                  <a:schemeClr val="accent6"/>
                </a:solidFill>
              </a:rPr>
              <a:t>«</a:t>
            </a:r>
            <a:r>
              <a:rPr lang="ru-RU" sz="2800" b="1" dirty="0" err="1" smtClean="0">
                <a:solidFill>
                  <a:schemeClr val="accent6"/>
                </a:solidFill>
              </a:rPr>
              <a:t>Эльбифид</a:t>
            </a:r>
            <a:r>
              <a:rPr lang="ru-RU" sz="2800" b="1" dirty="0" smtClean="0">
                <a:solidFill>
                  <a:schemeClr val="accent6"/>
                </a:solidFill>
              </a:rPr>
              <a:t>» 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 организм</a:t>
            </a:r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27984" y="2852936"/>
            <a:ext cx="432048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solidFill>
                  <a:schemeClr val="accent6"/>
                </a:solidFill>
              </a:rPr>
              <a:t>•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Нормализация баланса</a:t>
            </a:r>
          </a:p>
          <a:p>
            <a:pPr lvl="0"/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кишечной микрофлоры.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ru-RU" sz="2000" dirty="0" smtClean="0">
                <a:solidFill>
                  <a:schemeClr val="accent6"/>
                </a:solidFill>
              </a:rPr>
              <a:t>•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Нормализация пищеварения.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ru-RU" sz="2000" dirty="0" smtClean="0">
                <a:solidFill>
                  <a:schemeClr val="accent6"/>
                </a:solidFill>
              </a:rPr>
              <a:t>•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Стимуляция естественного</a:t>
            </a:r>
          </a:p>
          <a:p>
            <a:pPr lvl="0"/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иммунитета.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ru-RU" sz="2000" dirty="0" smtClean="0">
                <a:solidFill>
                  <a:schemeClr val="accent6"/>
                </a:solidFill>
              </a:rPr>
              <a:t>•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Нормализация аллергического</a:t>
            </a:r>
          </a:p>
          <a:p>
            <a:pPr lvl="0"/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фона.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0"/>
            <a:r>
              <a:rPr lang="ru-RU" sz="2000" dirty="0" smtClean="0">
                <a:solidFill>
                  <a:schemeClr val="accent6"/>
                </a:solidFill>
              </a:rPr>
              <a:t>•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Нейтрализация негативного</a:t>
            </a:r>
          </a:p>
          <a:p>
            <a:pPr lvl="0"/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действия антибиотиков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</a:t>
            </a:r>
          </a:p>
          <a:p>
            <a:pPr lvl="0"/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кишечную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микрофлору.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900" y="2492896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7535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85900" y="2492896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62880" y="163792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Преимущества комплекса </a:t>
            </a:r>
            <a:r>
              <a:rPr lang="ru-RU" sz="3600" b="1" dirty="0" smtClean="0">
                <a:solidFill>
                  <a:srgbClr val="F79646"/>
                </a:solidFill>
              </a:rPr>
              <a:t>«</a:t>
            </a:r>
            <a:r>
              <a:rPr lang="ru-RU" sz="3600" b="1" dirty="0" err="1" smtClean="0">
                <a:solidFill>
                  <a:schemeClr val="accent6"/>
                </a:solidFill>
              </a:rPr>
              <a:t>Эльбифид</a:t>
            </a:r>
            <a:r>
              <a:rPr lang="ru-RU" sz="3600" b="1" dirty="0" smtClean="0">
                <a:solidFill>
                  <a:schemeClr val="accent6"/>
                </a:solidFill>
              </a:rPr>
              <a:t>»</a:t>
            </a:r>
            <a:endParaRPr lang="ru-RU" sz="3600" b="1" dirty="0">
              <a:solidFill>
                <a:schemeClr val="accent6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17652" y="2636912"/>
            <a:ext cx="8411158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ru-RU" sz="2400" b="1" dirty="0" smtClean="0">
                <a:solidFill>
                  <a:srgbClr val="7030A0"/>
                </a:solidFill>
              </a:rPr>
              <a:t>Максимально полный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состав с одноименным </a:t>
            </a:r>
            <a:r>
              <a:rPr lang="ru-RU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пребиотическим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и </a:t>
            </a:r>
            <a:r>
              <a:rPr lang="ru-RU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пробиотическим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комплексом</a:t>
            </a:r>
          </a:p>
          <a:p>
            <a:pPr marL="457200" indent="-457200">
              <a:buAutoNum type="arabicPeriod"/>
            </a:pP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sz="2400" b="1" dirty="0" smtClean="0">
                <a:solidFill>
                  <a:srgbClr val="7030A0"/>
                </a:solidFill>
              </a:rPr>
              <a:t>2.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Содержание </a:t>
            </a:r>
            <a:r>
              <a:rPr lang="ru-RU" sz="2400" b="1" dirty="0" smtClean="0">
                <a:solidFill>
                  <a:srgbClr val="7030A0"/>
                </a:solidFill>
              </a:rPr>
              <a:t>нескольких классов </a:t>
            </a:r>
            <a:r>
              <a:rPr lang="ru-RU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пробиотиков</a:t>
            </a:r>
            <a:r>
              <a:rPr lang="ru-RU" sz="2400" dirty="0" smtClean="0"/>
              <a:t> </a:t>
            </a:r>
          </a:p>
          <a:p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(4 вида </a:t>
            </a:r>
            <a:r>
              <a:rPr lang="ru-RU" sz="2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бифидобактерий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3 вида </a:t>
            </a:r>
            <a:r>
              <a:rPr lang="ru-RU" sz="2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лактобактерий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endParaRPr lang="ru-RU" sz="2400" dirty="0"/>
          </a:p>
          <a:p>
            <a:r>
              <a:rPr lang="ru-RU" sz="2400" b="1" dirty="0" smtClean="0">
                <a:solidFill>
                  <a:srgbClr val="7030A0"/>
                </a:solidFill>
              </a:rPr>
              <a:t>3. Высокое содержание бактерий: </a:t>
            </a:r>
          </a:p>
          <a:p>
            <a:pPr lvl="1"/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1х10</a:t>
            </a:r>
            <a:r>
              <a:rPr lang="ru-RU" sz="2200" baseline="30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10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КОЕ – 10 литров </a:t>
            </a:r>
            <a:r>
              <a:rPr lang="ru-RU" sz="2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бифидокефира</a:t>
            </a:r>
            <a:endParaRPr lang="ru-RU" sz="2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/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1х10</a:t>
            </a:r>
            <a:r>
              <a:rPr lang="ru-RU" sz="2200" baseline="30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9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КОЕ – 50 бутылочек </a:t>
            </a:r>
            <a:r>
              <a:rPr lang="en-US" sz="2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Actimel</a:t>
            </a:r>
            <a:endParaRPr lang="en-US" sz="2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sz="2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5698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85900" y="2492896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62880" y="163792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Преимущества комплекса </a:t>
            </a:r>
            <a:r>
              <a:rPr lang="ru-RU" sz="3600" b="1" dirty="0" smtClean="0">
                <a:solidFill>
                  <a:srgbClr val="F79646"/>
                </a:solidFill>
              </a:rPr>
              <a:t>«</a:t>
            </a:r>
            <a:r>
              <a:rPr lang="ru-RU" sz="3600" b="1" dirty="0" err="1" smtClean="0">
                <a:solidFill>
                  <a:schemeClr val="accent6"/>
                </a:solidFill>
              </a:rPr>
              <a:t>Эльбифид</a:t>
            </a:r>
            <a:r>
              <a:rPr lang="ru-RU" sz="3600" b="1" dirty="0" smtClean="0">
                <a:solidFill>
                  <a:schemeClr val="accent6"/>
                </a:solidFill>
              </a:rPr>
              <a:t>»</a:t>
            </a:r>
            <a:endParaRPr lang="ru-RU" sz="3600" b="1" dirty="0">
              <a:solidFill>
                <a:schemeClr val="accent6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17652" y="2636912"/>
            <a:ext cx="783061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7030A0"/>
                </a:solidFill>
              </a:rPr>
              <a:t>4</a:t>
            </a:r>
            <a:r>
              <a:rPr lang="ru-RU" sz="2400" b="1" dirty="0">
                <a:solidFill>
                  <a:srgbClr val="7030A0"/>
                </a:solidFill>
              </a:rPr>
              <a:t>. Упаковка устойчива к кислой среде </a:t>
            </a:r>
            <a:r>
              <a:rPr lang="ru-RU" sz="2400" b="1" dirty="0" smtClean="0">
                <a:solidFill>
                  <a:srgbClr val="7030A0"/>
                </a:solidFill>
              </a:rPr>
              <a:t>кишечника.</a:t>
            </a:r>
            <a:endParaRPr lang="ru-RU" sz="2400" b="1" dirty="0">
              <a:solidFill>
                <a:srgbClr val="7030A0"/>
              </a:solidFill>
            </a:endParaRPr>
          </a:p>
          <a:p>
            <a:r>
              <a:rPr lang="ru-RU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Обеспечено использованием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уникальной технологии </a:t>
            </a:r>
            <a:r>
              <a:rPr lang="ru-RU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микрокапсулирования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ru-RU" sz="2000" b="1" dirty="0">
                <a:solidFill>
                  <a:srgbClr val="7030A0"/>
                </a:solidFill>
              </a:rPr>
              <a:t>целлюлозных капсул </a:t>
            </a:r>
            <a:r>
              <a:rPr lang="en-US" sz="2000" b="1" dirty="0">
                <a:solidFill>
                  <a:srgbClr val="7030A0"/>
                </a:solidFill>
              </a:rPr>
              <a:t>DR</a:t>
            </a:r>
            <a:r>
              <a:rPr lang="ru-RU" sz="2000" b="1" dirty="0">
                <a:solidFill>
                  <a:srgbClr val="7030A0"/>
                </a:solidFill>
              </a:rPr>
              <a:t>-</a:t>
            </a:r>
            <a:r>
              <a:rPr lang="en-US" sz="2000" b="1" dirty="0">
                <a:solidFill>
                  <a:srgbClr val="7030A0"/>
                </a:solidFill>
              </a:rPr>
              <a:t>caps</a:t>
            </a:r>
            <a:r>
              <a:rPr lang="ru-RU" sz="2000" b="1" dirty="0">
                <a:solidFill>
                  <a:srgbClr val="7030A0"/>
                </a:solidFill>
              </a:rPr>
              <a:t>)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разработанной в партнерстве с южнокорейской компанией </a:t>
            </a: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CellBiotech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ru-RU" sz="2400" b="1" dirty="0" smtClean="0">
                <a:solidFill>
                  <a:srgbClr val="7030A0"/>
                </a:solidFill>
              </a:rPr>
              <a:t>5.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Устойчив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 </a:t>
            </a:r>
            <a:r>
              <a:rPr lang="ru-RU" sz="2400" b="1" dirty="0">
                <a:solidFill>
                  <a:srgbClr val="7030A0"/>
                </a:solidFill>
              </a:rPr>
              <a:t>температурным </a:t>
            </a:r>
            <a:r>
              <a:rPr lang="ru-RU" sz="2400" b="1" dirty="0" smtClean="0">
                <a:solidFill>
                  <a:srgbClr val="7030A0"/>
                </a:solidFill>
              </a:rPr>
              <a:t>колебаниям</a:t>
            </a:r>
            <a:endParaRPr lang="ru-RU" sz="2400" b="1" dirty="0">
              <a:solidFill>
                <a:srgbClr val="7030A0"/>
              </a:solidFill>
            </a:endParaRPr>
          </a:p>
          <a:p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б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лагодаря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технологии </a:t>
            </a:r>
            <a:r>
              <a:rPr lang="ru-RU" sz="2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микрокапсулирования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и блистерной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упаковке.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132" y="4221088"/>
            <a:ext cx="2664296" cy="52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840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-151666" y="1349896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Применение комплекса </a:t>
            </a:r>
            <a:r>
              <a:rPr lang="ru-RU" sz="2800" b="1" dirty="0" smtClean="0">
                <a:solidFill>
                  <a:schemeClr val="accent6"/>
                </a:solidFill>
              </a:rPr>
              <a:t>«</a:t>
            </a:r>
            <a:r>
              <a:rPr lang="ru-RU" sz="2800" b="1" dirty="0" err="1" smtClean="0">
                <a:solidFill>
                  <a:schemeClr val="accent6"/>
                </a:solidFill>
              </a:rPr>
              <a:t>Эльбифид</a:t>
            </a:r>
            <a:r>
              <a:rPr lang="ru-RU" sz="2800" b="1" dirty="0" smtClean="0">
                <a:solidFill>
                  <a:schemeClr val="accent6"/>
                </a:solidFill>
              </a:rPr>
              <a:t>»</a:t>
            </a:r>
            <a:endParaRPr lang="ru-RU" sz="2800" b="1" dirty="0">
              <a:solidFill>
                <a:schemeClr val="accent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4762" y="2213992"/>
            <a:ext cx="7992888" cy="45719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401639"/>
              </p:ext>
            </p:extLst>
          </p:nvPr>
        </p:nvGraphicFramePr>
        <p:xfrm>
          <a:off x="614762" y="2259711"/>
          <a:ext cx="7920879" cy="37856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9558"/>
                <a:gridCol w="3287616"/>
                <a:gridCol w="3253705"/>
              </a:tblGrid>
              <a:tr h="5495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Целевая аудитория</a:t>
                      </a:r>
                      <a:endParaRPr lang="ru-RU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Для профилактики кишечных расстройств</a:t>
                      </a:r>
                      <a:endParaRPr lang="ru-RU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Для комплексной </a:t>
                      </a: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терапии </a:t>
                      </a:r>
                      <a:r>
                        <a:rPr lang="ru-RU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состояния дисбактериоза</a:t>
                      </a:r>
                      <a:endParaRPr lang="ru-RU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18106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Дети в возрасте от 3 до 12 лет</a:t>
                      </a:r>
                      <a:endParaRPr lang="ru-RU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1 капсула 1–2 раза в день в течение 7–14 дней, синхронно с действием агрессивного фактора (</a:t>
                      </a:r>
                      <a:r>
                        <a:rPr lang="ru-RU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антибиотик </a:t>
                      </a: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и др.) или без него.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1 капсула 2–3 раза в день в течение 7–14 дней.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  <a:tr h="10504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Дети </a:t>
                      </a: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старше 12 лет и </a:t>
                      </a:r>
                      <a:r>
                        <a:rPr lang="ru-RU" sz="18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взрослые </a:t>
                      </a:r>
                      <a:endParaRPr lang="ru-RU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1 капсула 2–3 раза в день в течение 7–14 дней.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</a:rPr>
                        <a:t>2 капсулы 2–3 раза в день в течение 7–14 дней. </a:t>
                      </a:r>
                      <a:endParaRPr lang="ru-RU" sz="18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77436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8174708"/>
              </p:ext>
            </p:extLst>
          </p:nvPr>
        </p:nvGraphicFramePr>
        <p:xfrm>
          <a:off x="251519" y="1268759"/>
          <a:ext cx="8712968" cy="55569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88233"/>
                <a:gridCol w="1109314"/>
                <a:gridCol w="977416"/>
                <a:gridCol w="1081621"/>
                <a:gridCol w="873211"/>
                <a:gridCol w="1071006"/>
                <a:gridCol w="841939"/>
                <a:gridCol w="670228"/>
              </a:tblGrid>
              <a:tr h="718913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Продукт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7486" marR="7486" marT="7486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4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Стоимость 15-дневного курса, руб.</a:t>
                      </a:r>
                    </a:p>
                  </a:txBody>
                  <a:tcPr marL="7486" marR="7486" marT="7486" marB="0" anchor="ctr"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ru-RU" sz="18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</a:rPr>
                        <a:t>Содержание </a:t>
                      </a:r>
                      <a:r>
                        <a:rPr lang="ru-RU" sz="1800" b="1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</a:rPr>
                        <a:t>пребиотиков</a:t>
                      </a:r>
                      <a:r>
                        <a:rPr lang="ru-RU" sz="18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</a:rPr>
                        <a:t> и </a:t>
                      </a:r>
                      <a:r>
                        <a:rPr lang="ru-RU" sz="1800" b="1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</a:rPr>
                        <a:t>пробиотиков</a:t>
                      </a:r>
                      <a:r>
                        <a:rPr lang="ru-RU" sz="18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</a:rPr>
                        <a:t> в суточной дозе продукта (в КОЕ)</a:t>
                      </a:r>
                      <a:endParaRPr lang="ru-RU" sz="18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</a:endParaRPr>
                    </a:p>
                    <a:p>
                      <a:pPr algn="l" fontAlgn="ctr"/>
                      <a:r>
                        <a:rPr lang="ru-RU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7486" marR="7486" marT="7486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486" marR="7486" marT="7486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486" marR="7486" marT="7486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486" marR="7486" marT="7486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486" marR="7486" marT="7486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486" marR="7486" marT="7486" marB="0" anchor="ctr"/>
                </a:tc>
              </a:tr>
              <a:tr h="10321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Лакто-бактерии, количество видов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Лакто-бактерии, содержание, КОЕ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Бифидо</a:t>
                      </a:r>
                      <a:r>
                        <a:rPr lang="ru-RU" sz="14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-бактерии, количество видов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Бифидо</a:t>
                      </a:r>
                      <a:r>
                        <a:rPr lang="ru-RU" sz="14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-бактерии, </a:t>
                      </a:r>
                      <a:r>
                        <a:rPr lang="ru-RU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содержание, </a:t>
                      </a:r>
                      <a:r>
                        <a:rPr lang="ru-RU" sz="14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КОЕ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Кишечнорастворимая </a:t>
                      </a:r>
                      <a:r>
                        <a:rPr lang="ru-RU" sz="14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защитная оболочка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Пребиотики</a:t>
                      </a:r>
                      <a:endParaRPr lang="ru-RU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7486" marR="7486" marT="7486" marB="0" anchor="ctr"/>
                </a:tc>
              </a:tr>
              <a:tr h="46262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Эльбифид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(Сибирское здоровье)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490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3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0,5х10</a:t>
                      </a:r>
                      <a:r>
                        <a:rPr lang="ru-RU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3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1х10</a:t>
                      </a:r>
                      <a:r>
                        <a:rPr lang="ru-RU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+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+</a:t>
                      </a:r>
                    </a:p>
                  </a:txBody>
                  <a:tcPr marL="7486" marR="7486" marT="7486" marB="0" anchor="ctr"/>
                </a:tc>
              </a:tr>
              <a:tr h="46262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Нормобакт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(</a:t>
                      </a:r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Medana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Pharma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)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850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0,4x10</a:t>
                      </a:r>
                      <a:r>
                        <a:rPr lang="ru-RU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 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 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–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+</a:t>
                      </a:r>
                    </a:p>
                  </a:txBody>
                  <a:tcPr marL="7486" marR="7486" marT="7486" marB="0" anchor="ctr"/>
                </a:tc>
              </a:tr>
              <a:tr h="23480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Линекс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(</a:t>
                      </a:r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Sandoz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)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900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2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0,84x10</a:t>
                      </a:r>
                      <a:r>
                        <a:rPr lang="ru-RU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8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0,84x10</a:t>
                      </a:r>
                      <a:r>
                        <a:rPr lang="ru-RU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8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+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–</a:t>
                      </a:r>
                    </a:p>
                  </a:txBody>
                  <a:tcPr marL="7486" marR="7486" marT="7486" marB="0" anchor="ctr"/>
                </a:tc>
              </a:tr>
              <a:tr h="62909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Бифиформ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для взрослых (</a:t>
                      </a:r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Ferrosan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)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450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2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0,3x10</a:t>
                      </a:r>
                      <a:r>
                        <a:rPr lang="ru-RU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8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 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 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+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–</a:t>
                      </a:r>
                    </a:p>
                  </a:txBody>
                  <a:tcPr marL="7486" marR="7486" marT="7486" marB="0" anchor="ctr"/>
                </a:tc>
              </a:tr>
              <a:tr h="3494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Аципол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(Фармстандарт)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400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0,4х10</a:t>
                      </a:r>
                      <a:r>
                        <a:rPr lang="ru-RU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8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 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 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–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+</a:t>
                      </a:r>
                    </a:p>
                  </a:txBody>
                  <a:tcPr marL="7486" marR="7486" marT="7486" marB="0" anchor="ctr"/>
                </a:tc>
              </a:tr>
              <a:tr h="23480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Максилак (Genexo)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560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4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0,45x10</a:t>
                      </a:r>
                      <a:r>
                        <a:rPr lang="en-US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9</a:t>
                      </a:r>
                      <a:r>
                        <a:rPr lang="en-US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*</a:t>
                      </a:r>
                      <a:endParaRPr lang="ru-RU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3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1,4x10</a:t>
                      </a:r>
                      <a:r>
                        <a:rPr lang="en-US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8</a:t>
                      </a:r>
                      <a:endParaRPr lang="ru-RU" sz="1600" baseline="30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+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+</a:t>
                      </a:r>
                      <a:endParaRPr lang="ru-RU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7486" marR="7486" marT="7486" marB="0" anchor="ctr"/>
                </a:tc>
              </a:tr>
              <a:tr h="23480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Нормобакт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(Акрихин)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750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0,8х10</a:t>
                      </a:r>
                      <a:r>
                        <a:rPr lang="ru-RU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 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 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 </a:t>
                      </a:r>
                      <a:endParaRPr lang="ru-RU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+</a:t>
                      </a:r>
                      <a:endParaRPr lang="ru-RU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marL="7486" marR="7486" marT="7486" marB="0" anchor="ctr"/>
                </a:tc>
              </a:tr>
              <a:tr h="46262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Примадофилус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Бифидус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(</a:t>
                      </a:r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Nature’s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</a:t>
                      </a:r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Way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)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400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3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0,45х10</a:t>
                      </a:r>
                      <a:r>
                        <a:rPr lang="ru-RU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3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0,45х10</a:t>
                      </a:r>
                      <a:r>
                        <a:rPr lang="ru-RU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+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–</a:t>
                      </a:r>
                    </a:p>
                  </a:txBody>
                  <a:tcPr marL="7486" marR="7486" marT="7486" marB="0" anchor="ctr"/>
                </a:tc>
              </a:tr>
              <a:tr h="46262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Эвиталия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в капсулах (НПФ «</a:t>
                      </a:r>
                      <a:r>
                        <a:rPr lang="ru-RU" sz="16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Пробиотика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»)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750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4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0,5х10</a:t>
                      </a:r>
                      <a:r>
                        <a:rPr lang="ru-RU" sz="16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10</a:t>
                      </a:r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*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 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 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–</a:t>
                      </a:r>
                    </a:p>
                  </a:txBody>
                  <a:tcPr marL="7486" marR="7486" marT="748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–</a:t>
                      </a:r>
                    </a:p>
                  </a:txBody>
                  <a:tcPr marL="7486" marR="7486" marT="7486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11579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2664562"/>
              </p:ext>
            </p:extLst>
          </p:nvPr>
        </p:nvGraphicFramePr>
        <p:xfrm>
          <a:off x="251523" y="1128950"/>
          <a:ext cx="8640956" cy="538928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60237"/>
                <a:gridCol w="1010884"/>
                <a:gridCol w="861324"/>
                <a:gridCol w="1077352"/>
                <a:gridCol w="969338"/>
                <a:gridCol w="969338"/>
                <a:gridCol w="927794"/>
                <a:gridCol w="664689"/>
              </a:tblGrid>
              <a:tr h="564969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Продукт</a:t>
                      </a:r>
                      <a:endParaRPr lang="ru-RU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Стоимость 15-дневного курса, руб.</a:t>
                      </a:r>
                      <a:endParaRPr lang="ru-RU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ru-RU" sz="16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Содержание </a:t>
                      </a:r>
                      <a:r>
                        <a:rPr lang="ru-RU" sz="1600" b="1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пребиотиков</a:t>
                      </a:r>
                      <a:r>
                        <a:rPr lang="ru-RU" sz="16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и </a:t>
                      </a:r>
                      <a:r>
                        <a:rPr lang="ru-RU" sz="1600" b="1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пробиотиков</a:t>
                      </a:r>
                      <a:r>
                        <a:rPr lang="ru-RU" sz="16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в суточной дозе продукта (в </a:t>
                      </a:r>
                      <a:r>
                        <a:rPr lang="ru-RU" sz="1600" b="1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КОЕ)</a:t>
                      </a:r>
                      <a:endParaRPr lang="ru-RU" sz="16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  <a:tr h="10060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Лакто-бактерии, количество видов</a:t>
                      </a:r>
                      <a:endParaRPr lang="ru-RU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Лакто-бактерии, содержание, КОЕ</a:t>
                      </a:r>
                      <a:endParaRPr lang="ru-RU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Бифидо</a:t>
                      </a:r>
                      <a:r>
                        <a:rPr lang="ru-RU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-бактерии, количество видов</a:t>
                      </a:r>
                      <a:endParaRPr lang="ru-RU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Бифидо</a:t>
                      </a:r>
                      <a:r>
                        <a:rPr lang="ru-RU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-бактерии, </a:t>
                      </a:r>
                      <a:r>
                        <a:rPr lang="ru-RU" sz="1400" b="1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содержание, </a:t>
                      </a:r>
                      <a:r>
                        <a:rPr lang="ru-RU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КОЕ</a:t>
                      </a:r>
                      <a:endParaRPr lang="ru-RU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Кишечнорастворимая защитная оболочка</a:t>
                      </a:r>
                      <a:endParaRPr lang="ru-RU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Пребиотики</a:t>
                      </a:r>
                      <a:endParaRPr lang="ru-RU" sz="14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  <a:tr h="45227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5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Ацидофилус</a:t>
                      </a:r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Плюс (</a:t>
                      </a:r>
                      <a:r>
                        <a:rPr lang="ru-RU" sz="15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Solgar</a:t>
                      </a:r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)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250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0,25x10</a:t>
                      </a:r>
                      <a:r>
                        <a:rPr lang="en-US" sz="1500" u="none" strike="noStrike" baseline="300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+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  <a:tr h="45227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Мега </a:t>
                      </a:r>
                      <a:r>
                        <a:rPr lang="ru-RU" sz="15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Ацидофилус</a:t>
                      </a:r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(Коралловый Клуб)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750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0,27x10</a:t>
                      </a:r>
                      <a:r>
                        <a:rPr lang="ru-RU" sz="1500" u="none" strike="noStrike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10**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  <a:tr h="45227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5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Бифидофилус</a:t>
                      </a:r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Флора Форс (NSP)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450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0,5x10</a:t>
                      </a:r>
                      <a:r>
                        <a:rPr lang="ru-RU" sz="1500" u="none" strike="noStrike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10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0,2x10</a:t>
                      </a:r>
                      <a:r>
                        <a:rPr lang="ru-RU" sz="1500" u="none" strike="noStrike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10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  <a:tr h="2297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Бифидобак (Артлайф)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490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1х10</a:t>
                      </a:r>
                      <a:r>
                        <a:rPr lang="ru-RU" sz="1500" u="none" strike="noStrike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  <a:tr h="2297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5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Ацидобак</a:t>
                      </a:r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(</a:t>
                      </a:r>
                      <a:r>
                        <a:rPr lang="ru-RU" sz="15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Артлайф</a:t>
                      </a:r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)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475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1х10</a:t>
                      </a:r>
                      <a:r>
                        <a:rPr lang="ru-RU" sz="1500" u="none" strike="noStrike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  <a:tr h="34054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Лакто-</a:t>
                      </a:r>
                      <a:r>
                        <a:rPr lang="ru-RU" sz="15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экосорб</a:t>
                      </a:r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(</a:t>
                      </a:r>
                      <a:r>
                        <a:rPr lang="ru-RU" sz="15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Faberlic</a:t>
                      </a:r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)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750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3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0,3x10</a:t>
                      </a:r>
                      <a:r>
                        <a:rPr lang="en-US" sz="1500" u="none" strike="noStrike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+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  <a:tr h="45227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Биовестин-Лакто (Биовеста)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850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1,2x10</a:t>
                      </a:r>
                      <a:r>
                        <a:rPr lang="en-US" sz="1500" u="none" strike="noStrike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9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1,2x10</a:t>
                      </a:r>
                      <a:r>
                        <a:rPr lang="en-US" sz="1500" u="none" strike="noStrike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10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+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  <a:tr h="2297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5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Пептолакт</a:t>
                      </a:r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(ННПЦТО)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1400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0,2х10</a:t>
                      </a:r>
                      <a:r>
                        <a:rPr lang="ru-RU" sz="1500" u="none" strike="noStrike" baseline="300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  <a:tr h="2297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Эубикор (НПК БИК)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200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+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  <a:tr h="2297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Хилак форте (Merkle)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400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+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  <a:tr h="45227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5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Лактофильтрум</a:t>
                      </a:r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(АВВА Рус)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450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15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–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+</a:t>
                      </a:r>
                      <a:endParaRPr lang="ru-RU" sz="15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/>
                      </a:endParaRPr>
                    </a:p>
                  </a:txBody>
                  <a:tcPr marL="7316" marR="7316" marT="7316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25898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31639" y="3664721"/>
            <a:ext cx="648072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</a:rPr>
              <a:t>Сибирского вам Здоровья!</a:t>
            </a:r>
          </a:p>
          <a:p>
            <a:pPr marL="285750" indent="-285750"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18485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1574</Words>
  <Application>Microsoft Office PowerPoint</Application>
  <PresentationFormat>Экран (4:3)</PresentationFormat>
  <Paragraphs>349</Paragraphs>
  <Slides>19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Микрофлора кишечника – что это?</vt:lpstr>
      <vt:lpstr>Микрофлора кишечника – что это?</vt:lpstr>
      <vt:lpstr>Что формирует  нормальную микрофлору кишечника?</vt:lpstr>
      <vt:lpstr>Презентация PowerPoint</vt:lpstr>
      <vt:lpstr>Нарушение баланса микрофлоры</vt:lpstr>
      <vt:lpstr>Факторы дисбактериоза</vt:lpstr>
      <vt:lpstr>Коррекция состояния дисбактериоза</vt:lpstr>
      <vt:lpstr>Презентация PowerPoint</vt:lpstr>
      <vt:lpstr>Презентация PowerPoint</vt:lpstr>
      <vt:lpstr>Состав комплекса «Эльбифид»</vt:lpstr>
      <vt:lpstr>Основные преимущества</vt:lpstr>
      <vt:lpstr>Воздействие комплекса «Эльбифид» на организм</vt:lpstr>
      <vt:lpstr>Преимущества комплекса «Эльбифид»</vt:lpstr>
      <vt:lpstr>Преимущества комплекса «Эльбифид»</vt:lpstr>
      <vt:lpstr>Применение комплекса «Эльбифид»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Эльбифид</dc:title>
  <dc:creator>Абдулсатарова Мария Владимировна</dc:creator>
  <cp:lastModifiedBy>JK</cp:lastModifiedBy>
  <cp:revision>47</cp:revision>
  <dcterms:created xsi:type="dcterms:W3CDTF">2014-01-30T02:51:32Z</dcterms:created>
  <dcterms:modified xsi:type="dcterms:W3CDTF">2014-05-27T14:50:57Z</dcterms:modified>
</cp:coreProperties>
</file>