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12" autoAdjust="0"/>
  </p:normalViewPr>
  <p:slideViewPr>
    <p:cSldViewPr>
      <p:cViewPr varScale="1">
        <p:scale>
          <a:sx n="130" d="100"/>
          <a:sy n="130" d="100"/>
        </p:scale>
        <p:origin x="-107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AAA5F-2E8A-4F3F-A0F5-2F19A2E29D4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0FB3F-F2FF-4B80-94FB-FA06AF809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54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известно, "полис" по-гречески - это город. </a:t>
            </a:r>
            <a:r>
              <a:rPr lang="ru-RU" dirty="0" err="1" smtClean="0"/>
              <a:t>Pro</a:t>
            </a:r>
            <a:r>
              <a:rPr lang="ru-RU" dirty="0" smtClean="0"/>
              <a:t> - означает "впереди". </a:t>
            </a:r>
          </a:p>
          <a:p>
            <a:r>
              <a:rPr lang="ru-RU" dirty="0" smtClean="0"/>
              <a:t>То есть прополис - означает "Впереди города", что и не удивительно, </a:t>
            </a:r>
          </a:p>
          <a:p>
            <a:r>
              <a:rPr lang="ru-RU" dirty="0" smtClean="0"/>
              <a:t>поскольку пчёлы в основном покрывают им летки перед ульем, а летки,</a:t>
            </a:r>
          </a:p>
          <a:p>
            <a:r>
              <a:rPr lang="ru-RU" dirty="0" smtClean="0"/>
              <a:t> как известно - это "городские ворота" пчелиного города, именуемого ульем.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FB3F-F2FF-4B80-94FB-FA06AF809E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88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Прополис - 300 соединений: </a:t>
            </a:r>
          </a:p>
          <a:p>
            <a:pPr marL="0" indent="0">
              <a:buNone/>
            </a:pPr>
            <a:r>
              <a:rPr lang="ru-RU" dirty="0" err="1" smtClean="0"/>
              <a:t>флавоноиды</a:t>
            </a:r>
            <a:r>
              <a:rPr lang="ru-RU" dirty="0" smtClean="0"/>
              <a:t> (физиологически активные вещества, определяющие целебный эффект растений), </a:t>
            </a:r>
          </a:p>
          <a:p>
            <a:pPr marL="0" indent="0">
              <a:buNone/>
            </a:pPr>
            <a:r>
              <a:rPr lang="ru-RU" dirty="0" smtClean="0"/>
              <a:t>ароматические компоненты (кофеиновая, салициловая и бензойная кислоты), </a:t>
            </a:r>
          </a:p>
          <a:p>
            <a:pPr marL="0" indent="0">
              <a:buNone/>
            </a:pPr>
            <a:r>
              <a:rPr lang="ru-RU" dirty="0" smtClean="0"/>
              <a:t>эфирные масла, </a:t>
            </a:r>
          </a:p>
          <a:p>
            <a:pPr marL="0" indent="0">
              <a:buNone/>
            </a:pPr>
            <a:r>
              <a:rPr lang="ru-RU" dirty="0" smtClean="0"/>
              <a:t>дубильные (вяжущие) вещества, </a:t>
            </a:r>
          </a:p>
          <a:p>
            <a:pPr marL="0" indent="0">
              <a:buNone/>
            </a:pPr>
            <a:r>
              <a:rPr lang="ru-RU" dirty="0" smtClean="0"/>
              <a:t>витамины (В1, В2, В3, С и Е) и </a:t>
            </a:r>
          </a:p>
          <a:p>
            <a:pPr marL="0" indent="0">
              <a:buNone/>
            </a:pPr>
            <a:r>
              <a:rPr lang="ru-RU" dirty="0" err="1" smtClean="0"/>
              <a:t>олигоэлементы</a:t>
            </a:r>
            <a:r>
              <a:rPr lang="ru-RU" dirty="0" smtClean="0"/>
              <a:t> (магний, цинк, алюминий, селен, кремний, железо...).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FB3F-F2FF-4B80-94FB-FA06AF809E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14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Производит антибактериальный эффект за счет наличия эфирных масел и фитонцидов различных растений.</a:t>
            </a:r>
          </a:p>
          <a:p>
            <a:r>
              <a:rPr lang="ru-RU" dirty="0" smtClean="0"/>
              <a:t>- Повышает активность иммунных клеток за счет входящих в состав биофлавоноидов, цинка и полисахаридов.</a:t>
            </a:r>
          </a:p>
          <a:p>
            <a:r>
              <a:rPr lang="ru-RU" dirty="0" smtClean="0"/>
              <a:t>- Подавляет развитие патологической микрофлоры кишечника.</a:t>
            </a:r>
          </a:p>
          <a:p>
            <a:r>
              <a:rPr lang="ru-RU" dirty="0" smtClean="0"/>
              <a:t>- Стимулирует процессы заживления ран и ожогов.</a:t>
            </a:r>
          </a:p>
          <a:p>
            <a:r>
              <a:rPr lang="ru-RU" dirty="0" smtClean="0"/>
              <a:t>- Способствует снижению уровня холестерина в крови за счет высокого содержания биофлавоноидов.</a:t>
            </a:r>
          </a:p>
          <a:p>
            <a:r>
              <a:rPr lang="ru-RU" dirty="0" smtClean="0"/>
              <a:t>- Снижает свертываемость крови и препятствует образованию сосудистых тромбов.</a:t>
            </a:r>
          </a:p>
          <a:p>
            <a:r>
              <a:rPr lang="ru-RU" dirty="0" smtClean="0"/>
              <a:t>- Обладает выраженными противовоспалительными и </a:t>
            </a:r>
            <a:r>
              <a:rPr lang="ru-RU" dirty="0" err="1" smtClean="0"/>
              <a:t>противоотечными</a:t>
            </a:r>
            <a:r>
              <a:rPr lang="ru-RU" dirty="0" smtClean="0"/>
              <a:t> свойствами, улучшает проходимость дыхательных путей.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FB3F-F2FF-4B80-94FB-FA06AF809E8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357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FB3F-F2FF-4B80-94FB-FA06AF809E8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893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8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37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04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350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9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221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839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29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75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44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1C60-0AA2-466C-A6E6-CE2D891AB0E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6CB0F-694C-42A2-93B2-D6172AB27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26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720" y="4653136"/>
            <a:ext cx="7126560" cy="1152128"/>
          </a:xfrm>
          <a:effectLst>
            <a:outerShdw blurRad="203200" dist="927100" dir="2700000" sx="92000" sy="92000" algn="tl" rotWithShape="0">
              <a:prstClr val="black">
                <a:alpha val="63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nta" pitchFamily="2" charset="0"/>
              </a:rPr>
              <a:t>СИБИРСКИЙ ПРОПОЛИС</a:t>
            </a:r>
            <a:endParaRPr lang="ru-RU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nta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3668" y="6165304"/>
            <a:ext cx="6012668" cy="576064"/>
          </a:xfrm>
        </p:spPr>
        <p:txBody>
          <a:bodyPr>
            <a:noAutofit/>
          </a:bodyPr>
          <a:lstStyle/>
          <a:p>
            <a:r>
              <a:rPr lang="ru-RU" sz="1800" spc="300" dirty="0" smtClean="0">
                <a:solidFill>
                  <a:schemeClr val="bg1"/>
                </a:solidFill>
                <a:latin typeface="Glober Regular" pitchFamily="50" charset="-52"/>
              </a:rPr>
              <a:t>КОЛЛЕКЦИЯ НАТУРАЛЬНЫХ БАЛЬЗАМОВ</a:t>
            </a:r>
            <a:endParaRPr lang="ru-RU" sz="1800" spc="300" dirty="0">
              <a:solidFill>
                <a:schemeClr val="bg1"/>
              </a:solidFill>
              <a:latin typeface="Glober Regular" pitchFamily="50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13638" y="5822379"/>
            <a:ext cx="6516724" cy="0"/>
          </a:xfrm>
          <a:prstGeom prst="line">
            <a:avLst/>
          </a:prstGeom>
          <a:ln w="412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8121484" y="5139013"/>
            <a:ext cx="266940" cy="194934"/>
            <a:chOff x="7924740" y="4922989"/>
            <a:chExt cx="266940" cy="194934"/>
          </a:xfrm>
        </p:grpSpPr>
        <p:sp>
          <p:nvSpPr>
            <p:cNvPr id="8" name="Прямоугольник 7"/>
            <p:cNvSpPr/>
            <p:nvPr/>
          </p:nvSpPr>
          <p:spPr>
            <a:xfrm rot="2700000">
              <a:off x="7924740" y="4922990"/>
              <a:ext cx="194933" cy="19493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2700000">
              <a:off x="7996747" y="4922989"/>
              <a:ext cx="194933" cy="19493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55576" y="5139012"/>
            <a:ext cx="266940" cy="194934"/>
            <a:chOff x="7924740" y="4922989"/>
            <a:chExt cx="266940" cy="194934"/>
          </a:xfrm>
        </p:grpSpPr>
        <p:sp>
          <p:nvSpPr>
            <p:cNvPr id="13" name="Прямоугольник 12"/>
            <p:cNvSpPr/>
            <p:nvPr/>
          </p:nvSpPr>
          <p:spPr>
            <a:xfrm rot="2700000">
              <a:off x="7924740" y="4922990"/>
              <a:ext cx="194933" cy="19493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rot="2700000">
              <a:off x="7996747" y="4922989"/>
              <a:ext cx="194933" cy="19493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2357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7" name="Picture 2" descr="E:\WORK\_PRESENTATION\PROPOLIS\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0"/>
            <a:ext cx="9144000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484784"/>
            <a:ext cx="8424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Эффективная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формула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бальзама 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«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СИБИРСКИЙ ПРОПОЛИС»: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Pent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60201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ВАЖНО: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 </a:t>
            </a:r>
          </a:p>
          <a:p>
            <a:r>
              <a:rPr lang="ru-RU" dirty="0" smtClean="0">
                <a:latin typeface="Glober Regular" pitchFamily="50" charset="-52"/>
              </a:rPr>
              <a:t>Прополис </a:t>
            </a:r>
            <a:r>
              <a:rPr lang="ru-RU" dirty="0">
                <a:latin typeface="Glober Regular" pitchFamily="50" charset="-52"/>
              </a:rPr>
              <a:t>многократно увеличивает полезные свойства компонентов, </a:t>
            </a:r>
            <a:r>
              <a:rPr lang="ru-RU" dirty="0" smtClean="0">
                <a:latin typeface="Glober Regular" pitchFamily="50" charset="-52"/>
              </a:rPr>
              <a:t>внедренных </a:t>
            </a:r>
            <a:r>
              <a:rPr lang="ru-RU" dirty="0">
                <a:latin typeface="Glober Regular" pitchFamily="50" charset="-52"/>
              </a:rPr>
              <a:t>в его структуру.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798313"/>
            <a:ext cx="1388521" cy="3200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GloberM Regular Italic" pitchFamily="2" charset="-52"/>
              </a:rPr>
              <a:t>Прополис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7623" y="4687513"/>
            <a:ext cx="3772569" cy="5416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GloberM Regular Italic" pitchFamily="2" charset="-52"/>
              </a:rPr>
              <a:t>Ионы минералов, внедренные в структуру прополиса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4687513"/>
            <a:ext cx="2260011" cy="5416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GloberM Regular Italic" pitchFamily="2" charset="-52"/>
              </a:rPr>
              <a:t>Экстракты дикорастущих трав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950413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C0504D">
                    <a:lumMod val="50000"/>
                  </a:srgbClr>
                </a:solidFill>
                <a:latin typeface="Penta" pitchFamily="2" charset="0"/>
              </a:rPr>
              <a:t>+</a:t>
            </a:r>
            <a:endParaRPr lang="ru-RU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24327" y="2950413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C0504D">
                    <a:lumMod val="50000"/>
                  </a:srgbClr>
                </a:solidFill>
                <a:latin typeface="Penta" pitchFamily="2" charset="0"/>
              </a:rPr>
              <a:t>+</a:t>
            </a:r>
            <a:endParaRPr lang="ru-RU" sz="5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9552" y="5407318"/>
            <a:ext cx="8064896" cy="11888"/>
          </a:xfrm>
          <a:prstGeom prst="line">
            <a:avLst/>
          </a:prstGeom>
          <a:ln w="41275" cap="rnd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966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4016"/>
            <a:ext cx="9150423" cy="6862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4000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7154" y="5714092"/>
            <a:ext cx="43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СОСТАВ: </a:t>
            </a:r>
            <a:r>
              <a:rPr lang="ru-RU" sz="1400" i="1" dirty="0">
                <a:latin typeface="Glober Regular" pitchFamily="50" charset="-52"/>
              </a:rPr>
              <a:t>сироп </a:t>
            </a:r>
            <a:r>
              <a:rPr lang="ru-RU" sz="1400" i="1" dirty="0" err="1">
                <a:latin typeface="Glober Regular" pitchFamily="50" charset="-52"/>
              </a:rPr>
              <a:t>лактулозы</a:t>
            </a:r>
            <a:r>
              <a:rPr lang="ru-RU" sz="1400" i="1" dirty="0">
                <a:latin typeface="Glober Regular" pitchFamily="50" charset="-52"/>
              </a:rPr>
              <a:t>, прополис, </a:t>
            </a:r>
            <a:r>
              <a:rPr lang="ru-RU" sz="1400" i="1" dirty="0" smtClean="0">
                <a:latin typeface="Glober Regular" pitchFamily="50" charset="-52"/>
              </a:rPr>
              <a:t>экстракт </a:t>
            </a:r>
            <a:r>
              <a:rPr lang="ru-RU" sz="1400" i="1" dirty="0" err="1" smtClean="0">
                <a:latin typeface="Glober Regular" pitchFamily="50" charset="-52"/>
              </a:rPr>
              <a:t>ро-машки</a:t>
            </a:r>
            <a:r>
              <a:rPr lang="ru-RU" sz="1400" i="1" dirty="0" smtClean="0">
                <a:latin typeface="Glober Regular" pitchFamily="50" charset="-52"/>
              </a:rPr>
              <a:t>, </a:t>
            </a:r>
            <a:r>
              <a:rPr lang="ru-RU" sz="1400" i="1" spc="-30" dirty="0" smtClean="0">
                <a:latin typeface="Glober Regular" pitchFamily="50" charset="-52"/>
              </a:rPr>
              <a:t>экстракт шалфея, экстракт курильского </a:t>
            </a:r>
            <a:r>
              <a:rPr lang="ru-RU" sz="1400" i="1" spc="-30" dirty="0">
                <a:latin typeface="Glober Regular" pitchFamily="50" charset="-52"/>
              </a:rPr>
              <a:t>чая.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2920" y="630002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95</a:t>
            </a:r>
            <a:r>
              <a:rPr lang="ru-RU" dirty="0" smtClean="0"/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мл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37154" y="1052736"/>
            <a:ext cx="439570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Агатовый бальзам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БИФИДОГЕННЫЙ</a:t>
            </a:r>
            <a:endParaRPr lang="ru-RU" dirty="0" smtClean="0">
              <a:latin typeface="Glober Regular" pitchFamily="50" charset="-52"/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endParaRPr lang="ru-RU" sz="1800" dirty="0" smtClean="0">
              <a:latin typeface="Glober Regular" pitchFamily="50" charset="-52"/>
            </a:endParaRPr>
          </a:p>
          <a:p>
            <a:pPr marL="269875" indent="0">
              <a:buNone/>
            </a:pPr>
            <a:r>
              <a:rPr lang="ru-RU" sz="1800" dirty="0" smtClean="0">
                <a:latin typeface="Glober Regular" pitchFamily="50" charset="-52"/>
              </a:rPr>
              <a:t>Прополис</a:t>
            </a:r>
            <a:r>
              <a:rPr lang="ru-RU" sz="1800" dirty="0">
                <a:latin typeface="Glober Regular" pitchFamily="50" charset="-52"/>
              </a:rPr>
              <a:t>, структурированный </a:t>
            </a:r>
            <a:r>
              <a:rPr lang="en-US" sz="1800" dirty="0">
                <a:latin typeface="Glober Regular" pitchFamily="50" charset="-52"/>
              </a:rPr>
              <a:t>Si </a:t>
            </a:r>
            <a:r>
              <a:rPr lang="ru-RU" sz="1800" dirty="0">
                <a:latin typeface="Glober Regular" pitchFamily="50" charset="-52"/>
              </a:rPr>
              <a:t>в форме агата (оксида кремния</a:t>
            </a:r>
            <a:r>
              <a:rPr lang="ru-RU" sz="1800" dirty="0" smtClean="0">
                <a:latin typeface="Glober Regular" pitchFamily="50" charset="-52"/>
              </a:rPr>
              <a:t>).</a:t>
            </a:r>
            <a:endParaRPr lang="ru-RU" sz="1800" dirty="0">
              <a:latin typeface="Glober Regular" pitchFamily="50" charset="-52"/>
            </a:endParaRPr>
          </a:p>
          <a:p>
            <a:pPr marL="269875" indent="0">
              <a:buNone/>
            </a:pPr>
            <a:r>
              <a:rPr lang="ru-RU" sz="1800" dirty="0" smtClean="0">
                <a:latin typeface="Glober Regular" pitchFamily="50" charset="-52"/>
              </a:rPr>
              <a:t>100 г </a:t>
            </a:r>
            <a:r>
              <a:rPr lang="ru-RU" sz="1800" dirty="0" err="1">
                <a:latin typeface="Glober Regular" pitchFamily="50" charset="-52"/>
              </a:rPr>
              <a:t>лактулозы</a:t>
            </a:r>
            <a:r>
              <a:rPr lang="ru-RU" sz="1800" dirty="0">
                <a:latin typeface="Glober Regular" pitchFamily="50" charset="-52"/>
              </a:rPr>
              <a:t> на каждые 100 мл </a:t>
            </a:r>
            <a:r>
              <a:rPr lang="ru-RU" sz="1800" dirty="0" smtClean="0">
                <a:latin typeface="Glober Regular" pitchFamily="50" charset="-52"/>
              </a:rPr>
              <a:t>бальзама. </a:t>
            </a:r>
            <a:endParaRPr lang="ru-RU" sz="1800" dirty="0">
              <a:latin typeface="Glober Regular" pitchFamily="50" charset="-52"/>
            </a:endParaRPr>
          </a:p>
          <a:p>
            <a:pPr marL="269875" indent="0">
              <a:buNone/>
            </a:pPr>
            <a:r>
              <a:rPr lang="ru-RU" sz="1800" dirty="0">
                <a:latin typeface="Glober Regular" pitchFamily="50" charset="-52"/>
              </a:rPr>
              <a:t>П</a:t>
            </a:r>
            <a:r>
              <a:rPr lang="ru-RU" sz="1800" dirty="0" smtClean="0">
                <a:latin typeface="Glober Regular" pitchFamily="50" charset="-52"/>
              </a:rPr>
              <a:t>оддержание </a:t>
            </a:r>
            <a:r>
              <a:rPr lang="ru-RU" sz="1800" dirty="0">
                <a:latin typeface="Glober Regular" pitchFamily="50" charset="-52"/>
              </a:rPr>
              <a:t>нормальной микрофлоры </a:t>
            </a:r>
            <a:r>
              <a:rPr lang="ru-RU" sz="1800" dirty="0" smtClean="0">
                <a:latin typeface="Glober Regular" pitchFamily="50" charset="-52"/>
              </a:rPr>
              <a:t>кишечника.</a:t>
            </a:r>
            <a:endParaRPr lang="ru-RU" sz="1800" dirty="0">
              <a:latin typeface="Glober Regular" pitchFamily="50" charset="-52"/>
            </a:endParaRPr>
          </a:p>
          <a:p>
            <a:pPr marL="269875" indent="0">
              <a:buNone/>
            </a:pPr>
            <a:r>
              <a:rPr lang="ru-RU" sz="1800" dirty="0">
                <a:latin typeface="Glober Regular" pitchFamily="50" charset="-52"/>
              </a:rPr>
              <a:t>П</a:t>
            </a:r>
            <a:r>
              <a:rPr lang="ru-RU" sz="1800" dirty="0" smtClean="0">
                <a:latin typeface="Glober Regular" pitchFamily="50" charset="-52"/>
              </a:rPr>
              <a:t>рофилактика </a:t>
            </a:r>
            <a:r>
              <a:rPr lang="ru-RU" sz="1800" dirty="0">
                <a:latin typeface="Glober Regular" pitchFamily="50" charset="-52"/>
              </a:rPr>
              <a:t>хронических </a:t>
            </a:r>
            <a:r>
              <a:rPr lang="ru-RU" sz="1800" dirty="0" smtClean="0">
                <a:latin typeface="Glober Regular" pitchFamily="50" charset="-52"/>
              </a:rPr>
              <a:t>запоров.</a:t>
            </a:r>
            <a:endParaRPr lang="ru-RU" sz="1800" b="1" dirty="0">
              <a:latin typeface="Glober Regular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700000">
            <a:off x="4666376" y="2257129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4666041" y="2866583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00000">
            <a:off x="4672185" y="3463623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4672186" y="4090720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Капля 13"/>
          <p:cNvSpPr/>
          <p:nvPr/>
        </p:nvSpPr>
        <p:spPr>
          <a:xfrm rot="18906861">
            <a:off x="8040600" y="6416693"/>
            <a:ext cx="135775" cy="135775"/>
          </a:xfrm>
          <a:prstGeom prst="teardrop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80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3999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290821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Лактулоза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. </a:t>
            </a:r>
            <a:r>
              <a:rPr lang="ru-RU" sz="2000" dirty="0" smtClean="0">
                <a:latin typeface="Glober Regular" pitchFamily="50" charset="-52"/>
              </a:rPr>
              <a:t>Питательная </a:t>
            </a:r>
            <a:r>
              <a:rPr lang="ru-RU" sz="2000" dirty="0">
                <a:latin typeface="Glober Regular" pitchFamily="50" charset="-52"/>
              </a:rPr>
              <a:t>среда для </a:t>
            </a:r>
            <a:r>
              <a:rPr lang="ru-RU" sz="2000" dirty="0" err="1">
                <a:latin typeface="Glober Regular" pitchFamily="50" charset="-52"/>
              </a:rPr>
              <a:t>бифидо</a:t>
            </a:r>
            <a:r>
              <a:rPr lang="ru-RU" sz="2000" dirty="0">
                <a:latin typeface="Glober Regular" pitchFamily="50" charset="-52"/>
              </a:rPr>
              <a:t>- и </a:t>
            </a:r>
            <a:r>
              <a:rPr lang="ru-RU" sz="2000" dirty="0" err="1" smtClean="0">
                <a:latin typeface="Glober Regular" pitchFamily="50" charset="-52"/>
              </a:rPr>
              <a:t>лактобактерий</a:t>
            </a:r>
            <a:r>
              <a:rPr lang="ru-RU" sz="2000" dirty="0">
                <a:latin typeface="Glober Regular" pitchFamily="50" charset="-52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Ромашка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. </a:t>
            </a:r>
            <a:r>
              <a:rPr lang="ru-RU" sz="2000" dirty="0" smtClean="0">
                <a:latin typeface="Glober Regular" pitchFamily="50" charset="-52"/>
              </a:rPr>
              <a:t>Избавляет </a:t>
            </a:r>
            <a:r>
              <a:rPr lang="ru-RU" sz="2000" dirty="0">
                <a:latin typeface="Glober Regular" pitchFamily="50" charset="-52"/>
              </a:rPr>
              <a:t>от скопления газов в кишечнике.</a:t>
            </a:r>
          </a:p>
          <a:p>
            <a:pPr>
              <a:spcAft>
                <a:spcPts val="24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Кровохлебка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. </a:t>
            </a:r>
            <a:r>
              <a:rPr lang="ru-RU" sz="2000" dirty="0">
                <a:latin typeface="Glober Regular" pitchFamily="50" charset="-52"/>
              </a:rPr>
              <a:t>Оказывает </a:t>
            </a:r>
            <a:r>
              <a:rPr lang="ru-RU" sz="2000" dirty="0" smtClean="0">
                <a:latin typeface="Glober Regular" pitchFamily="50" charset="-52"/>
              </a:rPr>
              <a:t>вяжущее </a:t>
            </a:r>
            <a:r>
              <a:rPr lang="ru-RU" sz="2000" dirty="0">
                <a:latin typeface="Glober Regular" pitchFamily="50" charset="-52"/>
              </a:rPr>
              <a:t>и антибактериальное действие, </a:t>
            </a:r>
            <a:r>
              <a:rPr lang="ru-RU" sz="2000" dirty="0" smtClean="0">
                <a:latin typeface="Glober Regular" pitchFamily="50" charset="-52"/>
              </a:rPr>
              <a:t>замедляет перистальтику </a:t>
            </a:r>
            <a:r>
              <a:rPr lang="ru-RU" sz="2000" dirty="0">
                <a:latin typeface="Glober Regular" pitchFamily="50" charset="-52"/>
              </a:rPr>
              <a:t>кишечника</a:t>
            </a:r>
            <a:r>
              <a:rPr lang="ru-RU" sz="2000" dirty="0" smtClean="0">
                <a:latin typeface="Glober Regular" pitchFamily="50" charset="-52"/>
              </a:rPr>
              <a:t>. </a:t>
            </a:r>
            <a:endParaRPr lang="ru-RU" sz="2000" dirty="0">
              <a:latin typeface="Glober Regular" pitchFamily="50" charset="-52"/>
            </a:endParaRPr>
          </a:p>
          <a:p>
            <a:pPr>
              <a:spcAft>
                <a:spcPts val="24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Курильский чай. </a:t>
            </a:r>
            <a:r>
              <a:rPr lang="ru-RU" sz="2000" dirty="0">
                <a:latin typeface="Glober Regular" pitchFamily="50" charset="-52"/>
              </a:rPr>
              <a:t>Обладает </a:t>
            </a:r>
            <a:r>
              <a:rPr lang="ru-RU" sz="2000" dirty="0" smtClean="0">
                <a:latin typeface="Glober Regular" pitchFamily="50" charset="-52"/>
              </a:rPr>
              <a:t>противовоспалительным, обезболивающим, противомикробным, кровоостанавливающим действием. </a:t>
            </a:r>
            <a:endParaRPr lang="ru-RU" sz="2000" dirty="0">
              <a:latin typeface="Glober Regular" pitchFamily="50" charset="-52"/>
            </a:endParaRPr>
          </a:p>
          <a:p>
            <a:pPr>
              <a:spcAft>
                <a:spcPts val="24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Бессмертник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. </a:t>
            </a:r>
            <a:r>
              <a:rPr lang="ru-RU" sz="2000" dirty="0" smtClean="0">
                <a:latin typeface="Glober Regular" pitchFamily="50" charset="-52"/>
              </a:rPr>
              <a:t>Улучшает </a:t>
            </a:r>
            <a:r>
              <a:rPr lang="ru-RU" sz="2000" dirty="0">
                <a:latin typeface="Glober Regular" pitchFamily="50" charset="-52"/>
              </a:rPr>
              <a:t>пищеварение, препятствует развитию застойных явлений в кишечнике.</a:t>
            </a:r>
          </a:p>
          <a:p>
            <a:pPr>
              <a:spcAft>
                <a:spcPts val="2400"/>
              </a:spcAft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700000">
            <a:off x="695311" y="2024549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700000">
            <a:off x="705600" y="1385197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700000">
            <a:off x="705491" y="2600613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705937" y="3536717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00000">
            <a:off x="695311" y="4819520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01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еребряный прополи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2" y="0"/>
            <a:ext cx="9134515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4000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7154" y="4725144"/>
            <a:ext cx="4395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СОСТАВ: </a:t>
            </a:r>
            <a:r>
              <a:rPr lang="ru-RU" sz="1400" i="1" dirty="0">
                <a:latin typeface="Glober Regular" pitchFamily="50" charset="-52"/>
              </a:rPr>
              <a:t>артезианская вода, мед горный, ион-структурированный </a:t>
            </a:r>
            <a:r>
              <a:rPr lang="ru-RU" sz="1400" i="1" dirty="0" smtClean="0">
                <a:latin typeface="Glober Regular" pitchFamily="50" charset="-52"/>
              </a:rPr>
              <a:t>прополис, экстракт </a:t>
            </a:r>
            <a:r>
              <a:rPr lang="ru-RU" sz="1400" i="1" dirty="0" err="1">
                <a:latin typeface="Glober Regular" pitchFamily="50" charset="-52"/>
              </a:rPr>
              <a:t>мелонеллы</a:t>
            </a:r>
            <a:r>
              <a:rPr lang="ru-RU" sz="1400" i="1" dirty="0">
                <a:latin typeface="Glober Regular" pitchFamily="50" charset="-52"/>
              </a:rPr>
              <a:t>, трава эхинацеи, цветки календулы, курильский </a:t>
            </a:r>
            <a:r>
              <a:rPr lang="ru-RU" sz="1400" i="1" dirty="0" smtClean="0">
                <a:latin typeface="Glober Regular" pitchFamily="50" charset="-52"/>
              </a:rPr>
              <a:t>чай, плоды </a:t>
            </a:r>
            <a:r>
              <a:rPr lang="ru-RU" sz="1400" i="1" dirty="0">
                <a:latin typeface="Glober Regular" pitchFamily="50" charset="-52"/>
              </a:rPr>
              <a:t>шиповника, трава чабреца, ягоды </a:t>
            </a:r>
            <a:r>
              <a:rPr lang="ru-RU" sz="1400" i="1" dirty="0" smtClean="0">
                <a:latin typeface="Glober Regular" pitchFamily="50" charset="-52"/>
              </a:rPr>
              <a:t>брус-</a:t>
            </a:r>
            <a:r>
              <a:rPr lang="ru-RU" sz="1400" i="1" dirty="0" err="1" smtClean="0">
                <a:latin typeface="Glober Regular" pitchFamily="50" charset="-52"/>
              </a:rPr>
              <a:t>ники</a:t>
            </a:r>
            <a:r>
              <a:rPr lang="ru-RU" sz="1400" i="1" dirty="0">
                <a:latin typeface="Glober Regular" pitchFamily="50" charset="-52"/>
              </a:rPr>
              <a:t>, красный корень, плоды облепихи</a:t>
            </a:r>
            <a:r>
              <a:rPr lang="ru-RU" sz="1400" i="1" dirty="0" smtClean="0">
                <a:latin typeface="Glober Regular" pitchFamily="50" charset="-52"/>
              </a:rPr>
              <a:t>,  </a:t>
            </a:r>
            <a:r>
              <a:rPr lang="ru-RU" sz="1400" i="1" dirty="0">
                <a:latin typeface="Glober Regular" pitchFamily="50" charset="-52"/>
              </a:rPr>
              <a:t>корни </a:t>
            </a:r>
            <a:r>
              <a:rPr lang="ru-RU" sz="1400" i="1" dirty="0" smtClean="0">
                <a:latin typeface="Glober Regular" pitchFamily="50" charset="-52"/>
              </a:rPr>
              <a:t>си-нюхи</a:t>
            </a:r>
            <a:r>
              <a:rPr lang="ru-RU" sz="1400" i="1" dirty="0">
                <a:latin typeface="Glober Regular" pitchFamily="50" charset="-52"/>
              </a:rPr>
              <a:t>, лист смородины, хвоя кедра, корень дягиля, трава герани луговой.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4808" y="63000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100</a:t>
            </a:r>
            <a:r>
              <a:rPr lang="ru-RU" dirty="0" smtClean="0"/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мл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37154" y="1052736"/>
            <a:ext cx="439570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Серебряный бальзам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ИМУННЫЙ</a:t>
            </a:r>
            <a:endParaRPr lang="ru-RU" dirty="0" smtClean="0">
              <a:latin typeface="Glober Regular" pitchFamily="50" charset="-52"/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endParaRPr lang="ru-RU" sz="1800" dirty="0" smtClean="0">
              <a:latin typeface="Glober Regular" pitchFamily="50" charset="-52"/>
            </a:endParaRPr>
          </a:p>
          <a:p>
            <a:pPr marL="269875" indent="0">
              <a:buNone/>
            </a:pPr>
            <a:r>
              <a:rPr lang="ru-RU" sz="1800" dirty="0" smtClean="0">
                <a:latin typeface="Glober Regular" pitchFamily="50" charset="-52"/>
              </a:rPr>
              <a:t>Прополис</a:t>
            </a:r>
            <a:r>
              <a:rPr lang="ru-RU" sz="1800" dirty="0">
                <a:latin typeface="Glober Regular" pitchFamily="50" charset="-52"/>
              </a:rPr>
              <a:t>, структурированный </a:t>
            </a:r>
            <a:r>
              <a:rPr lang="ru-RU" sz="1800" dirty="0" smtClean="0">
                <a:latin typeface="Glober Regular" pitchFamily="50" charset="-52"/>
              </a:rPr>
              <a:t>иона-ми серебра,</a:t>
            </a:r>
            <a:endParaRPr lang="ru-RU" sz="1800" dirty="0">
              <a:latin typeface="Glober Regular" pitchFamily="50" charset="-52"/>
            </a:endParaRPr>
          </a:p>
          <a:p>
            <a:pPr marL="269875" indent="0">
              <a:buNone/>
            </a:pPr>
            <a:r>
              <a:rPr lang="ru-RU" sz="1800" dirty="0" smtClean="0">
                <a:latin typeface="Glober Regular" pitchFamily="50" charset="-52"/>
              </a:rPr>
              <a:t>14 </a:t>
            </a:r>
            <a:r>
              <a:rPr lang="ru-RU" sz="1800" dirty="0">
                <a:latin typeface="Glober Regular" pitchFamily="50" charset="-52"/>
              </a:rPr>
              <a:t>растительных </a:t>
            </a:r>
            <a:r>
              <a:rPr lang="ru-RU" sz="1800" dirty="0" smtClean="0">
                <a:latin typeface="Glober Regular" pitchFamily="50" charset="-52"/>
              </a:rPr>
              <a:t>экстрактов.</a:t>
            </a:r>
            <a:endParaRPr lang="ru-RU" sz="1800" dirty="0">
              <a:latin typeface="Glober Regular" pitchFamily="50" charset="-52"/>
            </a:endParaRPr>
          </a:p>
          <a:p>
            <a:pPr marL="269875" indent="0">
              <a:buNone/>
            </a:pPr>
            <a:r>
              <a:rPr lang="ru-RU" sz="1800" dirty="0">
                <a:latin typeface="Glober Regular" pitchFamily="50" charset="-52"/>
              </a:rPr>
              <a:t>А</a:t>
            </a:r>
            <a:r>
              <a:rPr lang="ru-RU" sz="1800" dirty="0" smtClean="0">
                <a:latin typeface="Glober Regular" pitchFamily="50" charset="-52"/>
              </a:rPr>
              <a:t>нтибактериальная </a:t>
            </a:r>
            <a:r>
              <a:rPr lang="ru-RU" sz="1800" dirty="0">
                <a:latin typeface="Glober Regular" pitchFamily="50" charset="-52"/>
              </a:rPr>
              <a:t>и антивирусная </a:t>
            </a:r>
            <a:r>
              <a:rPr lang="ru-RU" sz="1800" dirty="0" smtClean="0">
                <a:latin typeface="Glober Regular" pitchFamily="50" charset="-52"/>
              </a:rPr>
              <a:t>защита.</a:t>
            </a:r>
            <a:endParaRPr lang="ru-RU" sz="1800" dirty="0">
              <a:latin typeface="Glober Regular" pitchFamily="50" charset="-52"/>
            </a:endParaRPr>
          </a:p>
          <a:p>
            <a:pPr marL="269875" indent="0">
              <a:buNone/>
            </a:pPr>
            <a:r>
              <a:rPr lang="ru-RU" sz="1800" dirty="0">
                <a:latin typeface="Glober Regular" pitchFamily="50" charset="-52"/>
              </a:rPr>
              <a:t>У</a:t>
            </a:r>
            <a:r>
              <a:rPr lang="ru-RU" sz="1800" dirty="0" smtClean="0">
                <a:latin typeface="Glober Regular" pitchFamily="50" charset="-52"/>
              </a:rPr>
              <a:t>крепление иммунитета.</a:t>
            </a:r>
            <a:endParaRPr lang="ru-RU" sz="1800" dirty="0">
              <a:latin typeface="Glober Regular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4666376" y="2257129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00000">
            <a:off x="4666041" y="2866583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4672185" y="323534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700000">
            <a:off x="4672186" y="3874696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Капля 14"/>
          <p:cNvSpPr/>
          <p:nvPr/>
        </p:nvSpPr>
        <p:spPr>
          <a:xfrm rot="18906861">
            <a:off x="7912488" y="6416693"/>
            <a:ext cx="135775" cy="135775"/>
          </a:xfrm>
          <a:prstGeom prst="teardrop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83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3999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700000">
            <a:off x="705600" y="1393908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299532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spc="-5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Экстракт </a:t>
            </a:r>
            <a:r>
              <a:rPr lang="ru-RU" sz="2000" spc="-50" dirty="0" err="1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мелонеллы</a:t>
            </a:r>
            <a:r>
              <a:rPr lang="ru-RU" sz="2000" spc="-5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. </a:t>
            </a:r>
            <a:r>
              <a:rPr lang="ru-RU" sz="2000" spc="-50" dirty="0">
                <a:latin typeface="Glober Regular" pitchFamily="50" charset="-52"/>
              </a:rPr>
              <a:t>Мощный </a:t>
            </a:r>
            <a:r>
              <a:rPr lang="ru-RU" sz="2000" spc="-50" dirty="0" smtClean="0">
                <a:latin typeface="Glober Regular" pitchFamily="50" charset="-52"/>
              </a:rPr>
              <a:t>антибактериальный эффект. </a:t>
            </a:r>
            <a:endParaRPr lang="ru-RU" sz="2000" spc="-50" dirty="0">
              <a:latin typeface="Glober Regular" pitchFamily="50" charset="-52"/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Эхинацея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. </a:t>
            </a:r>
            <a:r>
              <a:rPr lang="ru-RU" sz="2000" dirty="0">
                <a:latin typeface="Glober Regular" pitchFamily="50" charset="-52"/>
              </a:rPr>
              <a:t>Самый известный растительный иммуномодулятор, стимулирует синтез интерферонов.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Календула (ноготки). </a:t>
            </a:r>
            <a:r>
              <a:rPr lang="ru-RU" sz="2000" dirty="0">
                <a:latin typeface="Glober Regular" pitchFamily="50" charset="-52"/>
              </a:rPr>
              <a:t>Обладает </a:t>
            </a:r>
            <a:r>
              <a:rPr lang="ru-RU" sz="2000" dirty="0" smtClean="0">
                <a:latin typeface="Glober Regular" pitchFamily="50" charset="-52"/>
              </a:rPr>
              <a:t>антисептическими свойствами в </a:t>
            </a:r>
            <a:r>
              <a:rPr lang="ru-RU" sz="2000" dirty="0">
                <a:latin typeface="Glober Regular" pitchFamily="50" charset="-52"/>
              </a:rPr>
              <a:t>отношении многих инфекционных возбудителей, особенно стафилококков и стрептококков.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Курильский чай. </a:t>
            </a:r>
            <a:r>
              <a:rPr lang="ru-RU" sz="2000" dirty="0">
                <a:latin typeface="Glober Regular" pitchFamily="50" charset="-52"/>
              </a:rPr>
              <a:t>Оказывает </a:t>
            </a:r>
            <a:r>
              <a:rPr lang="ru-RU" sz="2000" dirty="0" smtClean="0">
                <a:latin typeface="Glober Regular" pitchFamily="50" charset="-52"/>
              </a:rPr>
              <a:t>противовоспалительное</a:t>
            </a:r>
            <a:r>
              <a:rPr lang="ru-RU" sz="2000" dirty="0">
                <a:latin typeface="Glober Regular" pitchFamily="50" charset="-52"/>
              </a:rPr>
              <a:t>, </a:t>
            </a:r>
            <a:r>
              <a:rPr lang="ru-RU" sz="2000" dirty="0" smtClean="0">
                <a:latin typeface="Glober Regular" pitchFamily="50" charset="-52"/>
              </a:rPr>
              <a:t>обезболивающее</a:t>
            </a:r>
            <a:r>
              <a:rPr lang="ru-RU" sz="2000" dirty="0">
                <a:latin typeface="Glober Regular" pitchFamily="50" charset="-52"/>
              </a:rPr>
              <a:t>, </a:t>
            </a:r>
            <a:r>
              <a:rPr lang="ru-RU" sz="2000" dirty="0" smtClean="0">
                <a:latin typeface="Glober Regular" pitchFamily="50" charset="-52"/>
              </a:rPr>
              <a:t>противомикробное</a:t>
            </a:r>
            <a:r>
              <a:rPr lang="ru-RU" sz="2000" dirty="0">
                <a:latin typeface="Glober Regular" pitchFamily="50" charset="-52"/>
              </a:rPr>
              <a:t>, отхаркивающее и </a:t>
            </a:r>
            <a:r>
              <a:rPr lang="ru-RU" sz="2000" dirty="0" err="1">
                <a:latin typeface="Glober Regular" pitchFamily="50" charset="-52"/>
              </a:rPr>
              <a:t>бронхолитическое</a:t>
            </a:r>
            <a:r>
              <a:rPr lang="ru-RU" sz="2000" dirty="0">
                <a:latin typeface="Glober Regular" pitchFamily="50" charset="-52"/>
              </a:rPr>
              <a:t> действие.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Шиповник.  </a:t>
            </a:r>
            <a:r>
              <a:rPr lang="ru-RU" sz="2000" spc="-30" dirty="0">
                <a:latin typeface="Glober Regular" pitchFamily="50" charset="-52"/>
              </a:rPr>
              <a:t>Поливитаминное средство с преобладанием </a:t>
            </a:r>
            <a:r>
              <a:rPr lang="ru-RU" sz="2000" spc="-30" dirty="0" smtClean="0">
                <a:latin typeface="Glober Regular" pitchFamily="50" charset="-52"/>
              </a:rPr>
              <a:t>витамина </a:t>
            </a:r>
            <a:r>
              <a:rPr lang="ru-RU" sz="2000" spc="-30" dirty="0">
                <a:latin typeface="Glober Regular" pitchFamily="50" charset="-52"/>
              </a:rPr>
              <a:t>С (до 18%), витаминов Р (</a:t>
            </a:r>
            <a:r>
              <a:rPr lang="ru-RU" sz="2000" spc="-30" dirty="0" smtClean="0">
                <a:latin typeface="Glober Regular" pitchFamily="50" charset="-52"/>
              </a:rPr>
              <a:t>рутина), В</a:t>
            </a:r>
            <a:r>
              <a:rPr lang="ru-RU" sz="1400" spc="-30" dirty="0" smtClean="0">
                <a:latin typeface="Glober Regular" pitchFamily="50" charset="-52"/>
              </a:rPr>
              <a:t>1</a:t>
            </a:r>
            <a:r>
              <a:rPr lang="ru-RU" sz="2000" spc="-30" dirty="0" smtClean="0">
                <a:latin typeface="Glober Regular" pitchFamily="50" charset="-52"/>
              </a:rPr>
              <a:t>, </a:t>
            </a:r>
            <a:r>
              <a:rPr lang="ru-RU" sz="2000" spc="-30" dirty="0">
                <a:latin typeface="Glober Regular" pitchFamily="50" charset="-52"/>
              </a:rPr>
              <a:t>В</a:t>
            </a:r>
            <a:r>
              <a:rPr lang="ru-RU" sz="1400" spc="-30" dirty="0">
                <a:latin typeface="Glober Regular" pitchFamily="50" charset="-52"/>
              </a:rPr>
              <a:t>2</a:t>
            </a:r>
            <a:r>
              <a:rPr lang="ru-RU" sz="2000" spc="-30" dirty="0">
                <a:latin typeface="Glober Regular" pitchFamily="50" charset="-52"/>
              </a:rPr>
              <a:t>, K, бета-каротина. </a:t>
            </a:r>
            <a:r>
              <a:rPr lang="ru-RU" sz="2000" spc="-30" dirty="0" smtClean="0">
                <a:latin typeface="Glober Regular" pitchFamily="50" charset="-52"/>
              </a:rPr>
              <a:t> </a:t>
            </a:r>
            <a:endParaRPr lang="ru-RU" sz="2000" spc="-30" dirty="0">
              <a:latin typeface="Glober Regular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705601" y="1825955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00000">
            <a:off x="705602" y="2618042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705602" y="3698163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700000">
            <a:off x="705936" y="4819519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34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3999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9"/>
            <a:ext cx="8064896" cy="554461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Чабрец. </a:t>
            </a:r>
            <a:r>
              <a:rPr lang="ru-RU" sz="1600" dirty="0" smtClean="0">
                <a:latin typeface="Glober Regular" pitchFamily="50" charset="-52"/>
              </a:rPr>
              <a:t>Обладает антибактериальными, антивирусными </a:t>
            </a:r>
            <a:r>
              <a:rPr lang="ru-RU" sz="1600" dirty="0">
                <a:latin typeface="Glober Regular" pitchFamily="50" charset="-52"/>
              </a:rPr>
              <a:t>и </a:t>
            </a:r>
            <a:r>
              <a:rPr lang="ru-RU" sz="1600" dirty="0" smtClean="0">
                <a:latin typeface="Glober Regular" pitchFamily="50" charset="-52"/>
              </a:rPr>
              <a:t>противогрибковыми свойствами, а </a:t>
            </a:r>
            <a:r>
              <a:rPr lang="ru-RU" sz="1600" dirty="0">
                <a:latin typeface="Glober Regular" pitchFamily="50" charset="-52"/>
              </a:rPr>
              <a:t>также </a:t>
            </a:r>
            <a:r>
              <a:rPr lang="ru-RU" sz="1600" dirty="0" smtClean="0">
                <a:latin typeface="Glober Regular" pitchFamily="50" charset="-52"/>
              </a:rPr>
              <a:t>оказывает отхаркивающее </a:t>
            </a:r>
            <a:r>
              <a:rPr lang="ru-RU" sz="1600" dirty="0">
                <a:latin typeface="Glober Regular" pitchFamily="50" charset="-52"/>
              </a:rPr>
              <a:t>действие.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Брусника. </a:t>
            </a:r>
            <a:r>
              <a:rPr lang="ru-RU" sz="1600" dirty="0" smtClean="0">
                <a:latin typeface="Glober Regular" pitchFamily="50" charset="-52"/>
              </a:rPr>
              <a:t>Обладает антибактериальными свойствами за счет содержания бензойной </a:t>
            </a:r>
            <a:r>
              <a:rPr lang="ru-RU" sz="1600" dirty="0">
                <a:latin typeface="Glober Regular" pitchFamily="50" charset="-52"/>
              </a:rPr>
              <a:t>кислоты</a:t>
            </a:r>
            <a:r>
              <a:rPr lang="ru-RU" sz="1600" dirty="0" smtClean="0">
                <a:latin typeface="Glober Regular" pitchFamily="50" charset="-52"/>
              </a:rPr>
              <a:t>. </a:t>
            </a:r>
            <a:endParaRPr lang="ru-RU" sz="1600" dirty="0">
              <a:latin typeface="Glober Regular" pitchFamily="50" charset="-5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Красный корень (копеечник сибирский).  </a:t>
            </a:r>
            <a:r>
              <a:rPr lang="ru-RU" sz="1600" dirty="0">
                <a:latin typeface="Glober Regular" pitchFamily="50" charset="-52"/>
              </a:rPr>
              <a:t>Повышает бактерицидную </a:t>
            </a:r>
            <a:r>
              <a:rPr lang="ru-RU" sz="1600" dirty="0" smtClean="0">
                <a:latin typeface="Glober Regular" pitchFamily="50" charset="-52"/>
              </a:rPr>
              <a:t>активность </a:t>
            </a:r>
            <a:r>
              <a:rPr lang="ru-RU" sz="1600" dirty="0">
                <a:latin typeface="Glober Regular" pitchFamily="50" charset="-52"/>
              </a:rPr>
              <a:t>иммунных клеток, а также </a:t>
            </a:r>
            <a:r>
              <a:rPr lang="ru-RU" sz="1600" dirty="0" smtClean="0">
                <a:latin typeface="Glober Regular" pitchFamily="50" charset="-52"/>
              </a:rPr>
              <a:t>обладает сильным противовоспалительным </a:t>
            </a:r>
            <a:r>
              <a:rPr lang="ru-RU" sz="1600" dirty="0">
                <a:latin typeface="Glober Regular" pitchFamily="50" charset="-52"/>
              </a:rPr>
              <a:t>действием.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Облепиха. </a:t>
            </a:r>
            <a:r>
              <a:rPr lang="ru-RU" sz="1600" dirty="0">
                <a:latin typeface="Glober Regular" pitchFamily="50" charset="-52"/>
              </a:rPr>
              <a:t>Антиоксидант с  высоким содержанием </a:t>
            </a:r>
            <a:r>
              <a:rPr lang="ru-RU" sz="1600" dirty="0" smtClean="0">
                <a:latin typeface="Glober Regular" pitchFamily="50" charset="-52"/>
              </a:rPr>
              <a:t>природных </a:t>
            </a:r>
            <a:r>
              <a:rPr lang="ru-RU" sz="1600" dirty="0" err="1" smtClean="0">
                <a:latin typeface="Glober Regular" pitchFamily="50" charset="-52"/>
              </a:rPr>
              <a:t>каротиноидов</a:t>
            </a:r>
            <a:r>
              <a:rPr lang="ru-RU" sz="1600" dirty="0" smtClean="0">
                <a:latin typeface="Glober Regular" pitchFamily="50" charset="-52"/>
              </a:rPr>
              <a:t> </a:t>
            </a:r>
            <a:r>
              <a:rPr lang="ru-RU" sz="1600" dirty="0">
                <a:latin typeface="Glober Regular" pitchFamily="50" charset="-52"/>
              </a:rPr>
              <a:t>(бета-каротина, </a:t>
            </a:r>
            <a:r>
              <a:rPr lang="ru-RU" sz="1600" dirty="0" err="1">
                <a:latin typeface="Glober Regular" pitchFamily="50" charset="-52"/>
              </a:rPr>
              <a:t>ликопина</a:t>
            </a:r>
            <a:r>
              <a:rPr lang="ru-RU" sz="1600" dirty="0">
                <a:latin typeface="Glober Regular" pitchFamily="50" charset="-52"/>
              </a:rPr>
              <a:t>, </a:t>
            </a:r>
            <a:r>
              <a:rPr lang="ru-RU" sz="1600" dirty="0" err="1">
                <a:latin typeface="Glober Regular" pitchFamily="50" charset="-52"/>
              </a:rPr>
              <a:t>лютеина</a:t>
            </a:r>
            <a:r>
              <a:rPr lang="ru-RU" sz="1600" dirty="0" smtClean="0">
                <a:latin typeface="Glober Regular" pitchFamily="50" charset="-52"/>
              </a:rPr>
              <a:t>). </a:t>
            </a:r>
            <a:endParaRPr lang="ru-RU" sz="1600" dirty="0">
              <a:latin typeface="Glober Regular" pitchFamily="50" charset="-5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Синюха лазурная (греческая валериана). </a:t>
            </a:r>
            <a:r>
              <a:rPr lang="ru-RU" sz="1600" dirty="0" smtClean="0">
                <a:latin typeface="Glober Regular" pitchFamily="50" charset="-52"/>
              </a:rPr>
              <a:t>Обладает седативным, антимикробным, отхаркивающим, иммуномодулирующим и </a:t>
            </a:r>
            <a:r>
              <a:rPr lang="ru-RU" sz="1600" dirty="0" err="1" smtClean="0">
                <a:latin typeface="Glober Regular" pitchFamily="50" charset="-52"/>
              </a:rPr>
              <a:t>противоязвенным</a:t>
            </a:r>
            <a:r>
              <a:rPr lang="ru-RU" sz="1600" dirty="0" smtClean="0">
                <a:latin typeface="Glober Regular" pitchFamily="50" charset="-52"/>
              </a:rPr>
              <a:t> эффектом.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Лист смородины. </a:t>
            </a:r>
            <a:r>
              <a:rPr lang="ru-RU" sz="1600" dirty="0" smtClean="0">
                <a:latin typeface="Glober Regular" pitchFamily="50" charset="-52"/>
              </a:rPr>
              <a:t>Оказывает дезинфицирующее, общее очищающее и </a:t>
            </a:r>
            <a:r>
              <a:rPr lang="ru-RU" sz="1600" dirty="0" err="1" smtClean="0">
                <a:latin typeface="Glober Regular" pitchFamily="50" charset="-52"/>
              </a:rPr>
              <a:t>детоксицирующее</a:t>
            </a:r>
            <a:r>
              <a:rPr lang="ru-RU" sz="1600" dirty="0" smtClean="0">
                <a:latin typeface="Glober Regular" pitchFamily="50" charset="-52"/>
              </a:rPr>
              <a:t> действие.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Хвоя кедра.  </a:t>
            </a:r>
            <a:r>
              <a:rPr lang="ru-RU" sz="1600" dirty="0" smtClean="0">
                <a:latin typeface="Glober Regular" pitchFamily="50" charset="-52"/>
              </a:rPr>
              <a:t>Источник природных биостимуляторов – </a:t>
            </a:r>
            <a:r>
              <a:rPr lang="ru-RU" sz="1600" dirty="0" err="1" smtClean="0">
                <a:latin typeface="Glober Regular" pitchFamily="50" charset="-52"/>
              </a:rPr>
              <a:t>полипренолов</a:t>
            </a:r>
            <a:r>
              <a:rPr lang="ru-RU" sz="1600" dirty="0" smtClean="0">
                <a:latin typeface="Glober Regular" pitchFamily="50" charset="-52"/>
              </a:rPr>
              <a:t>, которые обладают мощным антиоксидантным и иммуностимулирующим действием.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Дягиль (дудник). </a:t>
            </a:r>
            <a:r>
              <a:rPr lang="ru-RU" sz="1600" dirty="0" smtClean="0">
                <a:latin typeface="Glober Regular" pitchFamily="50" charset="-52"/>
              </a:rPr>
              <a:t>Обладает антисептическим, потогонным  и противовоспалительным эффектом.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Герань луговая. </a:t>
            </a:r>
            <a:r>
              <a:rPr lang="ru-RU" sz="1600" dirty="0" smtClean="0">
                <a:latin typeface="Glober Regular" pitchFamily="50" charset="-52"/>
              </a:rPr>
              <a:t>Оказывает мощное антиоксидантное и иммуномодулирующее действие.</a:t>
            </a:r>
            <a:endParaRPr lang="ru-RU" sz="1600" dirty="0">
              <a:latin typeface="Glober Regular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700000">
            <a:off x="705600" y="143514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700000">
            <a:off x="705601" y="2074496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700000">
            <a:off x="703202" y="2443256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703203" y="3082608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00000">
            <a:off x="705602" y="3739399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705603" y="4378751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700000">
            <a:off x="703204" y="503554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00000">
            <a:off x="703205" y="5602888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700000">
            <a:off x="700803" y="6043655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28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Гранатовый прополи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2" y="0"/>
            <a:ext cx="9134515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4000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7154" y="5139769"/>
            <a:ext cx="4395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СОСТАВ: </a:t>
            </a:r>
            <a:r>
              <a:rPr lang="ru-RU" sz="1400" i="1" dirty="0">
                <a:latin typeface="Glober Regular" pitchFamily="50" charset="-52"/>
              </a:rPr>
              <a:t>артезианская вода, мед горный, ион-структурированный прополис, </a:t>
            </a:r>
            <a:r>
              <a:rPr lang="ru-RU" sz="1400" i="1" dirty="0" err="1" smtClean="0">
                <a:latin typeface="Glober Regular" pitchFamily="50" charset="-52"/>
              </a:rPr>
              <a:t>нативный</a:t>
            </a:r>
            <a:r>
              <a:rPr lang="ru-RU" sz="1400" i="1" dirty="0" smtClean="0">
                <a:latin typeface="Glober Regular" pitchFamily="50" charset="-52"/>
              </a:rPr>
              <a:t> </a:t>
            </a:r>
            <a:r>
              <a:rPr lang="ru-RU" sz="1400" i="1" dirty="0" err="1" smtClean="0">
                <a:latin typeface="Glober Regular" pitchFamily="50" charset="-52"/>
              </a:rPr>
              <a:t>пантоге-матоген</a:t>
            </a:r>
            <a:r>
              <a:rPr lang="ru-RU" sz="1400" i="1" dirty="0">
                <a:latin typeface="Glober Regular" pitchFamily="50" charset="-52"/>
              </a:rPr>
              <a:t>, экстракты маральего корня, золотого корня, красного корня, аралии маньчжурской, листьев бадана, пихтовой хвои.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4808" y="63000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100</a:t>
            </a:r>
            <a:r>
              <a:rPr lang="ru-RU" dirty="0" smtClean="0"/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мл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37154" y="1052736"/>
            <a:ext cx="439570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Гранатовый бальзам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ТОНИЗИРУЮЩИЙ</a:t>
            </a:r>
            <a:endParaRPr lang="ru-RU" dirty="0" smtClean="0">
              <a:latin typeface="Glober Regular" pitchFamily="50" charset="-52"/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endParaRPr lang="ru-RU" sz="1800" dirty="0" smtClean="0">
              <a:latin typeface="Glober Regular" pitchFamily="50" charset="-52"/>
            </a:endParaRPr>
          </a:p>
          <a:p>
            <a:pPr marL="360363" indent="0">
              <a:buNone/>
            </a:pPr>
            <a:r>
              <a:rPr lang="ru-RU" sz="1800" dirty="0" smtClean="0">
                <a:latin typeface="Glober Regular" pitchFamily="50" charset="-52"/>
              </a:rPr>
              <a:t>Прополис</a:t>
            </a:r>
            <a:r>
              <a:rPr lang="ru-RU" sz="1800" dirty="0">
                <a:latin typeface="Glober Regular" pitchFamily="50" charset="-52"/>
              </a:rPr>
              <a:t>, структурированный </a:t>
            </a:r>
            <a:r>
              <a:rPr lang="ru-RU" sz="1800" dirty="0" smtClean="0">
                <a:latin typeface="Glober Regular" pitchFamily="50" charset="-52"/>
              </a:rPr>
              <a:t>ионами </a:t>
            </a:r>
            <a:r>
              <a:rPr lang="ru-RU" sz="1800" dirty="0">
                <a:latin typeface="Glober Regular" pitchFamily="50" charset="-52"/>
              </a:rPr>
              <a:t>железа с составе </a:t>
            </a:r>
            <a:r>
              <a:rPr lang="ru-RU" sz="1800" dirty="0" smtClean="0">
                <a:latin typeface="Glober Regular" pitchFamily="50" charset="-52"/>
              </a:rPr>
              <a:t>граната.</a:t>
            </a:r>
            <a:endParaRPr lang="ru-RU" sz="1800" dirty="0">
              <a:latin typeface="Glober Regular" pitchFamily="50" charset="-52"/>
            </a:endParaRPr>
          </a:p>
          <a:p>
            <a:pPr marL="360363" indent="0">
              <a:buNone/>
            </a:pPr>
            <a:r>
              <a:rPr lang="ru-RU" sz="1800" dirty="0">
                <a:latin typeface="Glober Regular" pitchFamily="50" charset="-52"/>
              </a:rPr>
              <a:t>П</a:t>
            </a:r>
            <a:r>
              <a:rPr lang="ru-RU" sz="1800" dirty="0" smtClean="0">
                <a:latin typeface="Glober Regular" pitchFamily="50" charset="-52"/>
              </a:rPr>
              <a:t>риродный </a:t>
            </a:r>
            <a:r>
              <a:rPr lang="ru-RU" sz="1800" dirty="0">
                <a:latin typeface="Glober Regular" pitchFamily="50" charset="-52"/>
              </a:rPr>
              <a:t>биостимулятор </a:t>
            </a:r>
            <a:r>
              <a:rPr lang="ru-RU" sz="1800" dirty="0" smtClean="0">
                <a:latin typeface="Glober Regular" pitchFamily="50" charset="-52"/>
              </a:rPr>
              <a:t>– на-</a:t>
            </a:r>
            <a:r>
              <a:rPr lang="ru-RU" sz="1800" dirty="0" err="1" smtClean="0">
                <a:latin typeface="Glober Regular" pitchFamily="50" charset="-52"/>
              </a:rPr>
              <a:t>тивный</a:t>
            </a:r>
            <a:r>
              <a:rPr lang="ru-RU" sz="1800" dirty="0" smtClean="0">
                <a:latin typeface="Glober Regular" pitchFamily="50" charset="-52"/>
              </a:rPr>
              <a:t> пантогематоген.</a:t>
            </a:r>
            <a:endParaRPr lang="ru-RU" sz="1800" dirty="0">
              <a:latin typeface="Glober Regular" pitchFamily="50" charset="-52"/>
            </a:endParaRPr>
          </a:p>
          <a:p>
            <a:pPr marL="360363" indent="0">
              <a:buNone/>
            </a:pPr>
            <a:r>
              <a:rPr lang="ru-RU" sz="1800" dirty="0">
                <a:latin typeface="Glober Regular" pitchFamily="50" charset="-52"/>
              </a:rPr>
              <a:t>Т</a:t>
            </a:r>
            <a:r>
              <a:rPr lang="ru-RU" sz="1800" dirty="0" smtClean="0">
                <a:latin typeface="Glober Regular" pitchFamily="50" charset="-52"/>
              </a:rPr>
              <a:t>онизирующий эффект.</a:t>
            </a:r>
            <a:endParaRPr lang="ru-RU" sz="1800" dirty="0">
              <a:latin typeface="Glober Regular" pitchFamily="50" charset="-52"/>
            </a:endParaRPr>
          </a:p>
          <a:p>
            <a:pPr marL="360363" indent="0">
              <a:buNone/>
            </a:pPr>
            <a:r>
              <a:rPr lang="ru-RU" sz="1800" dirty="0">
                <a:latin typeface="Glober Regular" pitchFamily="50" charset="-52"/>
              </a:rPr>
              <a:t>П</a:t>
            </a:r>
            <a:r>
              <a:rPr lang="ru-RU" sz="1800" dirty="0" smtClean="0">
                <a:latin typeface="Glober Regular" pitchFamily="50" charset="-52"/>
              </a:rPr>
              <a:t>овышение </a:t>
            </a:r>
            <a:r>
              <a:rPr lang="ru-RU" sz="1800" dirty="0">
                <a:latin typeface="Glober Regular" pitchFamily="50" charset="-52"/>
              </a:rPr>
              <a:t>концентрации </a:t>
            </a:r>
            <a:r>
              <a:rPr lang="ru-RU" sz="1800" dirty="0" smtClean="0">
                <a:latin typeface="Glober Regular" pitchFamily="50" charset="-52"/>
              </a:rPr>
              <a:t>внимания </a:t>
            </a:r>
            <a:r>
              <a:rPr lang="ru-RU" sz="1800" dirty="0">
                <a:latin typeface="Glober Regular" pitchFamily="50" charset="-52"/>
              </a:rPr>
              <a:t>и </a:t>
            </a:r>
            <a:r>
              <a:rPr lang="ru-RU" sz="1800" dirty="0" smtClean="0">
                <a:latin typeface="Glober Regular" pitchFamily="50" charset="-52"/>
              </a:rPr>
              <a:t>улучшение памяти.</a:t>
            </a:r>
            <a:endParaRPr lang="ru-RU" sz="1800" dirty="0">
              <a:latin typeface="Glober Regular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4666376" y="2257129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00000">
            <a:off x="4666038" y="2886748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4666039" y="3484643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700000">
            <a:off x="4672186" y="3833118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Капля 14"/>
          <p:cNvSpPr/>
          <p:nvPr/>
        </p:nvSpPr>
        <p:spPr>
          <a:xfrm rot="18906861">
            <a:off x="7912488" y="6416693"/>
            <a:ext cx="135775" cy="135775"/>
          </a:xfrm>
          <a:prstGeom prst="teardrop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506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3999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700000">
            <a:off x="746376" y="1219120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00000">
            <a:off x="753251" y="2515263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700000">
            <a:off x="768183" y="1865183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547" y="1124744"/>
            <a:ext cx="7848872" cy="447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Пантогематоген. </a:t>
            </a:r>
            <a:r>
              <a:rPr lang="ru-RU" sz="1700" dirty="0" smtClean="0">
                <a:latin typeface="Glober Regular" pitchFamily="50" charset="-52"/>
              </a:rPr>
              <a:t>Высокоактивное </a:t>
            </a:r>
            <a:r>
              <a:rPr lang="ru-RU" sz="1700" dirty="0">
                <a:latin typeface="Glober Regular" pitchFamily="50" charset="-52"/>
              </a:rPr>
              <a:t>тонизирующее средство, </a:t>
            </a:r>
            <a:r>
              <a:rPr lang="ru-RU" sz="1700" dirty="0" smtClean="0">
                <a:latin typeface="Glober Regular" pitchFamily="50" charset="-52"/>
              </a:rPr>
              <a:t>позволяющее </a:t>
            </a:r>
            <a:r>
              <a:rPr lang="ru-RU" sz="1700" dirty="0">
                <a:latin typeface="Glober Regular" pitchFamily="50" charset="-52"/>
              </a:rPr>
              <a:t>быстро активизировать резервы организма и повысить </a:t>
            </a:r>
            <a:r>
              <a:rPr lang="ru-RU" sz="1700" dirty="0" smtClean="0">
                <a:latin typeface="Glober Regular" pitchFamily="50" charset="-52"/>
              </a:rPr>
              <a:t>КПД</a:t>
            </a:r>
            <a:r>
              <a:rPr lang="ru-RU" sz="1700" dirty="0">
                <a:latin typeface="Glober Regular" pitchFamily="50" charset="-52"/>
              </a:rPr>
              <a:t>. </a:t>
            </a:r>
            <a:r>
              <a:rPr lang="ru-RU" sz="1700" dirty="0" smtClean="0">
                <a:latin typeface="Glober Regular" pitchFamily="50" charset="-52"/>
              </a:rPr>
              <a:t> </a:t>
            </a:r>
            <a:endParaRPr lang="ru-RU" sz="1700" dirty="0">
              <a:latin typeface="Glober Regular" pitchFamily="50" charset="-52"/>
            </a:endParaRP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Копеечник сибирский (красный корень). </a:t>
            </a:r>
            <a:r>
              <a:rPr lang="ru-RU" sz="1700" dirty="0" smtClean="0">
                <a:latin typeface="Glober Regular" pitchFamily="50" charset="-52"/>
              </a:rPr>
              <a:t>Оказывает </a:t>
            </a:r>
            <a:r>
              <a:rPr lang="ru-RU" sz="1700" dirty="0" err="1" smtClean="0">
                <a:latin typeface="Glober Regular" pitchFamily="50" charset="-52"/>
              </a:rPr>
              <a:t>противо</a:t>
            </a:r>
            <a:r>
              <a:rPr lang="ru-RU" sz="1700" dirty="0" smtClean="0">
                <a:latin typeface="Glober Regular" pitchFamily="50" charset="-52"/>
              </a:rPr>
              <a:t>-воспалительное</a:t>
            </a:r>
            <a:r>
              <a:rPr lang="ru-RU" sz="1700" dirty="0">
                <a:latin typeface="Glober Regular" pitchFamily="50" charset="-52"/>
              </a:rPr>
              <a:t>, бактерицидное и сосудорасширяющее действие. </a:t>
            </a: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Бадан толстолистный. </a:t>
            </a:r>
            <a:r>
              <a:rPr lang="ru-RU" sz="1700" dirty="0" smtClean="0">
                <a:latin typeface="Glober Regular" pitchFamily="50" charset="-52"/>
              </a:rPr>
              <a:t>Оказывает мощное антистрессорное действие, стимулирует </a:t>
            </a:r>
            <a:r>
              <a:rPr lang="ru-RU" sz="1700" dirty="0">
                <a:latin typeface="Glober Regular" pitchFamily="50" charset="-52"/>
              </a:rPr>
              <a:t>общую </a:t>
            </a:r>
            <a:r>
              <a:rPr lang="ru-RU" sz="1700" dirty="0" smtClean="0">
                <a:latin typeface="Glober Regular" pitchFamily="50" charset="-52"/>
              </a:rPr>
              <a:t>работоспособность. </a:t>
            </a:r>
            <a:r>
              <a:rPr lang="ru-RU" sz="1700" dirty="0">
                <a:latin typeface="Glober Regular" pitchFamily="50" charset="-52"/>
              </a:rPr>
              <a:t>Чай из листьев бадана – признанный тонизирующий напиток.</a:t>
            </a: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Золотой корень (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родиола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 розовая). </a:t>
            </a:r>
            <a:r>
              <a:rPr lang="ru-RU" sz="1700" dirty="0">
                <a:latin typeface="Glober Regular" pitchFamily="50" charset="-52"/>
              </a:rPr>
              <a:t>Улучшает энергетическое обеспечение мозга, способствует нормализации обменных </a:t>
            </a:r>
            <a:r>
              <a:rPr lang="ru-RU" sz="1700" dirty="0" smtClean="0">
                <a:latin typeface="Glober Regular" pitchFamily="50" charset="-52"/>
              </a:rPr>
              <a:t>про-</a:t>
            </a:r>
            <a:r>
              <a:rPr lang="ru-RU" sz="1700" dirty="0" err="1" smtClean="0">
                <a:latin typeface="Glober Regular" pitchFamily="50" charset="-52"/>
              </a:rPr>
              <a:t>цессов</a:t>
            </a:r>
            <a:r>
              <a:rPr lang="ru-RU" sz="1700" dirty="0">
                <a:latin typeface="Glober Regular" pitchFamily="50" charset="-52"/>
              </a:rPr>
              <a:t>, улучшает умственную и физическую работоспособность, </a:t>
            </a: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Маралий корень (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левзея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сафлоровидная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). </a:t>
            </a:r>
            <a:r>
              <a:rPr lang="ru-RU" sz="1700" dirty="0">
                <a:latin typeface="Glober Regular" pitchFamily="50" charset="-52"/>
              </a:rPr>
              <a:t>В народной медицине Сибири применяется как возбуждающее средство при упадке сил, после истощающих </a:t>
            </a:r>
            <a:r>
              <a:rPr lang="ru-RU" sz="1700" dirty="0" smtClean="0">
                <a:latin typeface="Glober Regular" pitchFamily="50" charset="-52"/>
              </a:rPr>
              <a:t>заболеваний</a:t>
            </a:r>
            <a:r>
              <a:rPr lang="ru-RU" sz="1700" dirty="0">
                <a:latin typeface="Glober Regular" pitchFamily="50" charset="-52"/>
              </a:rPr>
              <a:t>. </a:t>
            </a: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Аралия маньчжурская</a:t>
            </a:r>
            <a:r>
              <a:rPr lang="ru-RU" sz="1700" dirty="0">
                <a:latin typeface="Glober Regular" pitchFamily="50" charset="-52"/>
              </a:rPr>
              <a:t>. Повышает </a:t>
            </a:r>
            <a:r>
              <a:rPr lang="ru-RU" sz="1700" dirty="0" smtClean="0">
                <a:latin typeface="Glober Regular" pitchFamily="50" charset="-52"/>
              </a:rPr>
              <a:t>аппетит и </a:t>
            </a:r>
            <a:r>
              <a:rPr lang="ru-RU" sz="1700" dirty="0">
                <a:latin typeface="Glober Regular" pitchFamily="50" charset="-52"/>
              </a:rPr>
              <a:t>работоспособность, стимулирует работу сердечно-сосудистой системы. </a:t>
            </a: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749792" y="3374999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00000">
            <a:off x="732976" y="4243455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760679" y="5107551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91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Золотой прополи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2" y="0"/>
            <a:ext cx="9134515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4000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7154" y="5139769"/>
            <a:ext cx="4395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СОСТАВ: </a:t>
            </a:r>
            <a:r>
              <a:rPr lang="ru-RU" sz="1400" i="1" dirty="0">
                <a:latin typeface="Glober Regular" pitchFamily="50" charset="-52"/>
              </a:rPr>
              <a:t>артезианская вода, мед горный, ион-структурированный прополис, трава очанки, чага, </a:t>
            </a:r>
            <a:r>
              <a:rPr lang="ru-RU" sz="1400" i="1" dirty="0" smtClean="0">
                <a:latin typeface="Glober Regular" pitchFamily="50" charset="-52"/>
              </a:rPr>
              <a:t>красный </a:t>
            </a:r>
            <a:r>
              <a:rPr lang="ru-RU" sz="1400" i="1" dirty="0">
                <a:latin typeface="Glober Regular" pitchFamily="50" charset="-52"/>
              </a:rPr>
              <a:t>корень, маралий корень, цветки календулы, трава клевера, трава </a:t>
            </a:r>
            <a:r>
              <a:rPr lang="ru-RU" sz="1400" i="1" dirty="0" err="1">
                <a:latin typeface="Glober Regular" pitchFamily="50" charset="-52"/>
              </a:rPr>
              <a:t>якорцев</a:t>
            </a:r>
            <a:r>
              <a:rPr lang="ru-RU" sz="1400" i="1" dirty="0">
                <a:latin typeface="Glober Regular" pitchFamily="50" charset="-52"/>
              </a:rPr>
              <a:t>, корень астрагала, плоды боярышника</a:t>
            </a:r>
            <a:r>
              <a:rPr lang="ru-RU" sz="1400" i="1" dirty="0" smtClean="0">
                <a:latin typeface="Glober Regular" pitchFamily="50" charset="-52"/>
              </a:rPr>
              <a:t>.</a:t>
            </a:r>
            <a:endParaRPr lang="ru-RU" sz="1400" i="1" dirty="0">
              <a:latin typeface="Globe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4808" y="63000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100</a:t>
            </a:r>
            <a:r>
              <a:rPr lang="ru-RU" dirty="0" smtClean="0"/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мл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37154" y="1052736"/>
            <a:ext cx="439570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Золотой бальзам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НЕЙРОПРОТЕКТОР-НЫЙ</a:t>
            </a:r>
            <a:endParaRPr lang="ru-RU" sz="2800" dirty="0" smtClean="0">
              <a:latin typeface="Glober Regular" pitchFamily="50" charset="-52"/>
            </a:endParaRPr>
          </a:p>
          <a:p>
            <a:pPr marL="358775" indent="0">
              <a:buNone/>
            </a:pPr>
            <a:r>
              <a:rPr lang="ru-RU" sz="1800" dirty="0" smtClean="0">
                <a:latin typeface="Glober Regular" pitchFamily="50" charset="-52"/>
              </a:rPr>
              <a:t>Прополис, структурированный ионами золота.</a:t>
            </a:r>
          </a:p>
          <a:p>
            <a:pPr marL="358775" indent="0">
              <a:buNone/>
            </a:pPr>
            <a:r>
              <a:rPr lang="ru-RU" sz="1800" dirty="0" smtClean="0">
                <a:latin typeface="Glober Regular" pitchFamily="50" charset="-52"/>
              </a:rPr>
              <a:t>Рост энергетического потенциала мозга,</a:t>
            </a:r>
          </a:p>
          <a:p>
            <a:pPr marL="358775" indent="0">
              <a:buNone/>
            </a:pPr>
            <a:r>
              <a:rPr lang="ru-RU" sz="1800" dirty="0" smtClean="0">
                <a:latin typeface="Glober Regular" pitchFamily="50" charset="-52"/>
              </a:rPr>
              <a:t>Улучшение </a:t>
            </a:r>
            <a:r>
              <a:rPr lang="ru-RU" sz="1800" dirty="0">
                <a:latin typeface="Glober Regular" pitchFamily="50" charset="-52"/>
              </a:rPr>
              <a:t>мозгового </a:t>
            </a:r>
            <a:r>
              <a:rPr lang="ru-RU" sz="1800" dirty="0" err="1" smtClean="0">
                <a:latin typeface="Glober Regular" pitchFamily="50" charset="-52"/>
              </a:rPr>
              <a:t>кровообра-щения</a:t>
            </a:r>
            <a:r>
              <a:rPr lang="ru-RU" sz="1800" dirty="0" smtClean="0">
                <a:latin typeface="Glober Regular" pitchFamily="50" charset="-52"/>
              </a:rPr>
              <a:t>. </a:t>
            </a:r>
            <a:endParaRPr lang="ru-RU" sz="1800" dirty="0">
              <a:latin typeface="Glober Regular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4666377" y="2762932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4666376" y="395542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Капля 14"/>
          <p:cNvSpPr/>
          <p:nvPr/>
        </p:nvSpPr>
        <p:spPr>
          <a:xfrm rot="18906861">
            <a:off x="7912488" y="6416693"/>
            <a:ext cx="135775" cy="135775"/>
          </a:xfrm>
          <a:prstGeom prst="teardrop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700000">
            <a:off x="4666378" y="338142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90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3999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700000">
            <a:off x="705600" y="143514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705601" y="214650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00000">
            <a:off x="705602" y="286658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705602" y="3874696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700000">
            <a:off x="705604" y="4522768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299532"/>
            <a:ext cx="7992888" cy="382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sz="2000" spc="-3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Очанка лекарственная. </a:t>
            </a:r>
            <a:r>
              <a:rPr lang="ru-RU" sz="2000" spc="-30" dirty="0">
                <a:latin typeface="Glober Regular" pitchFamily="50" charset="-52"/>
              </a:rPr>
              <a:t>Улучшает кровообращение в сосудах </a:t>
            </a:r>
            <a:r>
              <a:rPr lang="ru-RU" sz="2000" spc="-30" dirty="0" smtClean="0">
                <a:latin typeface="Glober Regular" pitchFamily="50" charset="-52"/>
              </a:rPr>
              <a:t>мозга </a:t>
            </a:r>
            <a:r>
              <a:rPr lang="ru-RU" sz="2000" spc="-30" dirty="0">
                <a:latin typeface="Glober Regular" pitchFamily="50" charset="-52"/>
              </a:rPr>
              <a:t>и глаз за счет укрепления капилляров, снижения вязкости крови.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Чага (березовый гриб). </a:t>
            </a:r>
            <a:r>
              <a:rPr lang="ru-RU" sz="2000" dirty="0">
                <a:latin typeface="Glober Regular" pitchFamily="50" charset="-52"/>
              </a:rPr>
              <a:t>Активизирует энергетический обмен в мозговой ткани. 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Красный корень (копеечник сибирский). </a:t>
            </a:r>
            <a:r>
              <a:rPr lang="ru-RU" sz="2000" dirty="0">
                <a:latin typeface="Glober Regular" pitchFamily="50" charset="-52"/>
              </a:rPr>
              <a:t>В народной медицине Алтая и Китая используется  при головных болях и повышенной возбудимости. 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Маралий корень (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левзея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сафлоровидная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).  </a:t>
            </a:r>
            <a:r>
              <a:rPr lang="ru-RU" sz="2000" dirty="0">
                <a:latin typeface="Glober Regular" pitchFamily="50" charset="-52"/>
              </a:rPr>
              <a:t>Повышает умственную работоспособность, память, устойчивость к стрессу. 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Календула (ноготки). </a:t>
            </a:r>
            <a:r>
              <a:rPr lang="ru-RU" sz="2000" dirty="0" smtClean="0">
                <a:latin typeface="Glober Regular" pitchFamily="50" charset="-52"/>
              </a:rPr>
              <a:t>Содержит в высокой дозе одни </a:t>
            </a:r>
            <a:r>
              <a:rPr lang="ru-RU" sz="2000" dirty="0">
                <a:latin typeface="Glober Regular" pitchFamily="50" charset="-52"/>
              </a:rPr>
              <a:t>из самых сильных природных антиоксидантов </a:t>
            </a:r>
            <a:r>
              <a:rPr lang="ru-RU" sz="2000" dirty="0" smtClean="0">
                <a:latin typeface="Glober Regular" pitchFamily="50" charset="-52"/>
              </a:rPr>
              <a:t>– </a:t>
            </a:r>
            <a:r>
              <a:rPr lang="ru-RU" sz="2000" dirty="0" err="1" smtClean="0">
                <a:latin typeface="Glober Regular" pitchFamily="50" charset="-52"/>
              </a:rPr>
              <a:t>ликопин</a:t>
            </a:r>
            <a:r>
              <a:rPr lang="ru-RU" sz="2000" dirty="0" smtClean="0">
                <a:latin typeface="Glober Regular" pitchFamily="50" charset="-52"/>
              </a:rPr>
              <a:t> </a:t>
            </a:r>
            <a:r>
              <a:rPr lang="ru-RU" sz="2000" dirty="0">
                <a:latin typeface="Glober Regular" pitchFamily="50" charset="-52"/>
              </a:rPr>
              <a:t>и </a:t>
            </a:r>
            <a:r>
              <a:rPr lang="ru-RU" sz="2000" dirty="0" err="1" smtClean="0">
                <a:latin typeface="Glober Regular" pitchFamily="50" charset="-52"/>
              </a:rPr>
              <a:t>лютеин</a:t>
            </a:r>
            <a:r>
              <a:rPr lang="ru-RU" sz="2000" dirty="0" smtClean="0">
                <a:latin typeface="Glober Regular" pitchFamily="50" charset="-52"/>
              </a:rPr>
              <a:t>.</a:t>
            </a:r>
            <a:endParaRPr lang="ru-RU" sz="2000" dirty="0">
              <a:latin typeface="Glober Regular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55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87" y="0"/>
            <a:ext cx="911242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97152"/>
            <a:ext cx="7344816" cy="103671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Прополис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Glober Regular" pitchFamily="50" charset="-52"/>
              </a:rPr>
              <a:t> —</a:t>
            </a:r>
            <a:r>
              <a:rPr lang="ru-RU" sz="2400" dirty="0">
                <a:latin typeface="Glober Regular" pitchFamily="50" charset="-52"/>
              </a:rPr>
              <a:t> </a:t>
            </a:r>
            <a:endParaRPr lang="ru-RU" sz="2400" dirty="0" smtClean="0">
              <a:latin typeface="Glober Regular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Glober Regular" pitchFamily="50" charset="-52"/>
              </a:rPr>
              <a:t>это </a:t>
            </a:r>
            <a:r>
              <a:rPr lang="ru-RU" sz="2400" dirty="0">
                <a:latin typeface="Glober Regular" pitchFamily="50" charset="-52"/>
              </a:rPr>
              <a:t>продукт переработки </a:t>
            </a:r>
            <a:r>
              <a:rPr lang="ru-RU" sz="2400" dirty="0" smtClean="0">
                <a:latin typeface="Glober Regular" pitchFamily="50" charset="-52"/>
              </a:rPr>
              <a:t>пчелами смол растений.</a:t>
            </a:r>
            <a:endParaRPr lang="ru-RU" sz="2400" b="1" dirty="0">
              <a:latin typeface="Glober Regular" pitchFamily="50" charset="-52"/>
            </a:endParaRPr>
          </a:p>
        </p:txBody>
      </p:sp>
      <p:pic>
        <p:nvPicPr>
          <p:cNvPr id="1026" name="Picture 2" descr="E:\WORK\_PRESENTATION\PROPOLIS\t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0"/>
            <a:ext cx="9144000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58798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Glober Regular" pitchFamily="50" charset="-52"/>
              </a:rPr>
              <a:t>От греч. </a:t>
            </a:r>
            <a:r>
              <a:rPr lang="ru-RU" sz="1600" b="1" i="1" dirty="0">
                <a:latin typeface="Glober Regular" pitchFamily="50" charset="-52"/>
              </a:rPr>
              <a:t>полис</a:t>
            </a:r>
            <a:r>
              <a:rPr lang="ru-RU" sz="1600" i="1" dirty="0">
                <a:latin typeface="Glober Regular" pitchFamily="50" charset="-52"/>
              </a:rPr>
              <a:t> – город, </a:t>
            </a:r>
            <a:r>
              <a:rPr lang="ru-RU" sz="1600" b="1" i="1" dirty="0">
                <a:latin typeface="Glober Regular" pitchFamily="50" charset="-52"/>
              </a:rPr>
              <a:t>про</a:t>
            </a:r>
            <a:r>
              <a:rPr lang="ru-RU" sz="1600" i="1" dirty="0">
                <a:latin typeface="Glober Regular" pitchFamily="50" charset="-52"/>
              </a:rPr>
              <a:t> </a:t>
            </a:r>
            <a:r>
              <a:rPr lang="ru-RU" sz="1600" i="1" dirty="0" smtClean="0">
                <a:latin typeface="Glober Regular" pitchFamily="50" charset="-52"/>
              </a:rPr>
              <a:t>– впереди («ворота </a:t>
            </a:r>
            <a:r>
              <a:rPr lang="ru-RU" sz="1600" i="1" dirty="0">
                <a:latin typeface="Glober Regular" pitchFamily="50" charset="-52"/>
              </a:rPr>
              <a:t>пчелиного </a:t>
            </a:r>
            <a:r>
              <a:rPr lang="ru-RU" sz="1600" i="1" dirty="0" smtClean="0">
                <a:latin typeface="Glober Regular" pitchFamily="50" charset="-52"/>
              </a:rPr>
              <a:t>города»)</a:t>
            </a:r>
            <a:endParaRPr lang="ru-RU" sz="1600" i="1" dirty="0">
              <a:latin typeface="Glober Regular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37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3999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700000">
            <a:off x="705600" y="142642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700000">
            <a:off x="705491" y="2362528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700000">
            <a:off x="705937" y="3298632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705937" y="4459480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90821"/>
            <a:ext cx="777686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Боярышник колючий.  </a:t>
            </a:r>
            <a:r>
              <a:rPr lang="ru-RU" sz="2000" dirty="0">
                <a:latin typeface="Glober Regular" pitchFamily="50" charset="-52"/>
              </a:rPr>
              <a:t>Обладает прямым сосудорасширяющим действием и </a:t>
            </a:r>
            <a:r>
              <a:rPr lang="ru-RU" sz="2000" dirty="0" smtClean="0">
                <a:latin typeface="Glober Regular" pitchFamily="50" charset="-52"/>
              </a:rPr>
              <a:t>способствует </a:t>
            </a:r>
            <a:r>
              <a:rPr lang="ru-RU" sz="2000" dirty="0">
                <a:latin typeface="Glober Regular" pitchFamily="50" charset="-52"/>
              </a:rPr>
              <a:t>снижению артериального давления.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Астрагал. </a:t>
            </a:r>
            <a:r>
              <a:rPr lang="ru-RU" sz="2000" dirty="0">
                <a:latin typeface="Glober Regular" pitchFamily="50" charset="-52"/>
              </a:rPr>
              <a:t>Способствует снижению артериального давления, </a:t>
            </a:r>
            <a:r>
              <a:rPr lang="ru-RU" sz="2000" dirty="0" smtClean="0">
                <a:latin typeface="Glober Regular" pitchFamily="50" charset="-52"/>
              </a:rPr>
              <a:t>обладает  выраженным сосудорасширяющим эффектом. </a:t>
            </a:r>
            <a:endParaRPr lang="ru-RU" sz="2000" dirty="0">
              <a:latin typeface="Glober Regular" pitchFamily="50" charset="-52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Якорцы стелющиеся. </a:t>
            </a:r>
            <a:r>
              <a:rPr lang="ru-RU" sz="2000" dirty="0" smtClean="0">
                <a:latin typeface="Glober Regular" pitchFamily="50" charset="-52"/>
              </a:rPr>
              <a:t>Обладают </a:t>
            </a:r>
            <a:r>
              <a:rPr lang="ru-RU" sz="2000" dirty="0">
                <a:latin typeface="Glober Regular" pitchFamily="50" charset="-52"/>
              </a:rPr>
              <a:t>широким спектром </a:t>
            </a:r>
            <a:r>
              <a:rPr lang="ru-RU" sz="2000" dirty="0" smtClean="0">
                <a:latin typeface="Glober Regular" pitchFamily="50" charset="-52"/>
              </a:rPr>
              <a:t>свойств биологического </a:t>
            </a:r>
            <a:r>
              <a:rPr lang="ru-RU" sz="2000" dirty="0">
                <a:latin typeface="Glober Regular" pitchFamily="50" charset="-52"/>
              </a:rPr>
              <a:t>действия, в том числе </a:t>
            </a:r>
            <a:r>
              <a:rPr lang="ru-RU" sz="2000" dirty="0" smtClean="0">
                <a:latin typeface="Glober Regular" pitchFamily="50" charset="-52"/>
              </a:rPr>
              <a:t>положительно действуют </a:t>
            </a:r>
            <a:r>
              <a:rPr lang="ru-RU" sz="2000" dirty="0">
                <a:latin typeface="Glober Regular" pitchFamily="50" charset="-52"/>
              </a:rPr>
              <a:t>на </a:t>
            </a:r>
            <a:r>
              <a:rPr lang="ru-RU" sz="2000" dirty="0" smtClean="0">
                <a:latin typeface="Glober Regular" pitchFamily="50" charset="-52"/>
              </a:rPr>
              <a:t>сосуды сердца </a:t>
            </a:r>
            <a:r>
              <a:rPr lang="ru-RU" sz="2000" dirty="0">
                <a:latin typeface="Glober Regular" pitchFamily="50" charset="-52"/>
              </a:rPr>
              <a:t>и головного мозга.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Красный клевер. </a:t>
            </a:r>
            <a:r>
              <a:rPr lang="ru-RU" sz="2000" dirty="0">
                <a:latin typeface="Glober Regular" pitchFamily="50" charset="-52"/>
              </a:rPr>
              <a:t>Обеспечивает быстрое и значительное снижение уровня холестерина. </a:t>
            </a:r>
          </a:p>
        </p:txBody>
      </p:sp>
    </p:spTree>
    <p:extLst>
      <p:ext uri="{BB962C8B-B14F-4D97-AF65-F5344CB8AC3E}">
        <p14:creationId xmlns="" xmlns:p14="http://schemas.microsoft.com/office/powerpoint/2010/main" val="2392091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Малахитовый прополи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2" y="0"/>
            <a:ext cx="9134515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4000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7154" y="5139769"/>
            <a:ext cx="4395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СОСТАВ: </a:t>
            </a:r>
            <a:r>
              <a:rPr lang="ru-RU" sz="1400" i="1" dirty="0">
                <a:latin typeface="Glober Regular" pitchFamily="50" charset="-52"/>
              </a:rPr>
              <a:t>артезианская вода, мед горный, ион-структурированный прополис, трава боровой матки, трава пастушьей сумки, трава шалфея, </a:t>
            </a:r>
            <a:r>
              <a:rPr lang="ru-RU" sz="1400" i="1" dirty="0" smtClean="0">
                <a:latin typeface="Glober Regular" pitchFamily="50" charset="-52"/>
              </a:rPr>
              <a:t>ко-</a:t>
            </a:r>
            <a:r>
              <a:rPr lang="ru-RU" sz="1400" i="1" dirty="0" err="1" smtClean="0">
                <a:latin typeface="Glober Regular" pitchFamily="50" charset="-52"/>
              </a:rPr>
              <a:t>рень</a:t>
            </a:r>
            <a:r>
              <a:rPr lang="ru-RU" sz="1400" i="1" dirty="0" smtClean="0">
                <a:latin typeface="Glober Regular" pitchFamily="50" charset="-52"/>
              </a:rPr>
              <a:t> </a:t>
            </a:r>
            <a:r>
              <a:rPr lang="ru-RU" sz="1400" i="1" dirty="0">
                <a:latin typeface="Glober Regular" pitchFamily="50" charset="-52"/>
              </a:rPr>
              <a:t>солодки, листья брусники, трава </a:t>
            </a:r>
            <a:r>
              <a:rPr lang="ru-RU" sz="1400" i="1" dirty="0" smtClean="0">
                <a:latin typeface="Glober Regular" pitchFamily="50" charset="-52"/>
              </a:rPr>
              <a:t>пустырника</a:t>
            </a:r>
            <a:r>
              <a:rPr lang="ru-RU" sz="1400" i="1" dirty="0">
                <a:latin typeface="Glober Regular" pitchFamily="50" charset="-52"/>
              </a:rPr>
              <a:t>, трава ромашки, корень дягиля.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4808" y="63000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100</a:t>
            </a:r>
            <a:r>
              <a:rPr lang="ru-RU" dirty="0" smtClean="0"/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lober Black Italic" pitchFamily="50" charset="-52"/>
              </a:rPr>
              <a:t>мл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37154" y="1052736"/>
            <a:ext cx="4267417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Малахитовый бальзам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ЖЕНСКИЙ</a:t>
            </a:r>
            <a:endParaRPr lang="ru-RU" dirty="0" smtClean="0">
              <a:latin typeface="Glober Regular" pitchFamily="50" charset="-52"/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endParaRPr lang="ru-RU" sz="1800" dirty="0" smtClean="0">
              <a:latin typeface="Glober Regular" pitchFamily="50" charset="-52"/>
            </a:endParaRPr>
          </a:p>
          <a:p>
            <a:pPr marL="358775" indent="0">
              <a:buNone/>
            </a:pPr>
            <a:r>
              <a:rPr lang="ru-RU" sz="1800" dirty="0" smtClean="0">
                <a:latin typeface="Glober Regular" pitchFamily="50" charset="-52"/>
              </a:rPr>
              <a:t>Прополис</a:t>
            </a:r>
            <a:r>
              <a:rPr lang="ru-RU" sz="1800" dirty="0">
                <a:latin typeface="Glober Regular" pitchFamily="50" charset="-52"/>
              </a:rPr>
              <a:t>, структурированный ионами меди в составе </a:t>
            </a:r>
            <a:r>
              <a:rPr lang="ru-RU" sz="1800" dirty="0" smtClean="0">
                <a:latin typeface="Glober Regular" pitchFamily="50" charset="-52"/>
              </a:rPr>
              <a:t>малахита.</a:t>
            </a:r>
            <a:endParaRPr lang="ru-RU" sz="1800" dirty="0">
              <a:latin typeface="Glober Regular" pitchFamily="50" charset="-52"/>
            </a:endParaRPr>
          </a:p>
          <a:p>
            <a:pPr marL="358775" indent="0">
              <a:buNone/>
            </a:pPr>
            <a:r>
              <a:rPr lang="ru-RU" sz="1800" dirty="0" smtClean="0">
                <a:latin typeface="Glober Regular" pitchFamily="50" charset="-52"/>
              </a:rPr>
              <a:t>Нормализация  гормонального баланса. </a:t>
            </a:r>
            <a:endParaRPr lang="ru-RU" sz="1800" dirty="0">
              <a:latin typeface="Glober Regular" pitchFamily="50" charset="-52"/>
            </a:endParaRPr>
          </a:p>
          <a:p>
            <a:pPr marL="358775" indent="0">
              <a:buNone/>
            </a:pPr>
            <a:r>
              <a:rPr lang="ru-RU" sz="1800" dirty="0">
                <a:latin typeface="Glober Regular" pitchFamily="50" charset="-52"/>
              </a:rPr>
              <a:t>П</a:t>
            </a:r>
            <a:r>
              <a:rPr lang="ru-RU" sz="1800" dirty="0" smtClean="0">
                <a:latin typeface="Glober Regular" pitchFamily="50" charset="-52"/>
              </a:rPr>
              <a:t>оддержка </a:t>
            </a:r>
            <a:r>
              <a:rPr lang="ru-RU" sz="1800" dirty="0">
                <a:latin typeface="Glober Regular" pitchFamily="50" charset="-52"/>
              </a:rPr>
              <a:t>мочеполовой </a:t>
            </a:r>
            <a:r>
              <a:rPr lang="ru-RU" sz="1800" dirty="0" smtClean="0">
                <a:latin typeface="Glober Regular" pitchFamily="50" charset="-52"/>
              </a:rPr>
              <a:t>системы,</a:t>
            </a:r>
            <a:endParaRPr lang="ru-RU" sz="1800" dirty="0">
              <a:latin typeface="Glober Regular" pitchFamily="50" charset="-52"/>
            </a:endParaRPr>
          </a:p>
          <a:p>
            <a:pPr marL="358775" indent="0">
              <a:buNone/>
            </a:pPr>
            <a:r>
              <a:rPr lang="ru-RU" sz="1800" dirty="0" smtClean="0">
                <a:latin typeface="Glober Regular" pitchFamily="50" charset="-52"/>
              </a:rPr>
              <a:t>нормализация </a:t>
            </a:r>
            <a:r>
              <a:rPr lang="ru-RU" sz="1800" dirty="0">
                <a:latin typeface="Glober Regular" pitchFamily="50" charset="-52"/>
              </a:rPr>
              <a:t>менструального </a:t>
            </a:r>
            <a:r>
              <a:rPr lang="ru-RU" sz="1800" dirty="0" smtClean="0">
                <a:latin typeface="Glober Regular" pitchFamily="50" charset="-52"/>
              </a:rPr>
              <a:t>цикла.</a:t>
            </a:r>
            <a:endParaRPr lang="ru-RU" sz="1800" dirty="0">
              <a:latin typeface="Glober Regular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4666376" y="2257129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00000">
            <a:off x="4698328" y="2762931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4698328" y="3305056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700000">
            <a:off x="4734885" y="3909486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Капля 14"/>
          <p:cNvSpPr/>
          <p:nvPr/>
        </p:nvSpPr>
        <p:spPr>
          <a:xfrm rot="18906861">
            <a:off x="7912488" y="6416693"/>
            <a:ext cx="135775" cy="135775"/>
          </a:xfrm>
          <a:prstGeom prst="teardrop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55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3999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700000">
            <a:off x="705600" y="1385197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00000">
            <a:off x="705491" y="2578552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700000">
            <a:off x="705937" y="3379360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700000">
            <a:off x="705937" y="4234736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290821"/>
            <a:ext cx="78488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Боровая матка (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ортилия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). </a:t>
            </a:r>
            <a:r>
              <a:rPr lang="ru-RU" sz="2000" dirty="0">
                <a:latin typeface="Glober Regular" pitchFamily="50" charset="-52"/>
              </a:rPr>
              <a:t>Применяется как </a:t>
            </a:r>
            <a:r>
              <a:rPr lang="ru-RU" sz="2000" dirty="0" smtClean="0">
                <a:latin typeface="Glober Regular" pitchFamily="50" charset="-52"/>
              </a:rPr>
              <a:t>мочегонное </a:t>
            </a:r>
            <a:r>
              <a:rPr lang="ru-RU" sz="2000" dirty="0">
                <a:latin typeface="Glober Regular" pitchFamily="50" charset="-52"/>
              </a:rPr>
              <a:t>и антисептическое средство </a:t>
            </a:r>
            <a:r>
              <a:rPr lang="ru-RU" sz="2000" dirty="0" smtClean="0">
                <a:latin typeface="Glober Regular" pitchFamily="50" charset="-52"/>
              </a:rPr>
              <a:t>при воспалительных процессах в почках, мочевом пузыре, в </a:t>
            </a:r>
            <a:r>
              <a:rPr lang="ru-RU" sz="2000" dirty="0">
                <a:latin typeface="Glober Regular" pitchFamily="50" charset="-52"/>
              </a:rPr>
              <a:t>области </a:t>
            </a:r>
            <a:r>
              <a:rPr lang="ru-RU" sz="2000" dirty="0" smtClean="0">
                <a:latin typeface="Glober Regular" pitchFamily="50" charset="-52"/>
              </a:rPr>
              <a:t>гинекологии.</a:t>
            </a:r>
            <a:endParaRPr lang="ru-RU" sz="2000" dirty="0">
              <a:latin typeface="Glober Regular" pitchFamily="50" charset="-52"/>
            </a:endParaRP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Пастушья сумка. </a:t>
            </a:r>
            <a:r>
              <a:rPr lang="ru-RU" sz="2000" dirty="0" smtClean="0">
                <a:latin typeface="Glober Regular" pitchFamily="50" charset="-52"/>
              </a:rPr>
              <a:t>Используется </a:t>
            </a:r>
            <a:r>
              <a:rPr lang="ru-RU" sz="2000" dirty="0">
                <a:latin typeface="Glober Regular" pitchFamily="50" charset="-52"/>
              </a:rPr>
              <a:t>как </a:t>
            </a:r>
            <a:r>
              <a:rPr lang="ru-RU" sz="2000" dirty="0" smtClean="0">
                <a:latin typeface="Glober Regular" pitchFamily="50" charset="-52"/>
              </a:rPr>
              <a:t>антибактериальное </a:t>
            </a:r>
            <a:r>
              <a:rPr lang="ru-RU" sz="2000" dirty="0">
                <a:latin typeface="Glober Regular" pitchFamily="50" charset="-52"/>
              </a:rPr>
              <a:t>средство при заболеваниях почек и мочевых путей. 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Трава шалфея. </a:t>
            </a:r>
            <a:r>
              <a:rPr lang="ru-RU" sz="2000" dirty="0" smtClean="0">
                <a:latin typeface="Glober Regular" pitchFamily="50" charset="-52"/>
              </a:rPr>
              <a:t>Растительное средство, помогающее </a:t>
            </a:r>
            <a:r>
              <a:rPr lang="ru-RU" sz="2000" dirty="0">
                <a:latin typeface="Glober Regular" pitchFamily="50" charset="-52"/>
              </a:rPr>
              <a:t>при </a:t>
            </a:r>
            <a:r>
              <a:rPr lang="ru-RU" sz="2000" dirty="0" smtClean="0">
                <a:latin typeface="Glober Regular" pitchFamily="50" charset="-52"/>
              </a:rPr>
              <a:t>женском бесплодии.  </a:t>
            </a:r>
            <a:endParaRPr lang="ru-RU" sz="2000" dirty="0">
              <a:latin typeface="Glober Regular" pitchFamily="50" charset="-52"/>
            </a:endParaRP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Солодка. </a:t>
            </a:r>
            <a:r>
              <a:rPr lang="ru-RU" sz="2000" dirty="0">
                <a:latin typeface="Glober Regular" pitchFamily="50" charset="-52"/>
              </a:rPr>
              <a:t>В тибетской медицине почитается наравне с </a:t>
            </a:r>
            <a:r>
              <a:rPr lang="ru-RU" sz="2000" dirty="0" err="1" smtClean="0">
                <a:latin typeface="Glober Regular" pitchFamily="50" charset="-52"/>
              </a:rPr>
              <a:t>женьше</a:t>
            </a:r>
            <a:r>
              <a:rPr lang="ru-RU" sz="2000" dirty="0" smtClean="0">
                <a:latin typeface="Glober Regular" pitchFamily="50" charset="-52"/>
              </a:rPr>
              <a:t>-нем </a:t>
            </a:r>
            <a:r>
              <a:rPr lang="ru-RU" sz="2000" dirty="0">
                <a:latin typeface="Glober Regular" pitchFamily="50" charset="-52"/>
              </a:rPr>
              <a:t>и считается главным омолаживающим средством</a:t>
            </a:r>
            <a:r>
              <a:rPr lang="ru-RU" sz="2000" dirty="0" smtClean="0">
                <a:latin typeface="Glober Regular" pitchFamily="50" charset="-52"/>
              </a:rPr>
              <a:t>. Нормали-</a:t>
            </a:r>
            <a:r>
              <a:rPr lang="ru-RU" sz="2000" dirty="0" err="1" smtClean="0">
                <a:latin typeface="Glober Regular" pitchFamily="50" charset="-52"/>
              </a:rPr>
              <a:t>зует</a:t>
            </a:r>
            <a:r>
              <a:rPr lang="ru-RU" sz="2000" dirty="0" smtClean="0">
                <a:latin typeface="Glober Regular" pitchFamily="50" charset="-52"/>
              </a:rPr>
              <a:t> </a:t>
            </a:r>
            <a:r>
              <a:rPr lang="ru-RU" sz="2000" dirty="0">
                <a:latin typeface="Glober Regular" pitchFamily="50" charset="-52"/>
              </a:rPr>
              <a:t>баланс женских половых гормонов</a:t>
            </a:r>
            <a:r>
              <a:rPr lang="ru-RU" sz="2000" dirty="0" smtClean="0">
                <a:latin typeface="Glober Regular" pitchFamily="50" charset="-52"/>
              </a:rPr>
              <a:t>. </a:t>
            </a:r>
            <a:endParaRPr lang="ru-RU" sz="2000" dirty="0">
              <a:latin typeface="Glober Regular" pitchFamily="50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56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3999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700000">
            <a:off x="705600" y="142642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00000">
            <a:off x="705491" y="2290520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700000">
            <a:off x="705937" y="3154616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700000">
            <a:off x="705937" y="4234736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290821"/>
            <a:ext cx="784887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Дягиль (дудник). </a:t>
            </a:r>
            <a:r>
              <a:rPr lang="ru-RU" sz="2000" dirty="0">
                <a:latin typeface="Glober Regular" pitchFamily="50" charset="-52"/>
              </a:rPr>
              <a:t>Обладает антисептическими </a:t>
            </a:r>
            <a:r>
              <a:rPr lang="ru-RU" sz="2000" dirty="0" smtClean="0">
                <a:latin typeface="Glober Regular" pitchFamily="50" charset="-52"/>
              </a:rPr>
              <a:t>свойствами, </a:t>
            </a:r>
            <a:r>
              <a:rPr lang="ru-RU" sz="2000" dirty="0" err="1" smtClean="0">
                <a:latin typeface="Glober Regular" pitchFamily="50" charset="-52"/>
              </a:rPr>
              <a:t>спо-собен</a:t>
            </a:r>
            <a:r>
              <a:rPr lang="ru-RU" sz="2000" dirty="0" smtClean="0">
                <a:latin typeface="Glober Regular" pitchFamily="50" charset="-52"/>
              </a:rPr>
              <a:t> </a:t>
            </a:r>
            <a:r>
              <a:rPr lang="ru-RU" sz="2000" dirty="0">
                <a:latin typeface="Glober Regular" pitchFamily="50" charset="-52"/>
              </a:rPr>
              <a:t>регулировать баланс женских половых гормонов. 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Пустырник. </a:t>
            </a:r>
            <a:r>
              <a:rPr lang="ru-RU" sz="2000" dirty="0" smtClean="0">
                <a:latin typeface="Glober Regular" pitchFamily="50" charset="-52"/>
              </a:rPr>
              <a:t>Оказывает седативное, </a:t>
            </a:r>
            <a:r>
              <a:rPr lang="ru-RU" sz="2000" dirty="0" err="1" smtClean="0">
                <a:latin typeface="Glober Regular" pitchFamily="50" charset="-52"/>
              </a:rPr>
              <a:t>кардиотоническое</a:t>
            </a:r>
            <a:r>
              <a:rPr lang="ru-RU" sz="2000" dirty="0" smtClean="0">
                <a:latin typeface="Glober Regular" pitchFamily="50" charset="-52"/>
              </a:rPr>
              <a:t> </a:t>
            </a:r>
            <a:r>
              <a:rPr lang="ru-RU" sz="2000" dirty="0">
                <a:latin typeface="Glober Regular" pitchFamily="50" charset="-52"/>
              </a:rPr>
              <a:t>и </a:t>
            </a:r>
            <a:r>
              <a:rPr lang="ru-RU" sz="2000" dirty="0" smtClean="0">
                <a:latin typeface="Glober Regular" pitchFamily="50" charset="-52"/>
              </a:rPr>
              <a:t>моче-гонное действие.  </a:t>
            </a:r>
            <a:endParaRPr lang="ru-RU" sz="2000" dirty="0">
              <a:latin typeface="Glober Regular" pitchFamily="50" charset="-52"/>
            </a:endParaRP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Ромашка. </a:t>
            </a:r>
            <a:r>
              <a:rPr lang="ru-RU" sz="2000" dirty="0" smtClean="0">
                <a:latin typeface="Glober Regular" pitchFamily="50" charset="-52"/>
              </a:rPr>
              <a:t>Обладает антибактериальным эффектом </a:t>
            </a:r>
            <a:r>
              <a:rPr lang="ru-RU" sz="2000" dirty="0">
                <a:latin typeface="Glober Regular" pitchFamily="50" charset="-52"/>
              </a:rPr>
              <a:t>в отношении </a:t>
            </a:r>
            <a:r>
              <a:rPr lang="ru-RU" sz="2000" dirty="0" smtClean="0">
                <a:latin typeface="Glober Regular" pitchFamily="50" charset="-52"/>
              </a:rPr>
              <a:t>возбудителей </a:t>
            </a:r>
            <a:r>
              <a:rPr lang="ru-RU" sz="2000" dirty="0">
                <a:latin typeface="Glober Regular" pitchFamily="50" charset="-52"/>
              </a:rPr>
              <a:t>инфекций мочеполовой системы, </a:t>
            </a:r>
            <a:r>
              <a:rPr lang="ru-RU" sz="2000" dirty="0" smtClean="0">
                <a:latin typeface="Glober Regular" pitchFamily="50" charset="-52"/>
              </a:rPr>
              <a:t>оказывает </a:t>
            </a:r>
            <a:r>
              <a:rPr lang="ru-RU" sz="2000" dirty="0">
                <a:latin typeface="Glober Regular" pitchFamily="50" charset="-52"/>
              </a:rPr>
              <a:t>спазмолитическое и </a:t>
            </a:r>
            <a:r>
              <a:rPr lang="ru-RU" sz="2000" dirty="0" smtClean="0">
                <a:latin typeface="Glober Regular" pitchFamily="50" charset="-52"/>
              </a:rPr>
              <a:t>успокаивающее </a:t>
            </a:r>
            <a:r>
              <a:rPr lang="ru-RU" sz="2000" dirty="0">
                <a:latin typeface="Glober Regular" pitchFamily="50" charset="-52"/>
              </a:rPr>
              <a:t>действие</a:t>
            </a:r>
            <a:r>
              <a:rPr lang="ru-RU" sz="2000" dirty="0" smtClean="0">
                <a:latin typeface="Glober Regular" pitchFamily="50" charset="-52"/>
              </a:rPr>
              <a:t>. </a:t>
            </a:r>
            <a:endParaRPr lang="ru-RU" sz="2000" dirty="0">
              <a:latin typeface="Glober Regular" pitchFamily="50" charset="-52"/>
            </a:endParaRP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Лист брусники. </a:t>
            </a:r>
            <a:r>
              <a:rPr lang="ru-RU" sz="2000" dirty="0">
                <a:latin typeface="Glober Regular" pitchFamily="50" charset="-52"/>
              </a:rPr>
              <a:t>В народной медицине </a:t>
            </a:r>
            <a:r>
              <a:rPr lang="ru-RU" sz="2000" dirty="0" smtClean="0">
                <a:latin typeface="Glober Regular" pitchFamily="50" charset="-52"/>
              </a:rPr>
              <a:t>применяют </a:t>
            </a:r>
            <a:r>
              <a:rPr lang="ru-RU" sz="2000" dirty="0">
                <a:latin typeface="Glober Regular" pitchFamily="50" charset="-52"/>
              </a:rPr>
              <a:t>при инфекционно-воспалительных заболеваниях почек и </a:t>
            </a:r>
            <a:r>
              <a:rPr lang="ru-RU" sz="2000" dirty="0" smtClean="0">
                <a:latin typeface="Glober Regular" pitchFamily="50" charset="-52"/>
              </a:rPr>
              <a:t>мочевого </a:t>
            </a:r>
            <a:r>
              <a:rPr lang="ru-RU" sz="2000" dirty="0">
                <a:latin typeface="Glober Regular" pitchFamily="50" charset="-52"/>
              </a:rPr>
              <a:t>пузыря, мочекаменной болезни.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290805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3999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196752"/>
            <a:ext cx="4464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Penta" pitchFamily="2" charset="0"/>
              </a:rPr>
              <a:t>ПРИМЕНЕНИЕ</a:t>
            </a:r>
          </a:p>
          <a:p>
            <a:endParaRPr lang="ru-RU" dirty="0" smtClean="0"/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Penta" pitchFamily="2" charset="0"/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Penta" pitchFamily="2" charset="0"/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Penta" pitchFamily="2" charset="0"/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Penta" pitchFamily="2" charset="0"/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Penta" pitchFamily="2" charset="0"/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Penta" pitchFamily="2" charset="0"/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Penta" pitchFamily="2" charset="0"/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Penta" pitchFamily="2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СЕРЕБРЯНЫЙ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, МАЛАХИТОВЫЙ,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ЗОЛОТОЙ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АГАТОВЫЙ</a:t>
            </a:r>
          </a:p>
          <a:p>
            <a:r>
              <a:rPr lang="ru-RU" dirty="0" smtClean="0">
                <a:latin typeface="Glober Regular" pitchFamily="50" charset="-52"/>
              </a:rPr>
              <a:t>Взрослым </a:t>
            </a:r>
            <a:r>
              <a:rPr lang="ru-RU" dirty="0">
                <a:latin typeface="Glober Regular" pitchFamily="50" charset="-52"/>
              </a:rPr>
              <a:t>принимать по 1 чайной ложке 1-3 раза в день. </a:t>
            </a:r>
          </a:p>
          <a:p>
            <a:r>
              <a:rPr lang="ru-RU" dirty="0">
                <a:latin typeface="Glober Regular" pitchFamily="50" charset="-52"/>
              </a:rPr>
              <a:t>Перед употреблением хорошо встряхнуть. Можно добавлять в чай</a:t>
            </a:r>
            <a:r>
              <a:rPr lang="ru-RU" dirty="0" smtClean="0">
                <a:latin typeface="Glober Regular" pitchFamily="50" charset="-52"/>
              </a:rPr>
              <a:t>.</a:t>
            </a:r>
            <a:endParaRPr lang="ru-RU" dirty="0">
              <a:latin typeface="Glober Regular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4535249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ГРАНАТОВЫЙ</a:t>
            </a:r>
          </a:p>
          <a:p>
            <a:r>
              <a:rPr lang="ru-RU" dirty="0" smtClean="0">
                <a:latin typeface="Glober Regular" pitchFamily="50" charset="-52"/>
              </a:rPr>
              <a:t> </a:t>
            </a:r>
            <a:endParaRPr lang="ru-RU" dirty="0">
              <a:latin typeface="Glober Regular" pitchFamily="50" charset="-52"/>
            </a:endParaRPr>
          </a:p>
          <a:p>
            <a:r>
              <a:rPr lang="ru-RU" dirty="0">
                <a:latin typeface="Glober Regular" pitchFamily="50" charset="-52"/>
              </a:rPr>
              <a:t>Для лучшего тонизирующего эффекта </a:t>
            </a:r>
            <a:r>
              <a:rPr lang="ru-RU" dirty="0" smtClean="0">
                <a:latin typeface="Glober Regular" pitchFamily="50" charset="-52"/>
              </a:rPr>
              <a:t>1 </a:t>
            </a:r>
            <a:r>
              <a:rPr lang="ru-RU" dirty="0">
                <a:latin typeface="Glober Regular" pitchFamily="50" charset="-52"/>
              </a:rPr>
              <a:t>чайную ложку бальзама развести </a:t>
            </a:r>
            <a:r>
              <a:rPr lang="ru-RU" dirty="0" smtClean="0">
                <a:latin typeface="Glober Regular" pitchFamily="50" charset="-52"/>
              </a:rPr>
              <a:t>в </a:t>
            </a:r>
            <a:r>
              <a:rPr lang="ru-RU" dirty="0">
                <a:latin typeface="Glober Regular" pitchFamily="50" charset="-52"/>
              </a:rPr>
              <a:t>сильно газированной минеральной воде и выпить с шапкой пены.</a:t>
            </a:r>
          </a:p>
        </p:txBody>
      </p:sp>
      <p:pic>
        <p:nvPicPr>
          <p:cNvPr id="1026" name="Picture 2" descr="E:\WORK\_PRESENTATION\PROPOLIS\c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4873"/>
            <a:ext cx="1844088" cy="1912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WORK\_PRESENTATION\PROPOLIS\gla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02" y="1560349"/>
            <a:ext cx="1511447" cy="255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607905" y="2042905"/>
            <a:ext cx="1099999" cy="810031"/>
            <a:chOff x="3255977" y="1916832"/>
            <a:chExt cx="1099999" cy="810031"/>
          </a:xfrm>
        </p:grpSpPr>
        <p:pic>
          <p:nvPicPr>
            <p:cNvPr id="1028" name="Picture 4" descr="E:\WORK\_PRESENTATION\PROPOLIS\spo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455" y="1916832"/>
              <a:ext cx="1012521" cy="6549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Капля 10"/>
            <p:cNvSpPr/>
            <p:nvPr/>
          </p:nvSpPr>
          <p:spPr>
            <a:xfrm rot="18906861">
              <a:off x="3255977" y="2591088"/>
              <a:ext cx="135775" cy="135775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42758" y="1232874"/>
            <a:ext cx="1099999" cy="810031"/>
            <a:chOff x="3255977" y="1916832"/>
            <a:chExt cx="1099999" cy="810031"/>
          </a:xfrm>
        </p:grpSpPr>
        <p:pic>
          <p:nvPicPr>
            <p:cNvPr id="14" name="Picture 4" descr="E:\WORK\_PRESENTATION\PROPOLIS\spo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455" y="1916832"/>
              <a:ext cx="1012521" cy="6549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Капля 14"/>
            <p:cNvSpPr/>
            <p:nvPr/>
          </p:nvSpPr>
          <p:spPr>
            <a:xfrm rot="18906861">
              <a:off x="3255977" y="2591088"/>
              <a:ext cx="135775" cy="135775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987824" y="2732727"/>
            <a:ext cx="11368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prstClr val="white"/>
                </a:solidFill>
                <a:latin typeface="Penta" pitchFamily="2" charset="0"/>
              </a:rPr>
              <a:t>х3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09314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3" y="0"/>
            <a:ext cx="9137694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013176"/>
            <a:ext cx="8135280" cy="1152128"/>
          </a:xfrm>
          <a:prstGeom prst="rect">
            <a:avLst/>
          </a:prstGeom>
          <a:effectLst>
            <a:outerShdw blurRad="203200" dist="927100" dir="2700000" sx="92000" sy="92000" algn="tl" rotWithShape="0">
              <a:prstClr val="black">
                <a:alpha val="63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60000"/>
              </a:lnSpc>
            </a:pPr>
            <a:r>
              <a:rPr lang="ru-RU" sz="9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nta" pitchFamily="2" charset="0"/>
              </a:rPr>
              <a:t>СПАСИБО</a:t>
            </a:r>
          </a:p>
          <a:p>
            <a:pPr>
              <a:lnSpc>
                <a:spcPct val="60000"/>
              </a:lnSpc>
            </a:pPr>
            <a:r>
              <a:rPr lang="ru-RU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nta" pitchFamily="2" charset="0"/>
              </a:rPr>
              <a:t>ЗА ВНИМАНИЕ!</a:t>
            </a:r>
            <a:endParaRPr lang="ru-RU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nta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382847" y="1340768"/>
            <a:ext cx="2448690" cy="2403086"/>
            <a:chOff x="3617471" y="1428856"/>
            <a:chExt cx="2448690" cy="2403086"/>
          </a:xfrm>
        </p:grpSpPr>
        <p:pic>
          <p:nvPicPr>
            <p:cNvPr id="2050" name="Picture 2" descr="E:\WORK\_PRESENTATION\PROPOLIS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712" y="1628800"/>
              <a:ext cx="1980208" cy="2003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15"/>
            <p:cNvSpPr/>
            <p:nvPr/>
          </p:nvSpPr>
          <p:spPr>
            <a:xfrm>
              <a:off x="3617471" y="1428856"/>
              <a:ext cx="2448690" cy="2403086"/>
            </a:xfrm>
            <a:custGeom>
              <a:avLst/>
              <a:gdLst>
                <a:gd name="connsiteX0" fmla="*/ 0 w 3888432"/>
                <a:gd name="connsiteY0" fmla="*/ 516068 h 3096344"/>
                <a:gd name="connsiteX1" fmla="*/ 516068 w 3888432"/>
                <a:gd name="connsiteY1" fmla="*/ 0 h 3096344"/>
                <a:gd name="connsiteX2" fmla="*/ 3372364 w 3888432"/>
                <a:gd name="connsiteY2" fmla="*/ 0 h 3096344"/>
                <a:gd name="connsiteX3" fmla="*/ 3888432 w 3888432"/>
                <a:gd name="connsiteY3" fmla="*/ 516068 h 3096344"/>
                <a:gd name="connsiteX4" fmla="*/ 3888432 w 3888432"/>
                <a:gd name="connsiteY4" fmla="*/ 2580276 h 3096344"/>
                <a:gd name="connsiteX5" fmla="*/ 3372364 w 3888432"/>
                <a:gd name="connsiteY5" fmla="*/ 3096344 h 3096344"/>
                <a:gd name="connsiteX6" fmla="*/ 516068 w 3888432"/>
                <a:gd name="connsiteY6" fmla="*/ 3096344 h 3096344"/>
                <a:gd name="connsiteX7" fmla="*/ 0 w 3888432"/>
                <a:gd name="connsiteY7" fmla="*/ 2580276 h 3096344"/>
                <a:gd name="connsiteX8" fmla="*/ 0 w 3888432"/>
                <a:gd name="connsiteY8" fmla="*/ 516068 h 3096344"/>
                <a:gd name="connsiteX0" fmla="*/ 1538 w 3889970"/>
                <a:gd name="connsiteY0" fmla="*/ 516068 h 3096344"/>
                <a:gd name="connsiteX1" fmla="*/ 517606 w 3889970"/>
                <a:gd name="connsiteY1" fmla="*/ 0 h 3096344"/>
                <a:gd name="connsiteX2" fmla="*/ 3373902 w 3889970"/>
                <a:gd name="connsiteY2" fmla="*/ 0 h 3096344"/>
                <a:gd name="connsiteX3" fmla="*/ 3889970 w 3889970"/>
                <a:gd name="connsiteY3" fmla="*/ 516068 h 3096344"/>
                <a:gd name="connsiteX4" fmla="*/ 3889970 w 3889970"/>
                <a:gd name="connsiteY4" fmla="*/ 2580276 h 3096344"/>
                <a:gd name="connsiteX5" fmla="*/ 3373902 w 3889970"/>
                <a:gd name="connsiteY5" fmla="*/ 3096344 h 3096344"/>
                <a:gd name="connsiteX6" fmla="*/ 517606 w 3889970"/>
                <a:gd name="connsiteY6" fmla="*/ 3096344 h 3096344"/>
                <a:gd name="connsiteX7" fmla="*/ 1538 w 3889970"/>
                <a:gd name="connsiteY7" fmla="*/ 2580276 h 3096344"/>
                <a:gd name="connsiteX8" fmla="*/ 1538 w 3889970"/>
                <a:gd name="connsiteY8" fmla="*/ 516068 h 3096344"/>
                <a:gd name="connsiteX0" fmla="*/ 0 w 3888432"/>
                <a:gd name="connsiteY0" fmla="*/ 516068 h 3096344"/>
                <a:gd name="connsiteX1" fmla="*/ 516068 w 3888432"/>
                <a:gd name="connsiteY1" fmla="*/ 0 h 3096344"/>
                <a:gd name="connsiteX2" fmla="*/ 3372364 w 3888432"/>
                <a:gd name="connsiteY2" fmla="*/ 0 h 3096344"/>
                <a:gd name="connsiteX3" fmla="*/ 3888432 w 3888432"/>
                <a:gd name="connsiteY3" fmla="*/ 516068 h 3096344"/>
                <a:gd name="connsiteX4" fmla="*/ 3888432 w 3888432"/>
                <a:gd name="connsiteY4" fmla="*/ 2580276 h 3096344"/>
                <a:gd name="connsiteX5" fmla="*/ 3372364 w 3888432"/>
                <a:gd name="connsiteY5" fmla="*/ 3096344 h 3096344"/>
                <a:gd name="connsiteX6" fmla="*/ 516068 w 3888432"/>
                <a:gd name="connsiteY6" fmla="*/ 3096344 h 3096344"/>
                <a:gd name="connsiteX7" fmla="*/ 0 w 3888432"/>
                <a:gd name="connsiteY7" fmla="*/ 2580276 h 3096344"/>
                <a:gd name="connsiteX8" fmla="*/ 0 w 3888432"/>
                <a:gd name="connsiteY8" fmla="*/ 516068 h 3096344"/>
                <a:gd name="connsiteX0" fmla="*/ 417 w 3888849"/>
                <a:gd name="connsiteY0" fmla="*/ 516068 h 3096344"/>
                <a:gd name="connsiteX1" fmla="*/ 516485 w 3888849"/>
                <a:gd name="connsiteY1" fmla="*/ 0 h 3096344"/>
                <a:gd name="connsiteX2" fmla="*/ 3372781 w 3888849"/>
                <a:gd name="connsiteY2" fmla="*/ 0 h 3096344"/>
                <a:gd name="connsiteX3" fmla="*/ 3888849 w 3888849"/>
                <a:gd name="connsiteY3" fmla="*/ 516068 h 3096344"/>
                <a:gd name="connsiteX4" fmla="*/ 3888849 w 3888849"/>
                <a:gd name="connsiteY4" fmla="*/ 2580276 h 3096344"/>
                <a:gd name="connsiteX5" fmla="*/ 3372781 w 3888849"/>
                <a:gd name="connsiteY5" fmla="*/ 3096344 h 3096344"/>
                <a:gd name="connsiteX6" fmla="*/ 516485 w 3888849"/>
                <a:gd name="connsiteY6" fmla="*/ 3096344 h 3096344"/>
                <a:gd name="connsiteX7" fmla="*/ 417 w 3888849"/>
                <a:gd name="connsiteY7" fmla="*/ 2580276 h 3096344"/>
                <a:gd name="connsiteX8" fmla="*/ 417 w 3888849"/>
                <a:gd name="connsiteY8" fmla="*/ 516068 h 3096344"/>
                <a:gd name="connsiteX0" fmla="*/ 417 w 3888849"/>
                <a:gd name="connsiteY0" fmla="*/ 516068 h 3096344"/>
                <a:gd name="connsiteX1" fmla="*/ 516485 w 3888849"/>
                <a:gd name="connsiteY1" fmla="*/ 0 h 3096344"/>
                <a:gd name="connsiteX2" fmla="*/ 3372781 w 3888849"/>
                <a:gd name="connsiteY2" fmla="*/ 0 h 3096344"/>
                <a:gd name="connsiteX3" fmla="*/ 3888849 w 3888849"/>
                <a:gd name="connsiteY3" fmla="*/ 516068 h 3096344"/>
                <a:gd name="connsiteX4" fmla="*/ 3888849 w 3888849"/>
                <a:gd name="connsiteY4" fmla="*/ 2580276 h 3096344"/>
                <a:gd name="connsiteX5" fmla="*/ 3372781 w 3888849"/>
                <a:gd name="connsiteY5" fmla="*/ 3096344 h 3096344"/>
                <a:gd name="connsiteX6" fmla="*/ 516485 w 3888849"/>
                <a:gd name="connsiteY6" fmla="*/ 3096344 h 3096344"/>
                <a:gd name="connsiteX7" fmla="*/ 417 w 3888849"/>
                <a:gd name="connsiteY7" fmla="*/ 2580276 h 3096344"/>
                <a:gd name="connsiteX8" fmla="*/ 417 w 3888849"/>
                <a:gd name="connsiteY8" fmla="*/ 516068 h 3096344"/>
                <a:gd name="connsiteX0" fmla="*/ 417 w 3888849"/>
                <a:gd name="connsiteY0" fmla="*/ 516068 h 3096344"/>
                <a:gd name="connsiteX1" fmla="*/ 516485 w 3888849"/>
                <a:gd name="connsiteY1" fmla="*/ 0 h 3096344"/>
                <a:gd name="connsiteX2" fmla="*/ 3372781 w 3888849"/>
                <a:gd name="connsiteY2" fmla="*/ 0 h 3096344"/>
                <a:gd name="connsiteX3" fmla="*/ 3888849 w 3888849"/>
                <a:gd name="connsiteY3" fmla="*/ 516068 h 3096344"/>
                <a:gd name="connsiteX4" fmla="*/ 3888849 w 3888849"/>
                <a:gd name="connsiteY4" fmla="*/ 2580276 h 3096344"/>
                <a:gd name="connsiteX5" fmla="*/ 3372781 w 3888849"/>
                <a:gd name="connsiteY5" fmla="*/ 3096344 h 3096344"/>
                <a:gd name="connsiteX6" fmla="*/ 516485 w 3888849"/>
                <a:gd name="connsiteY6" fmla="*/ 3096344 h 3096344"/>
                <a:gd name="connsiteX7" fmla="*/ 417 w 3888849"/>
                <a:gd name="connsiteY7" fmla="*/ 2580276 h 3096344"/>
                <a:gd name="connsiteX8" fmla="*/ 417 w 3888849"/>
                <a:gd name="connsiteY8" fmla="*/ 516068 h 3096344"/>
                <a:gd name="connsiteX0" fmla="*/ 417 w 3888849"/>
                <a:gd name="connsiteY0" fmla="*/ 516068 h 3096344"/>
                <a:gd name="connsiteX1" fmla="*/ 516485 w 3888849"/>
                <a:gd name="connsiteY1" fmla="*/ 0 h 3096344"/>
                <a:gd name="connsiteX2" fmla="*/ 3372781 w 3888849"/>
                <a:gd name="connsiteY2" fmla="*/ 0 h 3096344"/>
                <a:gd name="connsiteX3" fmla="*/ 3888849 w 3888849"/>
                <a:gd name="connsiteY3" fmla="*/ 516068 h 3096344"/>
                <a:gd name="connsiteX4" fmla="*/ 3888849 w 3888849"/>
                <a:gd name="connsiteY4" fmla="*/ 2580276 h 3096344"/>
                <a:gd name="connsiteX5" fmla="*/ 3372781 w 3888849"/>
                <a:gd name="connsiteY5" fmla="*/ 3096344 h 3096344"/>
                <a:gd name="connsiteX6" fmla="*/ 516485 w 3888849"/>
                <a:gd name="connsiteY6" fmla="*/ 3096344 h 3096344"/>
                <a:gd name="connsiteX7" fmla="*/ 417 w 3888849"/>
                <a:gd name="connsiteY7" fmla="*/ 2580276 h 3096344"/>
                <a:gd name="connsiteX8" fmla="*/ 417 w 3888849"/>
                <a:gd name="connsiteY8" fmla="*/ 516068 h 309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849" h="3096344">
                  <a:moveTo>
                    <a:pt x="417" y="516068"/>
                  </a:moveTo>
                  <a:cubicBezTo>
                    <a:pt x="-11459" y="52923"/>
                    <a:pt x="231469" y="0"/>
                    <a:pt x="516485" y="0"/>
                  </a:cubicBezTo>
                  <a:lnTo>
                    <a:pt x="3372781" y="0"/>
                  </a:lnTo>
                  <a:cubicBezTo>
                    <a:pt x="3657797" y="0"/>
                    <a:pt x="3888849" y="5421"/>
                    <a:pt x="3888849" y="516068"/>
                  </a:cubicBezTo>
                  <a:lnTo>
                    <a:pt x="3888849" y="2580276"/>
                  </a:lnTo>
                  <a:cubicBezTo>
                    <a:pt x="3876974" y="3079048"/>
                    <a:pt x="3657797" y="3096344"/>
                    <a:pt x="3372781" y="3096344"/>
                  </a:cubicBezTo>
                  <a:lnTo>
                    <a:pt x="516485" y="3096344"/>
                  </a:lnTo>
                  <a:cubicBezTo>
                    <a:pt x="231469" y="3096344"/>
                    <a:pt x="-11459" y="3090923"/>
                    <a:pt x="417" y="2580276"/>
                  </a:cubicBezTo>
                  <a:lnTo>
                    <a:pt x="417" y="516068"/>
                  </a:lnTo>
                  <a:close/>
                </a:path>
              </a:pathLst>
            </a:custGeom>
            <a:noFill/>
            <a:ln w="41275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73851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7" y="0"/>
            <a:ext cx="9112425" cy="68580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97124" y="4725144"/>
            <a:ext cx="8136904" cy="718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Пчелы используют прополис:</a:t>
            </a:r>
            <a:endParaRPr lang="ru-RU" sz="2400" dirty="0">
              <a:latin typeface="Glober Regular" pitchFamily="50" charset="-52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 smtClean="0">
                <a:latin typeface="Glober Regular" pitchFamily="50" charset="-52"/>
              </a:rPr>
              <a:t>для замазывания щелей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Glober Regular" pitchFamily="50" charset="-52"/>
              </a:rPr>
              <a:t>для защиты </a:t>
            </a:r>
            <a:r>
              <a:rPr lang="ru-RU" sz="2400" dirty="0">
                <a:latin typeface="Glober Regular" pitchFamily="50" charset="-52"/>
              </a:rPr>
              <a:t>от </a:t>
            </a:r>
            <a:r>
              <a:rPr lang="ru-RU" sz="2400" dirty="0" smtClean="0">
                <a:latin typeface="Glober Regular" pitchFamily="50" charset="-52"/>
              </a:rPr>
              <a:t>влажности </a:t>
            </a:r>
            <a:r>
              <a:rPr lang="ru-RU" sz="2400" dirty="0">
                <a:latin typeface="Glober Regular" pitchFamily="50" charset="-52"/>
              </a:rPr>
              <a:t>и </a:t>
            </a:r>
            <a:r>
              <a:rPr lang="ru-RU" sz="2400" dirty="0" smtClean="0">
                <a:latin typeface="Glober Regular" pitchFamily="50" charset="-52"/>
              </a:rPr>
              <a:t>микробов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Glober Regular" pitchFamily="50" charset="-52"/>
              </a:rPr>
              <a:t>для защиты </a:t>
            </a:r>
            <a:r>
              <a:rPr lang="ru-RU" sz="2400" dirty="0">
                <a:latin typeface="Glober Regular" pitchFamily="50" charset="-52"/>
              </a:rPr>
              <a:t>от сквозняков</a:t>
            </a:r>
            <a:endParaRPr lang="ru-RU" sz="2400" b="1" dirty="0">
              <a:latin typeface="Glober Regular" pitchFamily="50" charset="-52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>
              <a:latin typeface="Glober Regular" pitchFamily="50" charset="-5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24" y="127"/>
            <a:ext cx="9144000" cy="92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141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7" y="0"/>
            <a:ext cx="9112425" cy="6858000"/>
          </a:xfrm>
          <a:prstGeom prst="rect">
            <a:avLst/>
          </a:prstGeom>
        </p:spPr>
      </p:pic>
      <p:pic>
        <p:nvPicPr>
          <p:cNvPr id="8" name="Picture 2" descr="E:\WORK\_PRESENTATION\PROPOLIS\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0"/>
            <a:ext cx="9144000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97152"/>
            <a:ext cx="4032448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Черный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воск </a:t>
            </a:r>
            <a:r>
              <a:rPr lang="ru-RU" sz="2400" dirty="0">
                <a:latin typeface="Glober Regular" pitchFamily="50" charset="-52"/>
              </a:rPr>
              <a:t>вытягивает из ран концы стрел и шипы, </a:t>
            </a:r>
            <a:r>
              <a:rPr lang="ru-RU" sz="2400" dirty="0" smtClean="0">
                <a:latin typeface="Glober Regular" pitchFamily="50" charset="-52"/>
              </a:rPr>
              <a:t>очищает и </a:t>
            </a:r>
            <a:r>
              <a:rPr lang="ru-RU" sz="2400" dirty="0">
                <a:latin typeface="Glober Regular" pitchFamily="50" charset="-52"/>
              </a:rPr>
              <a:t>слегка смягчает.</a:t>
            </a:r>
          </a:p>
          <a:p>
            <a:pPr marL="0" indent="0" algn="r">
              <a:buNone/>
            </a:pPr>
            <a:r>
              <a:rPr lang="ru-RU" sz="1600" i="1" dirty="0" smtClean="0">
                <a:latin typeface="Glober Regular" pitchFamily="50" charset="-52"/>
              </a:rPr>
              <a:t>«Канон </a:t>
            </a:r>
            <a:r>
              <a:rPr lang="ru-RU" sz="1600" i="1" dirty="0">
                <a:latin typeface="Glober Regular" pitchFamily="50" charset="-52"/>
              </a:rPr>
              <a:t>врачебной </a:t>
            </a:r>
            <a:r>
              <a:rPr lang="ru-RU" sz="1600" i="1" dirty="0" smtClean="0">
                <a:latin typeface="Glober Regular" pitchFamily="50" charset="-52"/>
              </a:rPr>
              <a:t>науки», </a:t>
            </a:r>
            <a:r>
              <a:rPr lang="ru-RU" sz="1600" b="1" i="1" dirty="0">
                <a:latin typeface="Glober Regular" pitchFamily="50" charset="-52"/>
              </a:rPr>
              <a:t>Авиценна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4797152"/>
            <a:ext cx="424847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Пчелиный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яд </a:t>
            </a:r>
            <a:r>
              <a:rPr lang="ru-RU" sz="2400" dirty="0" smtClean="0">
                <a:latin typeface="Glober Regular" pitchFamily="50" charset="-52"/>
              </a:rPr>
              <a:t>способен </a:t>
            </a:r>
            <a:r>
              <a:rPr lang="ru-RU" sz="2400" dirty="0">
                <a:latin typeface="Glober Regular" pitchFamily="50" charset="-52"/>
              </a:rPr>
              <a:t>изгонять злых духов и любые болезни </a:t>
            </a:r>
            <a:r>
              <a:rPr lang="ru-RU" sz="2400" dirty="0" smtClean="0">
                <a:latin typeface="Glober Regular" pitchFamily="50" charset="-52"/>
              </a:rPr>
              <a:t>из </a:t>
            </a:r>
            <a:br>
              <a:rPr lang="ru-RU" sz="2400" dirty="0" smtClean="0">
                <a:latin typeface="Glober Regular" pitchFamily="50" charset="-52"/>
              </a:rPr>
            </a:br>
            <a:r>
              <a:rPr lang="ru-RU" sz="2400" dirty="0" smtClean="0">
                <a:latin typeface="Glober Regular" pitchFamily="50" charset="-52"/>
              </a:rPr>
              <a:t>тела </a:t>
            </a:r>
            <a:r>
              <a:rPr lang="ru-RU" sz="2400" dirty="0">
                <a:latin typeface="Glober Regular" pitchFamily="50" charset="-52"/>
              </a:rPr>
              <a:t>человека</a:t>
            </a:r>
            <a:r>
              <a:rPr lang="ru-RU" sz="2400" dirty="0" smtClean="0">
                <a:latin typeface="Glober Regular" pitchFamily="50" charset="-52"/>
              </a:rPr>
              <a:t>. </a:t>
            </a:r>
            <a:endParaRPr lang="ru-RU" sz="2400" dirty="0">
              <a:latin typeface="Glober Regular" pitchFamily="50" charset="-52"/>
            </a:endParaRPr>
          </a:p>
          <a:p>
            <a:pPr>
              <a:spcBef>
                <a:spcPts val="400"/>
              </a:spcBef>
            </a:pPr>
            <a:r>
              <a:rPr lang="ru-RU" sz="1600" b="1" i="1" dirty="0">
                <a:latin typeface="Glober Regular" pitchFamily="50" charset="-52"/>
              </a:rPr>
              <a:t>Шаманы</a:t>
            </a:r>
            <a:r>
              <a:rPr lang="ru-RU" sz="1600" i="1" dirty="0">
                <a:latin typeface="Glober Regular" pitchFamily="50" charset="-52"/>
              </a:rPr>
              <a:t> Алтая и Сибири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395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7" y="0"/>
            <a:ext cx="9112425" cy="6858000"/>
          </a:xfrm>
          <a:prstGeom prst="rect">
            <a:avLst/>
          </a:prstGeom>
        </p:spPr>
      </p:pic>
      <p:pic>
        <p:nvPicPr>
          <p:cNvPr id="6" name="Picture 2" descr="E:\WORK\_PRESENTATION\PROPOLIS\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0"/>
            <a:ext cx="9144000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97152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lober Regular" pitchFamily="50" charset="-52"/>
              </a:rPr>
              <a:t>Прополис </a:t>
            </a:r>
            <a:r>
              <a:rPr lang="ru-RU" sz="2400" dirty="0">
                <a:latin typeface="Glober Regular" pitchFamily="50" charset="-52"/>
              </a:rPr>
              <a:t>по своей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анестезирующей силе </a:t>
            </a:r>
            <a:r>
              <a:rPr lang="ru-RU" sz="2400" dirty="0">
                <a:latin typeface="Glober Regular" pitchFamily="50" charset="-52"/>
              </a:rPr>
              <a:t>превосходит кокаин 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3,5 раза</a:t>
            </a:r>
            <a:r>
              <a:rPr lang="ru-RU" sz="2400" dirty="0">
                <a:latin typeface="Glober Regular" pitchFamily="50" charset="-52"/>
              </a:rPr>
              <a:t>, а новокаин — 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52</a:t>
            </a:r>
            <a:r>
              <a:rPr lang="ru-RU" sz="2400" dirty="0">
                <a:latin typeface="Glober Regular" pitchFamily="50" charset="-52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lober Heavy Italic" pitchFamily="50" charset="-52"/>
              </a:rPr>
              <a:t>раза</a:t>
            </a:r>
            <a:r>
              <a:rPr lang="ru-RU" sz="2400" dirty="0" smtClean="0">
                <a:latin typeface="Glober Regular" pitchFamily="50" charset="-52"/>
              </a:rPr>
              <a:t>.</a:t>
            </a:r>
            <a:endParaRPr lang="ru-RU" sz="2400" dirty="0">
              <a:latin typeface="Glober Regular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766355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Glober Regular" pitchFamily="50" charset="-52"/>
              </a:rPr>
              <a:t>Петр Иванович </a:t>
            </a:r>
            <a:r>
              <a:rPr lang="ru-RU" sz="1600" b="1" i="1" dirty="0" smtClean="0">
                <a:latin typeface="Glober Regular" pitchFamily="50" charset="-52"/>
              </a:rPr>
              <a:t>Прокопович</a:t>
            </a:r>
            <a:r>
              <a:rPr lang="ru-RU" sz="1600" i="1" dirty="0">
                <a:latin typeface="Glober Regular" pitchFamily="50" charset="-52"/>
              </a:rPr>
              <a:t> </a:t>
            </a:r>
            <a:r>
              <a:rPr lang="ru-RU" sz="1600" i="1" dirty="0" smtClean="0">
                <a:latin typeface="Glober Regular" pitchFamily="50" charset="-52"/>
              </a:rPr>
              <a:t>(1775–1850 )</a:t>
            </a:r>
            <a:endParaRPr lang="ru-RU" sz="1600" i="1" dirty="0">
              <a:latin typeface="Glober Regular" pitchFamily="50" charset="-52"/>
            </a:endParaRPr>
          </a:p>
          <a:p>
            <a:r>
              <a:rPr lang="ru-RU" sz="1600" i="1" dirty="0">
                <a:latin typeface="Glober Regular" pitchFamily="50" charset="-52"/>
              </a:rPr>
              <a:t>В</a:t>
            </a:r>
            <a:r>
              <a:rPr lang="ru-RU" sz="1600" i="1" dirty="0" smtClean="0">
                <a:latin typeface="Glober Regular" pitchFamily="50" charset="-52"/>
              </a:rPr>
              <a:t>ыдающийся </a:t>
            </a:r>
            <a:r>
              <a:rPr lang="ru-RU" sz="1600" i="1" dirty="0">
                <a:latin typeface="Glober Regular" pitchFamily="50" charset="-52"/>
              </a:rPr>
              <a:t>украинский пчеловод, создатель рамочного </a:t>
            </a:r>
            <a:r>
              <a:rPr lang="ru-RU" sz="1600" i="1" dirty="0" smtClean="0">
                <a:latin typeface="Glober Regular" pitchFamily="50" charset="-52"/>
              </a:rPr>
              <a:t>улья, </a:t>
            </a:r>
            <a:br>
              <a:rPr lang="ru-RU" sz="1600" i="1" dirty="0" smtClean="0">
                <a:latin typeface="Glober Regular" pitchFamily="50" charset="-52"/>
              </a:rPr>
            </a:br>
            <a:r>
              <a:rPr lang="ru-RU" sz="1600" i="1" dirty="0" smtClean="0">
                <a:latin typeface="Glober Regular" pitchFamily="50" charset="-52"/>
              </a:rPr>
              <a:t>основатель </a:t>
            </a:r>
            <a:r>
              <a:rPr lang="ru-RU" sz="1600" i="1" dirty="0">
                <a:latin typeface="Glober Regular" pitchFamily="50" charset="-52"/>
              </a:rPr>
              <a:t>первой школы </a:t>
            </a:r>
            <a:r>
              <a:rPr lang="ru-RU" sz="1600" i="1" dirty="0" smtClean="0">
                <a:latin typeface="Glober Regular" pitchFamily="50" charset="-52"/>
              </a:rPr>
              <a:t>пчеловодства.</a:t>
            </a:r>
            <a:endParaRPr lang="ru-RU" sz="1600" i="1" dirty="0">
              <a:latin typeface="Glober Regular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20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15" y="0"/>
            <a:ext cx="9096769" cy="6858000"/>
          </a:xfrm>
          <a:prstGeom prst="rect">
            <a:avLst/>
          </a:prstGeom>
        </p:spPr>
      </p:pic>
      <p:pic>
        <p:nvPicPr>
          <p:cNvPr id="6" name="Picture 2" descr="E:\WORK\_PRESENTATION\PROPOLIS\t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0"/>
            <a:ext cx="9144000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008" y="4595171"/>
            <a:ext cx="8928992" cy="2276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Прополис – 300 соединений:</a:t>
            </a:r>
            <a:endParaRPr lang="ru-RU" sz="2400" dirty="0" smtClean="0">
              <a:latin typeface="Glober Regular" pitchFamily="50" charset="-52"/>
            </a:endParaRPr>
          </a:p>
          <a:p>
            <a:pPr marL="0" indent="355600">
              <a:spcBef>
                <a:spcPts val="0"/>
              </a:spcBef>
              <a:buNone/>
            </a:pPr>
            <a:r>
              <a:rPr lang="ru-RU" sz="2200" dirty="0" smtClean="0">
                <a:latin typeface="Glober Regular" pitchFamily="50" charset="-52"/>
              </a:rPr>
              <a:t> </a:t>
            </a:r>
            <a:r>
              <a:rPr lang="ru-RU" sz="2200" dirty="0" err="1" smtClean="0">
                <a:latin typeface="Glober Regular" pitchFamily="50" charset="-52"/>
              </a:rPr>
              <a:t>флавоноиды</a:t>
            </a:r>
            <a:r>
              <a:rPr lang="ru-RU" sz="2200" dirty="0" smtClean="0">
                <a:latin typeface="Glober Regular" pitchFamily="50" charset="-52"/>
              </a:rPr>
              <a:t>                        </a:t>
            </a:r>
            <a:r>
              <a:rPr lang="ru-RU" sz="2200" dirty="0" smtClean="0">
                <a:latin typeface="Glober Regular" pitchFamily="50" charset="-52"/>
              </a:rPr>
              <a:t>ароматические </a:t>
            </a:r>
            <a:r>
              <a:rPr lang="ru-RU" sz="2200" dirty="0">
                <a:latin typeface="Glober Regular" pitchFamily="50" charset="-52"/>
              </a:rPr>
              <a:t>компоненты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2200" dirty="0" smtClean="0">
                <a:latin typeface="Glober Regular" pitchFamily="50" charset="-52"/>
              </a:rPr>
              <a:t> дубильные вещества          </a:t>
            </a:r>
            <a:r>
              <a:rPr lang="ru-RU" sz="2200" dirty="0" smtClean="0">
                <a:latin typeface="Glober Regular" pitchFamily="50" charset="-52"/>
              </a:rPr>
              <a:t>витамины </a:t>
            </a:r>
            <a:r>
              <a:rPr lang="ru-RU" sz="2200" i="1" dirty="0">
                <a:latin typeface="Glober Regular" pitchFamily="50" charset="-52"/>
              </a:rPr>
              <a:t>(В</a:t>
            </a:r>
            <a:r>
              <a:rPr lang="ru-RU" sz="2200" i="1" baseline="-25000" dirty="0">
                <a:latin typeface="Glober Regular" pitchFamily="50" charset="-52"/>
              </a:rPr>
              <a:t>1</a:t>
            </a:r>
            <a:r>
              <a:rPr lang="ru-RU" sz="2200" i="1" dirty="0">
                <a:latin typeface="Glober Regular" pitchFamily="50" charset="-52"/>
              </a:rPr>
              <a:t>, В</a:t>
            </a:r>
            <a:r>
              <a:rPr lang="ru-RU" sz="2200" i="1" baseline="-25000" dirty="0">
                <a:latin typeface="Glober Regular" pitchFamily="50" charset="-52"/>
              </a:rPr>
              <a:t>2</a:t>
            </a:r>
            <a:r>
              <a:rPr lang="ru-RU" sz="2200" i="1" dirty="0">
                <a:latin typeface="Glober Regular" pitchFamily="50" charset="-52"/>
              </a:rPr>
              <a:t>, В</a:t>
            </a:r>
            <a:r>
              <a:rPr lang="ru-RU" sz="2200" i="1" baseline="-25000" dirty="0">
                <a:latin typeface="Glober Regular" pitchFamily="50" charset="-52"/>
              </a:rPr>
              <a:t>3</a:t>
            </a:r>
            <a:r>
              <a:rPr lang="ru-RU" sz="2200" i="1" dirty="0">
                <a:latin typeface="Glober Regular" pitchFamily="50" charset="-52"/>
              </a:rPr>
              <a:t>, С и Е) 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2200" dirty="0" smtClean="0">
                <a:latin typeface="Glober Regular" pitchFamily="50" charset="-52"/>
              </a:rPr>
              <a:t> эфирные </a:t>
            </a:r>
            <a:r>
              <a:rPr lang="ru-RU" sz="2200" dirty="0" smtClean="0">
                <a:latin typeface="Glober Regular" pitchFamily="50" charset="-52"/>
              </a:rPr>
              <a:t>масла     </a:t>
            </a:r>
            <a:r>
              <a:rPr lang="ru-RU" sz="2200" dirty="0" smtClean="0">
                <a:latin typeface="Glober Regular" pitchFamily="50" charset="-52"/>
              </a:rPr>
              <a:t>              </a:t>
            </a:r>
            <a:r>
              <a:rPr lang="ru-RU" sz="2200" spc="-50" dirty="0" smtClean="0">
                <a:latin typeface="Glober Regular" pitchFamily="50" charset="-52"/>
              </a:rPr>
              <a:t>микроэлементы </a:t>
            </a:r>
            <a:r>
              <a:rPr lang="ru-RU" sz="2200" i="1" spc="-50" dirty="0">
                <a:latin typeface="Glober Regular" pitchFamily="50" charset="-52"/>
              </a:rPr>
              <a:t>(</a:t>
            </a:r>
            <a:r>
              <a:rPr lang="en-US" sz="2200" i="1" spc="-50" dirty="0">
                <a:latin typeface="Glober Regular" pitchFamily="50" charset="-52"/>
              </a:rPr>
              <a:t>Mg, Zn, Al, Se, Si, </a:t>
            </a:r>
            <a:r>
              <a:rPr lang="en-US" sz="2000" i="1" spc="-50" dirty="0">
                <a:latin typeface="Glober Regular" pitchFamily="50" charset="-52"/>
              </a:rPr>
              <a:t>Fe</a:t>
            </a:r>
            <a:r>
              <a:rPr lang="en-US" sz="1600" i="1" spc="-50" dirty="0">
                <a:latin typeface="Glober Regular" pitchFamily="50" charset="-52"/>
              </a:rPr>
              <a:t>)</a:t>
            </a:r>
            <a:endParaRPr lang="ru-RU" sz="1600" i="1" spc="-50" dirty="0">
              <a:latin typeface="Glober Regular" pitchFamily="50" charset="-52"/>
            </a:endParaRPr>
          </a:p>
          <a:p>
            <a:pPr marL="0" indent="355600">
              <a:buNone/>
            </a:pPr>
            <a:endParaRPr lang="ru-RU" sz="2400" dirty="0">
              <a:latin typeface="Glober Regular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541290" y="5755975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560110" y="6078587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700000">
            <a:off x="540954" y="5421491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00000">
            <a:off x="4038352" y="5784625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00000">
            <a:off x="4038352" y="6087421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700000">
            <a:off x="4056552" y="5412510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0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5" name="Picture 2" descr="E:\WORK\_PRESENTATION\PROPOLIS\t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0"/>
            <a:ext cx="9144000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9552" y="1484784"/>
            <a:ext cx="8208912" cy="518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Penta" pitchFamily="2" charset="0"/>
              </a:rPr>
              <a:t>Чем полезен прополис?</a:t>
            </a:r>
            <a:endParaRPr lang="ru-RU" sz="2400" dirty="0" smtClean="0">
              <a:latin typeface="Glober Regular" pitchFamily="50" charset="-52"/>
            </a:endParaRPr>
          </a:p>
          <a:p>
            <a:pPr marL="355600" indent="0">
              <a:buNone/>
            </a:pPr>
            <a:r>
              <a:rPr lang="ru-RU" sz="2400" dirty="0" smtClean="0">
                <a:latin typeface="Glober Regular" pitchFamily="50" charset="-52"/>
              </a:rPr>
              <a:t>Защищает </a:t>
            </a:r>
            <a:r>
              <a:rPr lang="ru-RU" sz="2400" dirty="0">
                <a:latin typeface="Glober Regular" pitchFamily="50" charset="-52"/>
              </a:rPr>
              <a:t>от </a:t>
            </a:r>
            <a:r>
              <a:rPr lang="ru-RU" sz="2400" dirty="0" smtClean="0">
                <a:latin typeface="Glober Regular" pitchFamily="50" charset="-52"/>
              </a:rPr>
              <a:t>бактерий.</a:t>
            </a:r>
            <a:endParaRPr lang="ru-RU" sz="2400" dirty="0">
              <a:latin typeface="Glober Regular" pitchFamily="50" charset="-52"/>
            </a:endParaRPr>
          </a:p>
          <a:p>
            <a:pPr marL="355600" indent="0">
              <a:buNone/>
            </a:pPr>
            <a:r>
              <a:rPr lang="ru-RU" sz="2400" dirty="0" smtClean="0">
                <a:latin typeface="Glober Regular" pitchFamily="50" charset="-52"/>
              </a:rPr>
              <a:t>Повышает </a:t>
            </a:r>
            <a:r>
              <a:rPr lang="ru-RU" sz="2400" dirty="0">
                <a:latin typeface="Glober Regular" pitchFamily="50" charset="-52"/>
              </a:rPr>
              <a:t>активность иммунных клеток.</a:t>
            </a:r>
          </a:p>
          <a:p>
            <a:pPr marL="355600" indent="0">
              <a:buNone/>
            </a:pPr>
            <a:r>
              <a:rPr lang="ru-RU" sz="2400" dirty="0" smtClean="0">
                <a:latin typeface="Glober Regular" pitchFamily="50" charset="-52"/>
              </a:rPr>
              <a:t>Подавляет </a:t>
            </a:r>
            <a:r>
              <a:rPr lang="ru-RU" sz="2400" dirty="0">
                <a:latin typeface="Glober Regular" pitchFamily="50" charset="-52"/>
              </a:rPr>
              <a:t>развитие патологической микрофлоры кишечника.</a:t>
            </a:r>
          </a:p>
          <a:p>
            <a:pPr marL="355600" indent="0">
              <a:buNone/>
            </a:pPr>
            <a:r>
              <a:rPr lang="ru-RU" sz="2400" dirty="0" smtClean="0">
                <a:latin typeface="Glober Regular" pitchFamily="50" charset="-52"/>
              </a:rPr>
              <a:t>Стимулирует </a:t>
            </a:r>
            <a:r>
              <a:rPr lang="ru-RU" sz="2400" dirty="0">
                <a:latin typeface="Glober Regular" pitchFamily="50" charset="-52"/>
              </a:rPr>
              <a:t>процессы заживления ран и ожогов.</a:t>
            </a:r>
          </a:p>
          <a:p>
            <a:pPr marL="355600" indent="0">
              <a:buNone/>
            </a:pPr>
            <a:r>
              <a:rPr lang="ru-RU" sz="2400" dirty="0" smtClean="0">
                <a:latin typeface="Glober Regular" pitchFamily="50" charset="-52"/>
              </a:rPr>
              <a:t>Способствует </a:t>
            </a:r>
            <a:r>
              <a:rPr lang="ru-RU" sz="2400" dirty="0">
                <a:latin typeface="Glober Regular" pitchFamily="50" charset="-52"/>
              </a:rPr>
              <a:t>снижению уровня холестерина в крови.</a:t>
            </a:r>
          </a:p>
          <a:p>
            <a:pPr marL="355600" indent="0">
              <a:buNone/>
            </a:pPr>
            <a:r>
              <a:rPr lang="ru-RU" sz="2400" dirty="0" smtClean="0">
                <a:latin typeface="Glober Regular" pitchFamily="50" charset="-52"/>
              </a:rPr>
              <a:t>Снижает </a:t>
            </a:r>
            <a:r>
              <a:rPr lang="ru-RU" sz="2400" dirty="0">
                <a:latin typeface="Glober Regular" pitchFamily="50" charset="-52"/>
              </a:rPr>
              <a:t>свертываемость крови и препятствует образованию сосудистых тромбов.</a:t>
            </a:r>
          </a:p>
          <a:p>
            <a:pPr marL="355600" indent="0">
              <a:buNone/>
            </a:pPr>
            <a:r>
              <a:rPr lang="ru-RU" sz="2400" dirty="0" smtClean="0">
                <a:latin typeface="Glober Regular" pitchFamily="50" charset="-52"/>
              </a:rPr>
              <a:t>Обладает </a:t>
            </a:r>
            <a:r>
              <a:rPr lang="ru-RU" sz="2400" dirty="0">
                <a:latin typeface="Glober Regular" pitchFamily="50" charset="-52"/>
              </a:rPr>
              <a:t>противовоспалительными и </a:t>
            </a:r>
            <a:r>
              <a:rPr lang="ru-RU" sz="2400" dirty="0" err="1" smtClean="0">
                <a:latin typeface="Glober Regular" pitchFamily="50" charset="-52"/>
              </a:rPr>
              <a:t>противо</a:t>
            </a:r>
            <a:r>
              <a:rPr lang="ru-RU" sz="2400" dirty="0" smtClean="0">
                <a:latin typeface="Glober Regular" pitchFamily="50" charset="-52"/>
              </a:rPr>
              <a:t>-отечными </a:t>
            </a:r>
            <a:r>
              <a:rPr lang="ru-RU" sz="2400" dirty="0">
                <a:latin typeface="Glober Regular" pitchFamily="50" charset="-52"/>
              </a:rPr>
              <a:t>свойствами.</a:t>
            </a:r>
          </a:p>
        </p:txBody>
      </p:sp>
      <p:sp>
        <p:nvSpPr>
          <p:cNvPr id="7" name="Прямоугольник 6"/>
          <p:cNvSpPr/>
          <p:nvPr/>
        </p:nvSpPr>
        <p:spPr>
          <a:xfrm rot="2700000">
            <a:off x="705936" y="2809551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700000">
            <a:off x="705600" y="2316076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700000">
            <a:off x="705491" y="3235344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700000">
            <a:off x="706272" y="4527569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700000">
            <a:off x="705937" y="4024785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00000">
            <a:off x="705828" y="4944053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700000">
            <a:off x="712138" y="5717408"/>
            <a:ext cx="108000" cy="1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1503409"/>
            <a:ext cx="611741" cy="794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14381">
            <a:off x="7953534" y="1956833"/>
            <a:ext cx="407651" cy="52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83932">
            <a:off x="8239980" y="1497921"/>
            <a:ext cx="407651" cy="52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678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5" name="Picture 2" descr="E:\WORK\_PRESENTATION\PROPOLIS\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0"/>
            <a:ext cx="9144000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157192"/>
            <a:ext cx="8135280" cy="1152128"/>
          </a:xfrm>
          <a:prstGeom prst="rect">
            <a:avLst/>
          </a:prstGeom>
          <a:effectLst>
            <a:outerShdw blurRad="203200" dist="927100" dir="2700000" sx="92000" sy="92000" algn="tl" rotWithShape="0">
              <a:prstClr val="black">
                <a:alpha val="63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nta" pitchFamily="2" charset="0"/>
              </a:rPr>
              <a:t>РЕШЕНИЕ ОТ </a:t>
            </a:r>
          </a:p>
          <a:p>
            <a:r>
              <a:rPr lang="ru-RU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nta" pitchFamily="2" charset="0"/>
              </a:rPr>
              <a:t>«СИБИРСКОГО ЗДОРОВЬЯ»</a:t>
            </a:r>
            <a:endParaRPr lang="ru-RU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nta" pitchFamily="2" charset="0"/>
            </a:endParaRPr>
          </a:p>
        </p:txBody>
      </p:sp>
      <p:pic>
        <p:nvPicPr>
          <p:cNvPr id="1027" name="Picture 3" descr="E:\WORK\_PRESENTATION\PROPOLIS\7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04" y="1772816"/>
            <a:ext cx="3432175" cy="2578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627366" y="1484784"/>
            <a:ext cx="3888849" cy="3096344"/>
          </a:xfrm>
          <a:custGeom>
            <a:avLst/>
            <a:gdLst>
              <a:gd name="connsiteX0" fmla="*/ 0 w 3888432"/>
              <a:gd name="connsiteY0" fmla="*/ 516068 h 3096344"/>
              <a:gd name="connsiteX1" fmla="*/ 516068 w 3888432"/>
              <a:gd name="connsiteY1" fmla="*/ 0 h 3096344"/>
              <a:gd name="connsiteX2" fmla="*/ 3372364 w 3888432"/>
              <a:gd name="connsiteY2" fmla="*/ 0 h 3096344"/>
              <a:gd name="connsiteX3" fmla="*/ 3888432 w 3888432"/>
              <a:gd name="connsiteY3" fmla="*/ 516068 h 3096344"/>
              <a:gd name="connsiteX4" fmla="*/ 3888432 w 3888432"/>
              <a:gd name="connsiteY4" fmla="*/ 2580276 h 3096344"/>
              <a:gd name="connsiteX5" fmla="*/ 3372364 w 3888432"/>
              <a:gd name="connsiteY5" fmla="*/ 3096344 h 3096344"/>
              <a:gd name="connsiteX6" fmla="*/ 516068 w 3888432"/>
              <a:gd name="connsiteY6" fmla="*/ 3096344 h 3096344"/>
              <a:gd name="connsiteX7" fmla="*/ 0 w 3888432"/>
              <a:gd name="connsiteY7" fmla="*/ 2580276 h 3096344"/>
              <a:gd name="connsiteX8" fmla="*/ 0 w 3888432"/>
              <a:gd name="connsiteY8" fmla="*/ 516068 h 3096344"/>
              <a:gd name="connsiteX0" fmla="*/ 1538 w 3889970"/>
              <a:gd name="connsiteY0" fmla="*/ 516068 h 3096344"/>
              <a:gd name="connsiteX1" fmla="*/ 517606 w 3889970"/>
              <a:gd name="connsiteY1" fmla="*/ 0 h 3096344"/>
              <a:gd name="connsiteX2" fmla="*/ 3373902 w 3889970"/>
              <a:gd name="connsiteY2" fmla="*/ 0 h 3096344"/>
              <a:gd name="connsiteX3" fmla="*/ 3889970 w 3889970"/>
              <a:gd name="connsiteY3" fmla="*/ 516068 h 3096344"/>
              <a:gd name="connsiteX4" fmla="*/ 3889970 w 3889970"/>
              <a:gd name="connsiteY4" fmla="*/ 2580276 h 3096344"/>
              <a:gd name="connsiteX5" fmla="*/ 3373902 w 3889970"/>
              <a:gd name="connsiteY5" fmla="*/ 3096344 h 3096344"/>
              <a:gd name="connsiteX6" fmla="*/ 517606 w 3889970"/>
              <a:gd name="connsiteY6" fmla="*/ 3096344 h 3096344"/>
              <a:gd name="connsiteX7" fmla="*/ 1538 w 3889970"/>
              <a:gd name="connsiteY7" fmla="*/ 2580276 h 3096344"/>
              <a:gd name="connsiteX8" fmla="*/ 1538 w 3889970"/>
              <a:gd name="connsiteY8" fmla="*/ 516068 h 3096344"/>
              <a:gd name="connsiteX0" fmla="*/ 0 w 3888432"/>
              <a:gd name="connsiteY0" fmla="*/ 516068 h 3096344"/>
              <a:gd name="connsiteX1" fmla="*/ 516068 w 3888432"/>
              <a:gd name="connsiteY1" fmla="*/ 0 h 3096344"/>
              <a:gd name="connsiteX2" fmla="*/ 3372364 w 3888432"/>
              <a:gd name="connsiteY2" fmla="*/ 0 h 3096344"/>
              <a:gd name="connsiteX3" fmla="*/ 3888432 w 3888432"/>
              <a:gd name="connsiteY3" fmla="*/ 516068 h 3096344"/>
              <a:gd name="connsiteX4" fmla="*/ 3888432 w 3888432"/>
              <a:gd name="connsiteY4" fmla="*/ 2580276 h 3096344"/>
              <a:gd name="connsiteX5" fmla="*/ 3372364 w 3888432"/>
              <a:gd name="connsiteY5" fmla="*/ 3096344 h 3096344"/>
              <a:gd name="connsiteX6" fmla="*/ 516068 w 3888432"/>
              <a:gd name="connsiteY6" fmla="*/ 3096344 h 3096344"/>
              <a:gd name="connsiteX7" fmla="*/ 0 w 3888432"/>
              <a:gd name="connsiteY7" fmla="*/ 2580276 h 3096344"/>
              <a:gd name="connsiteX8" fmla="*/ 0 w 3888432"/>
              <a:gd name="connsiteY8" fmla="*/ 516068 h 3096344"/>
              <a:gd name="connsiteX0" fmla="*/ 417 w 3888849"/>
              <a:gd name="connsiteY0" fmla="*/ 516068 h 3096344"/>
              <a:gd name="connsiteX1" fmla="*/ 516485 w 3888849"/>
              <a:gd name="connsiteY1" fmla="*/ 0 h 3096344"/>
              <a:gd name="connsiteX2" fmla="*/ 3372781 w 3888849"/>
              <a:gd name="connsiteY2" fmla="*/ 0 h 3096344"/>
              <a:gd name="connsiteX3" fmla="*/ 3888849 w 3888849"/>
              <a:gd name="connsiteY3" fmla="*/ 516068 h 3096344"/>
              <a:gd name="connsiteX4" fmla="*/ 3888849 w 3888849"/>
              <a:gd name="connsiteY4" fmla="*/ 2580276 h 3096344"/>
              <a:gd name="connsiteX5" fmla="*/ 3372781 w 3888849"/>
              <a:gd name="connsiteY5" fmla="*/ 3096344 h 3096344"/>
              <a:gd name="connsiteX6" fmla="*/ 516485 w 3888849"/>
              <a:gd name="connsiteY6" fmla="*/ 3096344 h 3096344"/>
              <a:gd name="connsiteX7" fmla="*/ 417 w 3888849"/>
              <a:gd name="connsiteY7" fmla="*/ 2580276 h 3096344"/>
              <a:gd name="connsiteX8" fmla="*/ 417 w 3888849"/>
              <a:gd name="connsiteY8" fmla="*/ 516068 h 3096344"/>
              <a:gd name="connsiteX0" fmla="*/ 417 w 3888849"/>
              <a:gd name="connsiteY0" fmla="*/ 516068 h 3096344"/>
              <a:gd name="connsiteX1" fmla="*/ 516485 w 3888849"/>
              <a:gd name="connsiteY1" fmla="*/ 0 h 3096344"/>
              <a:gd name="connsiteX2" fmla="*/ 3372781 w 3888849"/>
              <a:gd name="connsiteY2" fmla="*/ 0 h 3096344"/>
              <a:gd name="connsiteX3" fmla="*/ 3888849 w 3888849"/>
              <a:gd name="connsiteY3" fmla="*/ 516068 h 3096344"/>
              <a:gd name="connsiteX4" fmla="*/ 3888849 w 3888849"/>
              <a:gd name="connsiteY4" fmla="*/ 2580276 h 3096344"/>
              <a:gd name="connsiteX5" fmla="*/ 3372781 w 3888849"/>
              <a:gd name="connsiteY5" fmla="*/ 3096344 h 3096344"/>
              <a:gd name="connsiteX6" fmla="*/ 516485 w 3888849"/>
              <a:gd name="connsiteY6" fmla="*/ 3096344 h 3096344"/>
              <a:gd name="connsiteX7" fmla="*/ 417 w 3888849"/>
              <a:gd name="connsiteY7" fmla="*/ 2580276 h 3096344"/>
              <a:gd name="connsiteX8" fmla="*/ 417 w 3888849"/>
              <a:gd name="connsiteY8" fmla="*/ 516068 h 3096344"/>
              <a:gd name="connsiteX0" fmla="*/ 417 w 3888849"/>
              <a:gd name="connsiteY0" fmla="*/ 516068 h 3096344"/>
              <a:gd name="connsiteX1" fmla="*/ 516485 w 3888849"/>
              <a:gd name="connsiteY1" fmla="*/ 0 h 3096344"/>
              <a:gd name="connsiteX2" fmla="*/ 3372781 w 3888849"/>
              <a:gd name="connsiteY2" fmla="*/ 0 h 3096344"/>
              <a:gd name="connsiteX3" fmla="*/ 3888849 w 3888849"/>
              <a:gd name="connsiteY3" fmla="*/ 516068 h 3096344"/>
              <a:gd name="connsiteX4" fmla="*/ 3888849 w 3888849"/>
              <a:gd name="connsiteY4" fmla="*/ 2580276 h 3096344"/>
              <a:gd name="connsiteX5" fmla="*/ 3372781 w 3888849"/>
              <a:gd name="connsiteY5" fmla="*/ 3096344 h 3096344"/>
              <a:gd name="connsiteX6" fmla="*/ 516485 w 3888849"/>
              <a:gd name="connsiteY6" fmla="*/ 3096344 h 3096344"/>
              <a:gd name="connsiteX7" fmla="*/ 417 w 3888849"/>
              <a:gd name="connsiteY7" fmla="*/ 2580276 h 3096344"/>
              <a:gd name="connsiteX8" fmla="*/ 417 w 3888849"/>
              <a:gd name="connsiteY8" fmla="*/ 516068 h 3096344"/>
              <a:gd name="connsiteX0" fmla="*/ 417 w 3888849"/>
              <a:gd name="connsiteY0" fmla="*/ 516068 h 3096344"/>
              <a:gd name="connsiteX1" fmla="*/ 516485 w 3888849"/>
              <a:gd name="connsiteY1" fmla="*/ 0 h 3096344"/>
              <a:gd name="connsiteX2" fmla="*/ 3372781 w 3888849"/>
              <a:gd name="connsiteY2" fmla="*/ 0 h 3096344"/>
              <a:gd name="connsiteX3" fmla="*/ 3888849 w 3888849"/>
              <a:gd name="connsiteY3" fmla="*/ 516068 h 3096344"/>
              <a:gd name="connsiteX4" fmla="*/ 3888849 w 3888849"/>
              <a:gd name="connsiteY4" fmla="*/ 2580276 h 3096344"/>
              <a:gd name="connsiteX5" fmla="*/ 3372781 w 3888849"/>
              <a:gd name="connsiteY5" fmla="*/ 3096344 h 3096344"/>
              <a:gd name="connsiteX6" fmla="*/ 516485 w 3888849"/>
              <a:gd name="connsiteY6" fmla="*/ 3096344 h 3096344"/>
              <a:gd name="connsiteX7" fmla="*/ 417 w 3888849"/>
              <a:gd name="connsiteY7" fmla="*/ 2580276 h 3096344"/>
              <a:gd name="connsiteX8" fmla="*/ 417 w 3888849"/>
              <a:gd name="connsiteY8" fmla="*/ 516068 h 30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8849" h="3096344">
                <a:moveTo>
                  <a:pt x="417" y="516068"/>
                </a:moveTo>
                <a:cubicBezTo>
                  <a:pt x="-11459" y="52923"/>
                  <a:pt x="231469" y="0"/>
                  <a:pt x="516485" y="0"/>
                </a:cubicBezTo>
                <a:lnTo>
                  <a:pt x="3372781" y="0"/>
                </a:lnTo>
                <a:cubicBezTo>
                  <a:pt x="3657797" y="0"/>
                  <a:pt x="3888849" y="5421"/>
                  <a:pt x="3888849" y="516068"/>
                </a:cubicBezTo>
                <a:lnTo>
                  <a:pt x="3888849" y="2580276"/>
                </a:lnTo>
                <a:cubicBezTo>
                  <a:pt x="3876974" y="3079048"/>
                  <a:pt x="3657797" y="3096344"/>
                  <a:pt x="3372781" y="3096344"/>
                </a:cubicBezTo>
                <a:lnTo>
                  <a:pt x="516485" y="3096344"/>
                </a:lnTo>
                <a:cubicBezTo>
                  <a:pt x="231469" y="3096344"/>
                  <a:pt x="-11459" y="3090923"/>
                  <a:pt x="417" y="2580276"/>
                </a:cubicBezTo>
                <a:lnTo>
                  <a:pt x="417" y="516068"/>
                </a:lnTo>
                <a:close/>
              </a:path>
            </a:pathLst>
          </a:custGeom>
          <a:noFill/>
          <a:ln w="4127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06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рополи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2" y="0"/>
            <a:ext cx="9134515" cy="6858000"/>
          </a:xfrm>
          <a:prstGeom prst="rect">
            <a:avLst/>
          </a:prstGeom>
        </p:spPr>
      </p:pic>
      <p:pic>
        <p:nvPicPr>
          <p:cNvPr id="5" name="Picture 2" descr="E:\WORK\_PRESENTATION\PROPOLIS\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0"/>
            <a:ext cx="9144000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9057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1452</Words>
  <Application>Microsoft Office PowerPoint</Application>
  <PresentationFormat>Экран (4:3)</PresentationFormat>
  <Paragraphs>165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СИБИРСКИЙ ПРОПОЛИС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Абдулсатарова Мария Владимировна</dc:creator>
  <cp:lastModifiedBy>volozhanina.mo</cp:lastModifiedBy>
  <cp:revision>116</cp:revision>
  <dcterms:created xsi:type="dcterms:W3CDTF">2014-09-08T03:11:01Z</dcterms:created>
  <dcterms:modified xsi:type="dcterms:W3CDTF">2016-04-07T09:33:07Z</dcterms:modified>
</cp:coreProperties>
</file>