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6" r:id="rId3"/>
    <p:sldId id="257" r:id="rId4"/>
    <p:sldId id="258" r:id="rId5"/>
    <p:sldId id="282" r:id="rId6"/>
    <p:sldId id="278" r:id="rId7"/>
    <p:sldId id="263" r:id="rId8"/>
    <p:sldId id="279" r:id="rId9"/>
    <p:sldId id="265" r:id="rId10"/>
    <p:sldId id="280" r:id="rId11"/>
    <p:sldId id="266" r:id="rId12"/>
    <p:sldId id="268" r:id="rId13"/>
    <p:sldId id="281" r:id="rId14"/>
    <p:sldId id="267" r:id="rId15"/>
    <p:sldId id="277" r:id="rId16"/>
    <p:sldId id="284" r:id="rId17"/>
    <p:sldId id="276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27" autoAdjust="0"/>
  </p:normalViewPr>
  <p:slideViewPr>
    <p:cSldViewPr>
      <p:cViewPr>
        <p:scale>
          <a:sx n="73" d="100"/>
          <a:sy n="73" d="100"/>
        </p:scale>
        <p:origin x="-148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79BB-053B-4A45-BAD8-834CA6157673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0B84F-67EA-429C-B32B-773C20EA6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4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0B84F-67EA-429C-B32B-773C20EA6A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2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Улучшение зрения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Поддержание эластичности кожи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сексуальной функции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Укрепление иммунитета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углеводного обмена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жирового обмена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Защита нервной системы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Энергообеспечение работы сердца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белкового обмена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Укрепление волос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Улучшение внешнего вида кожи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Участие в кроветворении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работоспособности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Укрепление иммунитета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белкового обмена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Укрепление костей и зубов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Защита кожи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С</a:t>
            </a: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Укрепление иммунитета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Защита кровеносных сосудов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Укрепление костей и зубов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Участие в синтезе гормонов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обмена холестерина</a:t>
            </a: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РР (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ниацинамид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пищеварения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нервной деятельности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Защита клеток кожи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И фолиевая кислота (витамин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9)</a:t>
            </a:r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синтеза гемоглобина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Защита мозга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Защита сердечно-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осудистой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системы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Е</a:t>
            </a: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Поддержание функций мозга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сексуальной функции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Укрепление иммунитета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работоспособности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Дигидрокверцетин</a:t>
            </a:r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Защита сердца, печени и мозга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Профилактика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тромбообразования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Антиоксидантное действие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Антиаллергическое действие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Укрепление костей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Ликопин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Профилактика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тромбообразования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 уровня холестерина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 артериального давления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ритма сердца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Антиаллергическое действие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Бета-каротин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Противоопухолевое действие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Антиоксидантное действие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Профилактика сахарного диабета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Коэнзим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Q10</a:t>
            </a:r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Мощный антиоксидант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Противовозрастное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действие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Участие в процессах образования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энергии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Витамин К</a:t>
            </a: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свертываемости крови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костной ткани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Поддержание эластичности сосудов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Пантотеновая кислота (витамин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В5)</a:t>
            </a:r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синтеза белка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синтеза жиров и холестерина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Участие в синтезе гормонов надпочечников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Поддержание здоровья кожи и волос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Парааминобензойная кислота (витамин В6)</a:t>
            </a: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Энергообеспечение сердца и мозга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Стимуляция процессов роста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выносливости в спорте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Биотин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(витамин Н)</a:t>
            </a:r>
            <a:endParaRPr lang="ru-RU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Поддержание здоровья кожи и волос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обмена холестерина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Регуляция кроветворения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0B84F-67EA-429C-B32B-773C20EA6A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2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/>
              <a:t>Роль универсальной программы жизнедеятельности в организме человека выполняют </a:t>
            </a:r>
            <a:r>
              <a:rPr lang="ru-RU" sz="1200" i="1" dirty="0" smtClean="0"/>
              <a:t>биологические ритмы </a:t>
            </a:r>
            <a:r>
              <a:rPr lang="ru-RU" sz="1200" dirty="0" smtClean="0"/>
              <a:t>(биоритмы), которые являются высшим проявлением самоорганизации любой биологической системы.</a:t>
            </a:r>
          </a:p>
          <a:p>
            <a:pPr marL="0" indent="0">
              <a:buNone/>
            </a:pPr>
            <a:r>
              <a:rPr lang="ru-RU" sz="1200" dirty="0" smtClean="0"/>
              <a:t>Биологические ритмы (биоритмы) обеспечивают максимально эффективное функционирование всех органов и наиболее экономное расходование ресурсов. Биоритмы могут быть суточными, месячными и сезонными, однако все они характеризуются чередованием периодов функциональной активности и отдыха органов и систем, что обеспечивает полноценное восстановление физиологических резервов организма.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0B84F-67EA-429C-B32B-773C20EA6A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2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У человека, в зависимости от времени суток, циклически меняются физиологическое состояние, интеллектуальные возможности и даже настроение. В течение дня наш организм настроен в основном на переработку накопленных питательных веществ, чтобы получить энергию для активной дневной жизни. В ночное время, напротив, питательные вещества накапливаются, происходит восстановление тканей и деление клеток. Как известно, периодические изменения свойственны не только человеческому организму, но и окружающей среде. Однако в современном обществе биологические ритмы чаще всего не соответствуют реальному суточному циклу (потому что наша жизнедеятельность практически никогда не совпадает с реальным световым днем), что приводит к рассогласованию работы отдельных органов и систем. Таким образом, цивилизация неизбежно нарушает наш естественный биологический ритм.   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548551-C045-49B7-8EA8-EBE34AF178A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Утренняя и вечерняя формулы «Ритмов Здоровья» как раз и позволяют найти оптимальное равновесие между тонизирующим и успокаивающим действием растительных </a:t>
            </a:r>
            <a:r>
              <a:rPr lang="ru-RU" sz="1200" dirty="0" err="1" smtClean="0"/>
              <a:t>хронобиотиков</a:t>
            </a:r>
            <a:r>
              <a:rPr lang="ru-RU" sz="1200" dirty="0" smtClean="0"/>
              <a:t>, входящих в состав этого сложного витаминно-минерального комплекса.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0B84F-67EA-429C-B32B-773C20EA6A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Утренняя и вечерняя формулы «Ритмов здоровья» как раз и позволяют найти оптимальное равновесие между тонизирующим и успокаивающим действием растительных </a:t>
            </a:r>
            <a:r>
              <a:rPr lang="ru-RU" sz="1200" dirty="0" err="1" smtClean="0"/>
              <a:t>хронобиотиков</a:t>
            </a:r>
            <a:r>
              <a:rPr lang="ru-RU" sz="1200" dirty="0" smtClean="0"/>
              <a:t>, входящих в состав этого сложного витаминно-минерального комплекса.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0B84F-67EA-429C-B32B-773C20EA6A9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0B84F-67EA-429C-B32B-773C20EA6A9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2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maganov.fi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48731" y="5733256"/>
            <a:ext cx="6463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accent6">
                    <a:lumMod val="75000"/>
                  </a:schemeClr>
                </a:solidFill>
              </a:rPr>
              <a:t>Энергия биоритмов!</a:t>
            </a:r>
            <a:endParaRPr lang="ru-RU" sz="5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9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Что такое «Ритмы здоровья»?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852936"/>
            <a:ext cx="7869560" cy="302433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500" b="1" dirty="0" smtClean="0"/>
              <a:t>12 витаминов</a:t>
            </a:r>
          </a:p>
          <a:p>
            <a:pPr marL="0" indent="0">
              <a:buNone/>
            </a:pPr>
            <a:r>
              <a:rPr lang="ru-RU" sz="4000" dirty="0" smtClean="0"/>
              <a:t>(А, В</a:t>
            </a:r>
            <a:r>
              <a:rPr lang="ru-RU" sz="4000" baseline="-25000" dirty="0" smtClean="0"/>
              <a:t>1</a:t>
            </a:r>
            <a:r>
              <a:rPr lang="ru-RU" sz="4000" dirty="0" smtClean="0"/>
              <a:t>, В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, В</a:t>
            </a:r>
            <a:r>
              <a:rPr lang="ru-RU" sz="4000" baseline="-25000" dirty="0" smtClean="0"/>
              <a:t>6</a:t>
            </a:r>
            <a:r>
              <a:rPr lang="ru-RU" sz="4000" dirty="0" smtClean="0"/>
              <a:t>, В</a:t>
            </a:r>
            <a:r>
              <a:rPr lang="ru-RU" sz="4000" baseline="-25000" dirty="0" smtClean="0"/>
              <a:t>12</a:t>
            </a:r>
            <a:r>
              <a:rPr lang="ru-RU" sz="4000" dirty="0" smtClean="0"/>
              <a:t>, С, </a:t>
            </a:r>
            <a:r>
              <a:rPr lang="en-US" sz="4000" dirty="0" smtClean="0"/>
              <a:t>D</a:t>
            </a:r>
            <a:r>
              <a:rPr lang="ru-RU" sz="4000" dirty="0" smtClean="0"/>
              <a:t>, РР, </a:t>
            </a:r>
            <a:r>
              <a:rPr lang="en-US" sz="4000" dirty="0" smtClean="0"/>
              <a:t>E, K, </a:t>
            </a:r>
            <a:r>
              <a:rPr lang="ru-RU" sz="4000" dirty="0" smtClean="0"/>
              <a:t>фолиевая кислота</a:t>
            </a:r>
            <a:r>
              <a:rPr lang="en-US" sz="4000" dirty="0" smtClean="0"/>
              <a:t>, </a:t>
            </a:r>
            <a:r>
              <a:rPr lang="ru-RU" sz="4000" dirty="0" smtClean="0"/>
              <a:t>биотин</a:t>
            </a:r>
            <a:r>
              <a:rPr lang="en-US" sz="4000" dirty="0" smtClean="0"/>
              <a:t>, </a:t>
            </a:r>
            <a:r>
              <a:rPr lang="ru-RU" sz="4000" dirty="0"/>
              <a:t>пантотеновая </a:t>
            </a:r>
            <a:r>
              <a:rPr lang="ru-RU" sz="4000" dirty="0" smtClean="0"/>
              <a:t>кислота</a:t>
            </a:r>
            <a:r>
              <a:rPr lang="en-US" sz="4000" dirty="0"/>
              <a:t> </a:t>
            </a:r>
            <a:r>
              <a:rPr lang="ru-RU" sz="4000" dirty="0" smtClean="0"/>
              <a:t>и пр.)</a:t>
            </a:r>
            <a:endParaRPr lang="en-US" sz="40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6000" b="1" dirty="0" smtClean="0"/>
              <a:t>8 минералов</a:t>
            </a:r>
          </a:p>
          <a:p>
            <a:pPr marL="0" indent="0">
              <a:buNone/>
            </a:pPr>
            <a:r>
              <a:rPr lang="ru-RU" sz="4400" dirty="0" smtClean="0"/>
              <a:t>(</a:t>
            </a:r>
            <a:r>
              <a:rPr lang="en-US" sz="4400" dirty="0" smtClean="0"/>
              <a:t>Fe, I, Se, </a:t>
            </a:r>
            <a:r>
              <a:rPr lang="en-US" sz="4400" dirty="0" err="1" smtClean="0"/>
              <a:t>Mn</a:t>
            </a:r>
            <a:r>
              <a:rPr lang="en-US" sz="4400" dirty="0" smtClean="0"/>
              <a:t>, Cu, Zn, Cr, Mo)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en-US" sz="6000" b="1" dirty="0" smtClean="0"/>
              <a:t>5</a:t>
            </a:r>
            <a:r>
              <a:rPr lang="ru-RU" sz="6000" b="1" dirty="0" smtClean="0"/>
              <a:t> растительных экстрактов</a:t>
            </a:r>
          </a:p>
          <a:p>
            <a:pPr marL="0" indent="0">
              <a:buNone/>
            </a:pPr>
            <a:r>
              <a:rPr lang="ru-RU" sz="4400" dirty="0" smtClean="0"/>
              <a:t>(элеутерококк, валериана, хвощ, </a:t>
            </a:r>
            <a:r>
              <a:rPr lang="ru-RU" sz="4400" dirty="0" err="1" smtClean="0"/>
              <a:t>шлемник</a:t>
            </a:r>
            <a:r>
              <a:rPr lang="ru-RU" sz="4400" dirty="0" smtClean="0"/>
              <a:t> байкальский, зеленый чай)</a:t>
            </a:r>
            <a:endParaRPr lang="en-US" sz="4400" dirty="0" smtClean="0"/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355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Преимущества «Ритмов здоровья»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20888"/>
            <a:ext cx="7869560" cy="374441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800" dirty="0"/>
              <a:t>В</a:t>
            </a:r>
            <a:r>
              <a:rPr lang="ru-RU" sz="3800" dirty="0" smtClean="0"/>
              <a:t>осполняет </a:t>
            </a:r>
            <a:r>
              <a:rPr lang="ru-RU" sz="3800" dirty="0"/>
              <a:t>дефицит основных </a:t>
            </a:r>
            <a:r>
              <a:rPr lang="ru-RU" sz="3800" dirty="0" smtClean="0"/>
              <a:t>витаминов, </a:t>
            </a:r>
            <a:r>
              <a:rPr lang="ru-RU" sz="3800" dirty="0" err="1" smtClean="0"/>
              <a:t>витаминоподобных</a:t>
            </a:r>
            <a:r>
              <a:rPr lang="ru-RU" sz="3800" dirty="0" smtClean="0"/>
              <a:t> </a:t>
            </a:r>
            <a:r>
              <a:rPr lang="ru-RU" sz="3800" dirty="0"/>
              <a:t>веществ и </a:t>
            </a:r>
            <a:r>
              <a:rPr lang="ru-RU" sz="3800" dirty="0" smtClean="0"/>
              <a:t>микроэлементов.</a:t>
            </a:r>
          </a:p>
          <a:p>
            <a:pPr algn="just">
              <a:lnSpc>
                <a:spcPct val="120000"/>
              </a:lnSpc>
            </a:pPr>
            <a:r>
              <a:rPr lang="ru-RU" sz="3800" dirty="0" smtClean="0"/>
              <a:t>Содержит оптимальные дозировки активных веществ.</a:t>
            </a:r>
          </a:p>
          <a:p>
            <a:pPr algn="just">
              <a:lnSpc>
                <a:spcPct val="120000"/>
              </a:lnSpc>
            </a:pPr>
            <a:r>
              <a:rPr lang="ru-RU" sz="3800" dirty="0" smtClean="0"/>
              <a:t>Использованы максимально быстро усвояемые формы активных веществ. </a:t>
            </a:r>
          </a:p>
          <a:p>
            <a:pPr algn="just">
              <a:lnSpc>
                <a:spcPct val="120000"/>
              </a:lnSpc>
            </a:pPr>
            <a:r>
              <a:rPr lang="ru-RU" sz="3800" dirty="0" smtClean="0"/>
              <a:t>Способствует </a:t>
            </a:r>
            <a:r>
              <a:rPr lang="ru-RU" sz="3800" dirty="0"/>
              <a:t>гармонизации биологических ритмов </a:t>
            </a:r>
            <a:r>
              <a:rPr lang="ru-RU" sz="3800" dirty="0" smtClean="0"/>
              <a:t>организма.</a:t>
            </a:r>
          </a:p>
          <a:p>
            <a:pPr algn="just">
              <a:lnSpc>
                <a:spcPct val="120000"/>
              </a:lnSpc>
            </a:pPr>
            <a:r>
              <a:rPr lang="ru-RU" sz="3800" dirty="0" smtClean="0"/>
              <a:t>Имеет выгодное соотношение цена/качество. </a:t>
            </a:r>
          </a:p>
          <a:p>
            <a:pPr algn="just">
              <a:lnSpc>
                <a:spcPct val="120000"/>
              </a:lnSpc>
            </a:pPr>
            <a:endParaRPr lang="ru-RU" sz="3800" dirty="0" smtClean="0"/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786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736946"/>
              </p:ext>
            </p:extLst>
          </p:nvPr>
        </p:nvGraphicFramePr>
        <p:xfrm>
          <a:off x="395537" y="1340768"/>
          <a:ext cx="8352926" cy="4707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1840"/>
                <a:gridCol w="2310543"/>
                <a:gridCol w="2310543"/>
              </a:tblGrid>
              <a:tr h="131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Наименование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Содержание в </a:t>
                      </a:r>
                      <a:r>
                        <a:rPr lang="ru-RU" sz="1400" kern="0" dirty="0" smtClean="0">
                          <a:effectLst/>
                        </a:rPr>
                        <a:t> комплексе «Ритмы </a:t>
                      </a:r>
                      <a:r>
                        <a:rPr lang="ru-RU" sz="1400" kern="0" dirty="0">
                          <a:effectLst/>
                        </a:rPr>
                        <a:t>здоровья»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мг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% от РСП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262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Витамин А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1,15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127,8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192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Витамин </a:t>
                      </a:r>
                      <a:r>
                        <a:rPr lang="ru-RU" sz="1400" kern="50" dirty="0" smtClean="0">
                          <a:effectLst/>
                        </a:rPr>
                        <a:t>В</a:t>
                      </a:r>
                      <a:r>
                        <a:rPr lang="ru-RU" sz="1400" kern="50" baseline="-25000" dirty="0" smtClean="0">
                          <a:effectLst/>
                        </a:rPr>
                        <a:t>1</a:t>
                      </a: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1,455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97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Витамин В</a:t>
                      </a:r>
                      <a:r>
                        <a:rPr lang="ru-RU" sz="1400" kern="50" baseline="-25000">
                          <a:effectLst/>
                        </a:rPr>
                        <a:t>2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1,53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85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262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Витамин </a:t>
                      </a:r>
                      <a:r>
                        <a:rPr lang="ru-RU" sz="1400" kern="50" dirty="0" smtClean="0">
                          <a:effectLst/>
                        </a:rPr>
                        <a:t>В</a:t>
                      </a:r>
                      <a:r>
                        <a:rPr lang="ru-RU" sz="1400" kern="50" baseline="-25000" dirty="0" smtClean="0">
                          <a:effectLst/>
                        </a:rPr>
                        <a:t>6</a:t>
                      </a:r>
                      <a:endParaRPr lang="ru-RU" sz="1400" kern="50" baseline="-25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1,9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95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Витамин </a:t>
                      </a:r>
                      <a:r>
                        <a:rPr lang="ru-RU" sz="1400" kern="50" dirty="0" smtClean="0">
                          <a:effectLst/>
                        </a:rPr>
                        <a:t>D</a:t>
                      </a:r>
                      <a:r>
                        <a:rPr lang="ru-RU" sz="1400" kern="50" baseline="-25000" dirty="0" smtClean="0">
                          <a:effectLst/>
                        </a:rPr>
                        <a:t>3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0,0132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132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222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Витамин С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105,8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117,6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Витамин РР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(</a:t>
                      </a:r>
                      <a:r>
                        <a:rPr lang="ru-RU" sz="1400" kern="50" dirty="0" err="1">
                          <a:effectLst/>
                        </a:rPr>
                        <a:t>ниацинамид</a:t>
                      </a:r>
                      <a:r>
                        <a:rPr lang="ru-RU" sz="1400" kern="50" dirty="0" smtClean="0">
                          <a:effectLst/>
                        </a:rPr>
                        <a:t>)</a:t>
                      </a: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14,9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74,5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426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Витамин В</a:t>
                      </a:r>
                      <a:r>
                        <a:rPr lang="ru-RU" sz="1400" kern="50" baseline="-25000" dirty="0">
                          <a:effectLst/>
                        </a:rPr>
                        <a:t>12</a:t>
                      </a:r>
                      <a:endParaRPr lang="ru-RU" sz="14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Витамин B</a:t>
                      </a:r>
                      <a:r>
                        <a:rPr lang="ru-RU" sz="1400" kern="50" baseline="-25000" dirty="0">
                          <a:effectLst/>
                        </a:rPr>
                        <a:t>9</a:t>
                      </a:r>
                      <a:r>
                        <a:rPr lang="ru-RU" sz="1400" kern="50" dirty="0">
                          <a:effectLst/>
                        </a:rPr>
                        <a:t> (</a:t>
                      </a:r>
                      <a:r>
                        <a:rPr lang="ru-RU" sz="1400" kern="50" dirty="0" smtClean="0">
                          <a:effectLst/>
                        </a:rPr>
                        <a:t>фолиевая кислота</a:t>
                      </a:r>
                      <a:r>
                        <a:rPr lang="ru-RU" sz="1400" kern="50" dirty="0">
                          <a:effectLst/>
                        </a:rPr>
                        <a:t>)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0,00323</a:t>
                      </a:r>
                      <a:endParaRPr lang="ru-RU" sz="14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 </a:t>
                      </a:r>
                      <a:r>
                        <a:rPr lang="en-US" sz="1400" kern="0" dirty="0" smtClean="0">
                          <a:effectLst/>
                        </a:rPr>
                        <a:t>0</a:t>
                      </a:r>
                      <a:r>
                        <a:rPr lang="ru-RU" sz="1400" kern="0" dirty="0">
                          <a:effectLst/>
                        </a:rPr>
                        <a:t>,53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107,7</a:t>
                      </a:r>
                      <a:endParaRPr lang="ru-RU" sz="14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 </a:t>
                      </a:r>
                      <a:r>
                        <a:rPr lang="ru-RU" sz="1400" kern="0" dirty="0" smtClean="0">
                          <a:effectLst/>
                        </a:rPr>
                        <a:t>132,5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Витамин K</a:t>
                      </a:r>
                      <a:r>
                        <a:rPr lang="ru-RU" sz="1400" kern="50" baseline="-25000">
                          <a:effectLst/>
                        </a:rPr>
                        <a:t>1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0,072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60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235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effectLst/>
                        </a:rPr>
                        <a:t>Витамин </a:t>
                      </a:r>
                      <a:r>
                        <a:rPr lang="ru-RU" sz="1400" kern="50" dirty="0">
                          <a:effectLst/>
                        </a:rPr>
                        <a:t>Е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19,4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129,3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Витамин </a:t>
                      </a:r>
                      <a:r>
                        <a:rPr lang="en-US" sz="1400" kern="50">
                          <a:effectLst/>
                        </a:rPr>
                        <a:t>H </a:t>
                      </a:r>
                      <a:r>
                        <a:rPr lang="ru-RU" sz="1400" kern="50">
                          <a:effectLst/>
                        </a:rPr>
                        <a:t>(биотин</a:t>
                      </a:r>
                      <a:r>
                        <a:rPr lang="en-US" sz="1400" kern="50">
                          <a:effectLst/>
                        </a:rPr>
                        <a:t>)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0,12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240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262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Витамин </a:t>
                      </a:r>
                      <a:r>
                        <a:rPr lang="en-US" sz="1400" kern="50">
                          <a:effectLst/>
                        </a:rPr>
                        <a:t>B</a:t>
                      </a:r>
                      <a:r>
                        <a:rPr lang="en-US" sz="1400" kern="50" baseline="-25000">
                          <a:effectLst/>
                        </a:rPr>
                        <a:t>5 </a:t>
                      </a:r>
                      <a:r>
                        <a:rPr lang="ru-RU" sz="1400" kern="50">
                          <a:effectLst/>
                        </a:rPr>
                        <a:t>(пантотеновая кислота</a:t>
                      </a:r>
                      <a:r>
                        <a:rPr lang="en-US" sz="1400" kern="50">
                          <a:effectLst/>
                        </a:rPr>
                        <a:t>)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5,22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104,4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1889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50" dirty="0" err="1">
                          <a:effectLst/>
                        </a:rPr>
                        <a:t>Дигидрокверцетин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9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36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Ликопин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4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80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Бета-каротин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5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100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196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Коэнзим </a:t>
                      </a:r>
                      <a:r>
                        <a:rPr lang="en-US" sz="1400" kern="50">
                          <a:effectLst/>
                        </a:rPr>
                        <a:t>Q10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11,3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33,7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  <a:tr h="262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Витамин </a:t>
                      </a:r>
                      <a:r>
                        <a:rPr lang="en-US" sz="1400" kern="50">
                          <a:effectLst/>
                        </a:rPr>
                        <a:t>B</a:t>
                      </a:r>
                      <a:r>
                        <a:rPr lang="en-US" sz="1400" kern="50" baseline="-25000">
                          <a:effectLst/>
                        </a:rPr>
                        <a:t>10</a:t>
                      </a:r>
                      <a:r>
                        <a:rPr lang="ru-RU" sz="1400" kern="50">
                          <a:effectLst/>
                        </a:rPr>
                        <a:t> (парааминобензойная кислота)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</a:rPr>
                        <a:t>15,8</a:t>
                      </a:r>
                      <a:endParaRPr lang="ru-RU" sz="1400" kern="5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15,8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24598" marR="24598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19776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Витамины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витаминоподобные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вещества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5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Минералы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 микроэлементы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12971"/>
              </p:ext>
            </p:extLst>
          </p:nvPr>
        </p:nvGraphicFramePr>
        <p:xfrm>
          <a:off x="971600" y="1772815"/>
          <a:ext cx="6759376" cy="4059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7477"/>
                <a:gridCol w="1614433"/>
                <a:gridCol w="1757466"/>
              </a:tblGrid>
              <a:tr h="474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Наименование микроэлемента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Содержание в  комплексе «Ритмы здоровья»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мг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kern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от РСП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364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Железо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9,6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kern="5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253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Йод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400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Селен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0,073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132,7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400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Марганец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400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Медь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463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Цинк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400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Хром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  <a:tr h="364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Молибден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kern="50" dirty="0">
                        <a:effectLst/>
                        <a:latin typeface="+mj-lt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06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920102"/>
              </p:ext>
            </p:extLst>
          </p:nvPr>
        </p:nvGraphicFramePr>
        <p:xfrm>
          <a:off x="395536" y="1124745"/>
          <a:ext cx="849694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393"/>
                <a:gridCol w="5555551"/>
              </a:tblGrid>
              <a:tr h="3088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Растение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Биологические свойства</a:t>
                      </a:r>
                      <a:endParaRPr lang="ru-RU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76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  <a:cs typeface="Times New Roman" panose="02020603050405020304" pitchFamily="18" charset="0"/>
                        </a:rPr>
                        <a:t>Валериана лекарственная</a:t>
                      </a:r>
                      <a:endParaRPr lang="ru-RU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обладает седативными свойствами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улучшает работу сердца и ЖКТ 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уменьшает возбудимость ЦНС</a:t>
                      </a:r>
                    </a:p>
                  </a:txBody>
                  <a:tcPr/>
                </a:tc>
              </a:tr>
              <a:tr h="9780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Зеленый чай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нормализует деятельность кишечника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способствует снижению уровня холестерина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снижает проницаемость и хрупкость кровеносных сосудов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обладает тонизирующим и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онкопротекторным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действием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улучшает кровоснабжение 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76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Элеутерококк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способствует повышению эффективности функций мышечной, иммунной, сердечно-сосудистой и центральной нервной систем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способствует нормализации углеводного и жирового обмена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581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Шлемник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байкальский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снижает кровяное давление при гипертонии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обладает антиаллергенным,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антиастматическим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и антисклеротическим действием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оказывает общеукрепляющее, успокаивающее, отхаркивающее, жаропонижающее и противоглистное действие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избавляет от нарушений сна</a:t>
                      </a:r>
                    </a:p>
                  </a:txBody>
                  <a:tcPr/>
                </a:tc>
              </a:tr>
              <a:tr h="6176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Хвощ полевой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оказывает мочегонное, кровоостанавливающее и гипотензивное действие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избирательно накапливает кремний в органической форме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8098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Растительные экстракты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70609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Стоимость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месячного курса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974548"/>
              </p:ext>
            </p:extLst>
          </p:nvPr>
        </p:nvGraphicFramePr>
        <p:xfrm>
          <a:off x="589220" y="1547088"/>
          <a:ext cx="8064896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582"/>
                <a:gridCol w="2227342"/>
                <a:gridCol w="27859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продукта</a:t>
                      </a:r>
                    </a:p>
                    <a:p>
                      <a:pPr algn="ctr"/>
                      <a:r>
                        <a:rPr lang="ru-RU" sz="1600" dirty="0" smtClean="0"/>
                        <a:t>(производитель)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Стоимость месячного курса, 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активных 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веществ 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Ритмы здоровья (Сибирское здоровье)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550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27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Nutrilite</a:t>
                      </a:r>
                      <a:r>
                        <a:rPr lang="en-US" sz="1600" dirty="0" smtClean="0"/>
                        <a:t> Double X</a:t>
                      </a:r>
                      <a:r>
                        <a:rPr lang="en-US" sz="1600" baseline="0" dirty="0" smtClean="0"/>
                        <a:t> (Amway)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Компливит</a:t>
                      </a:r>
                      <a:r>
                        <a:rPr lang="ru-RU" sz="1600" baseline="0" dirty="0" smtClean="0"/>
                        <a:t> (Фармстандарт)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Vitrum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Unipharm</a:t>
                      </a:r>
                      <a:r>
                        <a:rPr lang="en-US" sz="1600" baseline="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Supradyn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ru-RU" sz="1600" baseline="0" dirty="0" err="1" smtClean="0"/>
                        <a:t>Рош</a:t>
                      </a:r>
                      <a:r>
                        <a:rPr lang="ru-RU" sz="1600" baseline="0" dirty="0" smtClean="0"/>
                        <a:t>-Москва)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Алфавит Классик (</a:t>
                      </a:r>
                      <a:r>
                        <a:rPr lang="ru-RU" sz="1600" dirty="0" err="1" smtClean="0"/>
                        <a:t>Аквион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Мульти-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Табс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Актив 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Ferrosan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Дуовит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KRKA)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5805264"/>
            <a:ext cx="3357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Цены на товары приведены на октябрь 2013 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29764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РАБОТА\ПРЕЗЕНТАЦИИ\презентация Ритмы З\слайд д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90872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Замысел двух формул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103440" y="3717032"/>
            <a:ext cx="4068960" cy="2088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Формула ВЕЧЕР</a:t>
            </a:r>
          </a:p>
          <a:p>
            <a:pPr marL="0" indent="0"/>
            <a:r>
              <a:rPr lang="ru-RU" sz="1800" dirty="0" smtClean="0"/>
              <a:t> Восстанавливает ресурсы организма   </a:t>
            </a:r>
          </a:p>
          <a:p>
            <a:pPr marL="0" indent="0">
              <a:buNone/>
            </a:pPr>
            <a:r>
              <a:rPr lang="ru-RU" sz="1800" dirty="0" smtClean="0"/>
              <a:t>  во время отдыха</a:t>
            </a:r>
            <a:r>
              <a:rPr lang="en-US" sz="1800" dirty="0" smtClean="0"/>
              <a:t>.</a:t>
            </a:r>
            <a:r>
              <a:rPr lang="ru-RU" sz="1800" dirty="0" smtClean="0"/>
              <a:t> </a:t>
            </a:r>
          </a:p>
          <a:p>
            <a:pPr marL="0" indent="0"/>
            <a:r>
              <a:rPr lang="ru-RU" sz="1800" dirty="0" smtClean="0"/>
              <a:t> Ускоряет усвояемость макро- и   </a:t>
            </a:r>
          </a:p>
          <a:p>
            <a:pPr marL="0" indent="0">
              <a:buNone/>
            </a:pPr>
            <a:r>
              <a:rPr lang="ru-RU" sz="1800" dirty="0" smtClean="0"/>
              <a:t>  микроэлементов.</a:t>
            </a:r>
          </a:p>
          <a:p>
            <a:pPr marL="0" indent="0"/>
            <a:r>
              <a:rPr lang="ru-RU" sz="1800" dirty="0" smtClean="0"/>
              <a:t> Насыщает организм силой природных </a:t>
            </a:r>
          </a:p>
          <a:p>
            <a:pPr marL="0" indent="0">
              <a:buNone/>
            </a:pPr>
            <a:r>
              <a:rPr lang="ru-RU" sz="1800" dirty="0" smtClean="0"/>
              <a:t>  экстрактов.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3528" y="3717032"/>
            <a:ext cx="36004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Формула УТРО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Повышает активность организма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и эффективность работы клеток</a:t>
            </a:r>
            <a:r>
              <a:rPr lang="en-US" dirty="0" smtClean="0"/>
              <a:t>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Повышает эффективность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 dirty="0" smtClean="0"/>
              <a:t> 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усвоения основных витаминов.</a:t>
            </a:r>
          </a:p>
        </p:txBody>
      </p:sp>
    </p:spTree>
    <p:extLst>
      <p:ext uri="{BB962C8B-B14F-4D97-AF65-F5344CB8AC3E}">
        <p14:creationId xmlns:p14="http://schemas.microsoft.com/office/powerpoint/2010/main" val="414760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134076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Способ применения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880" y="2420888"/>
            <a:ext cx="8229600" cy="16561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Принимать </a:t>
            </a:r>
            <a:r>
              <a:rPr lang="ru-RU" sz="2000" dirty="0"/>
              <a:t>по 1 капсуле утреннего комплекса утром и по 1 капсуле вечернего комплекса вечером во время еды. </a:t>
            </a:r>
            <a:endParaRPr lang="ru-RU" sz="2000" dirty="0" smtClean="0"/>
          </a:p>
          <a:p>
            <a:r>
              <a:rPr lang="ru-RU" sz="2000" dirty="0" smtClean="0"/>
              <a:t>Продолжительность </a:t>
            </a:r>
            <a:r>
              <a:rPr lang="ru-RU" sz="2000" dirty="0"/>
              <a:t>приема – 1 месяц. </a:t>
            </a:r>
            <a:endParaRPr lang="ru-RU" sz="2000" dirty="0" smtClean="0"/>
          </a:p>
          <a:p>
            <a:r>
              <a:rPr lang="ru-RU" sz="2000" dirty="0" smtClean="0"/>
              <a:t>Рекомендуется </a:t>
            </a:r>
            <a:r>
              <a:rPr lang="ru-RU" sz="2000" dirty="0"/>
              <a:t>повторять </a:t>
            </a:r>
            <a:r>
              <a:rPr lang="ru-RU" sz="2000" dirty="0" smtClean="0"/>
              <a:t>курсы 2–3 </a:t>
            </a:r>
            <a:r>
              <a:rPr lang="ru-RU" sz="2000" dirty="0"/>
              <a:t>раза в год.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149080"/>
            <a:ext cx="7560840" cy="10584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15616" y="4262788"/>
            <a:ext cx="762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NB</a:t>
            </a:r>
            <a:r>
              <a:rPr lang="ru-RU" sz="1600" b="1" dirty="0">
                <a:solidFill>
                  <a:schemeClr val="bg1"/>
                </a:solidFill>
              </a:rPr>
              <a:t>! О</a:t>
            </a:r>
            <a:r>
              <a:rPr lang="ru-RU" sz="1600" b="1" dirty="0" smtClean="0">
                <a:solidFill>
                  <a:schemeClr val="bg1"/>
                </a:solidFill>
              </a:rPr>
              <a:t>пределите утренние и  вечерние часы, когда вы просыпаетесь и засыпаете с комфортом. В это время и принимайте «Ритмы здоровья».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2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maganov.fi\Desktop\1.jpg"/>
          <p:cNvPicPr>
            <a:picLocks noChangeAspect="1" noChangeArrowheads="1"/>
          </p:cNvPicPr>
          <p:nvPr/>
        </p:nvPicPr>
        <p:blipFill>
          <a:blip r:embed="rId2" cstate="print"/>
          <a:srcRect t="56300"/>
          <a:stretch>
            <a:fillRect/>
          </a:stretch>
        </p:blipFill>
        <p:spPr bwMode="auto">
          <a:xfrm>
            <a:off x="0" y="764704"/>
            <a:ext cx="9144000" cy="299695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717032"/>
            <a:ext cx="6624736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5" name="Picture 1" descr="C:\Users\hamaganov.fi\Desktop\Ритмы здоровья  коробка блистер (Q) 903420,9034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779912" y="5373216"/>
            <a:ext cx="1911350" cy="89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48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54" y="3140968"/>
            <a:ext cx="5531334" cy="289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6264" y="260648"/>
            <a:ext cx="77724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Что такое витамины?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206605"/>
            <a:ext cx="787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Витамины</a:t>
            </a:r>
            <a:r>
              <a:rPr lang="ru-RU" dirty="0" smtClean="0"/>
              <a:t> – группа низкомолекулярных органических соединений относительно простого </a:t>
            </a:r>
            <a:r>
              <a:rPr lang="ru-RU" dirty="0"/>
              <a:t>строения и разнообразной </a:t>
            </a:r>
            <a:r>
              <a:rPr lang="ru-RU" dirty="0" smtClean="0"/>
              <a:t>химической природы.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571641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«Витамин»</a:t>
            </a:r>
            <a:r>
              <a:rPr lang="ru-RU" dirty="0" smtClean="0"/>
              <a:t> можно </a:t>
            </a:r>
            <a:r>
              <a:rPr lang="ru-RU" dirty="0"/>
              <a:t>перевести как «вещество, необходимое для жизни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04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3080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Зачем нужны витамины?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8064896" cy="35283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/>
              <a:t>ФУНКЦИИ</a:t>
            </a:r>
            <a:r>
              <a:rPr lang="ru-RU" sz="2000" dirty="0" smtClean="0"/>
              <a:t> </a:t>
            </a:r>
            <a:r>
              <a:rPr lang="ru-RU" sz="2000" b="1" dirty="0" smtClean="0"/>
              <a:t>витаминов</a:t>
            </a:r>
          </a:p>
          <a:p>
            <a:pPr algn="just"/>
            <a:r>
              <a:rPr lang="ru-RU" sz="2000" dirty="0"/>
              <a:t>У</a:t>
            </a:r>
            <a:r>
              <a:rPr lang="ru-RU" sz="2000" dirty="0" smtClean="0"/>
              <a:t>частвуют в большинстве биохимических </a:t>
            </a:r>
            <a:r>
              <a:rPr lang="ru-RU" sz="2000" dirty="0"/>
              <a:t>процессах нашего </a:t>
            </a:r>
            <a:r>
              <a:rPr lang="ru-RU" sz="2000" dirty="0" smtClean="0"/>
              <a:t>организма.</a:t>
            </a:r>
          </a:p>
          <a:p>
            <a:pPr algn="just"/>
            <a:r>
              <a:rPr lang="ru-RU" sz="2000" dirty="0"/>
              <a:t>Я</a:t>
            </a:r>
            <a:r>
              <a:rPr lang="ru-RU" sz="2000" dirty="0" smtClean="0"/>
              <a:t>вляются </a:t>
            </a:r>
            <a:r>
              <a:rPr lang="ru-RU" sz="2000" dirty="0"/>
              <a:t>катализаторами обменных </a:t>
            </a:r>
            <a:r>
              <a:rPr lang="ru-RU" sz="2000" dirty="0" smtClean="0"/>
              <a:t>процессов и способствуют нормальному росту и развитию.</a:t>
            </a:r>
          </a:p>
          <a:p>
            <a:pPr algn="just"/>
            <a:endParaRPr lang="ru-RU" sz="2000" dirty="0"/>
          </a:p>
          <a:p>
            <a:pPr marL="0" indent="0" algn="just">
              <a:buNone/>
            </a:pPr>
            <a:r>
              <a:rPr lang="ru-RU" sz="2000" b="1" dirty="0" smtClean="0"/>
              <a:t>Последствия дефицита витаминов</a:t>
            </a:r>
            <a:endParaRPr lang="ru-RU" sz="2000" dirty="0"/>
          </a:p>
          <a:p>
            <a:pPr algn="just"/>
            <a:r>
              <a:rPr lang="ru-RU" sz="2000" dirty="0"/>
              <a:t>Р</a:t>
            </a:r>
            <a:r>
              <a:rPr lang="ru-RU" sz="2000" dirty="0" smtClean="0"/>
              <a:t>езкое </a:t>
            </a:r>
            <a:r>
              <a:rPr lang="ru-RU" sz="2000" dirty="0"/>
              <a:t>снижение работоспособности и жизненного </a:t>
            </a:r>
            <a:r>
              <a:rPr lang="ru-RU" sz="2000" dirty="0" smtClean="0"/>
              <a:t>тонуса.</a:t>
            </a:r>
            <a:endParaRPr lang="ru-RU" sz="2000" dirty="0"/>
          </a:p>
          <a:p>
            <a:pPr algn="just"/>
            <a:r>
              <a:rPr lang="ru-RU" sz="2000" dirty="0"/>
              <a:t>С</a:t>
            </a:r>
            <a:r>
              <a:rPr lang="ru-RU" sz="2000" dirty="0" smtClean="0"/>
              <a:t>нижение </a:t>
            </a:r>
            <a:r>
              <a:rPr lang="ru-RU" sz="2000" dirty="0"/>
              <a:t>устойчивости ко многим </a:t>
            </a:r>
            <a:r>
              <a:rPr lang="ru-RU" sz="2000" dirty="0" smtClean="0"/>
              <a:t>заболеваниям.</a:t>
            </a:r>
            <a:endParaRPr lang="ru-RU" sz="2000" dirty="0"/>
          </a:p>
          <a:p>
            <a:pPr algn="just"/>
            <a:r>
              <a:rPr lang="ru-RU" sz="2000" dirty="0"/>
              <a:t>Н</a:t>
            </a:r>
            <a:r>
              <a:rPr lang="ru-RU" sz="2000" dirty="0" smtClean="0"/>
              <a:t>арушение </a:t>
            </a:r>
            <a:r>
              <a:rPr lang="ru-RU" sz="2000" dirty="0"/>
              <a:t>обмена </a:t>
            </a:r>
            <a:r>
              <a:rPr lang="ru-RU" sz="2000" dirty="0" smtClean="0"/>
              <a:t>веществ.</a:t>
            </a:r>
            <a:endParaRPr lang="ru-RU" sz="2000" dirty="0"/>
          </a:p>
          <a:p>
            <a:pPr algn="just"/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03873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"/>
          <a:stretch/>
        </p:blipFill>
        <p:spPr>
          <a:xfrm>
            <a:off x="5580112" y="2924944"/>
            <a:ext cx="3312368" cy="319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Какие витамины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необходимы нашему организму?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941568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Ученые выделяют 12 витаминов, жизненно необходимых человеку</a:t>
            </a:r>
            <a:r>
              <a:rPr lang="ru-RU" sz="2400" dirty="0" smtClean="0"/>
              <a:t>:</a:t>
            </a:r>
          </a:p>
          <a:p>
            <a:pPr marL="285750" indent="-285750"/>
            <a:r>
              <a:rPr lang="ru-RU" sz="2400" dirty="0"/>
              <a:t>Витамин А</a:t>
            </a:r>
          </a:p>
          <a:p>
            <a:pPr marL="285750" indent="-285750"/>
            <a:r>
              <a:rPr lang="ru-RU" sz="2400" dirty="0"/>
              <a:t>Витамины группы В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(</a:t>
            </a:r>
            <a:r>
              <a:rPr lang="ru-RU" sz="2400" dirty="0"/>
              <a:t>B</a:t>
            </a:r>
            <a:r>
              <a:rPr lang="ru-RU" sz="2400" baseline="-25000" dirty="0"/>
              <a:t>1</a:t>
            </a:r>
            <a:r>
              <a:rPr lang="ru-RU" sz="2400" dirty="0"/>
              <a:t>, В</a:t>
            </a:r>
            <a:r>
              <a:rPr lang="ru-RU" sz="2400" baseline="-25000" dirty="0"/>
              <a:t>2</a:t>
            </a:r>
            <a:r>
              <a:rPr lang="ru-RU" sz="2400" dirty="0"/>
              <a:t>, </a:t>
            </a:r>
            <a:r>
              <a:rPr lang="ru-RU" sz="2400" dirty="0" smtClean="0"/>
              <a:t>В</a:t>
            </a:r>
            <a:r>
              <a:rPr lang="ru-RU" sz="2400" baseline="-25000" dirty="0" smtClean="0"/>
              <a:t>3 </a:t>
            </a:r>
            <a:r>
              <a:rPr lang="ru-RU" sz="2400" dirty="0" smtClean="0"/>
              <a:t>(</a:t>
            </a:r>
            <a:r>
              <a:rPr lang="ru-RU" sz="2400" dirty="0"/>
              <a:t>PP), В</a:t>
            </a:r>
            <a:r>
              <a:rPr lang="ru-RU" sz="2400" baseline="-25000" dirty="0"/>
              <a:t>5</a:t>
            </a:r>
            <a:r>
              <a:rPr lang="ru-RU" sz="2400" dirty="0"/>
              <a:t>, В</a:t>
            </a:r>
            <a:r>
              <a:rPr lang="ru-RU" sz="2400" baseline="-25000" dirty="0"/>
              <a:t>6</a:t>
            </a:r>
            <a:r>
              <a:rPr lang="ru-RU" sz="2400" dirty="0"/>
              <a:t>, </a:t>
            </a:r>
            <a:r>
              <a:rPr lang="ru-RU" sz="2400" dirty="0" smtClean="0"/>
              <a:t>В</a:t>
            </a:r>
            <a:r>
              <a:rPr lang="ru-RU" sz="2400" baseline="-25000" dirty="0" smtClean="0"/>
              <a:t>7 </a:t>
            </a:r>
            <a:r>
              <a:rPr lang="ru-RU" sz="2400" dirty="0" smtClean="0"/>
              <a:t>(</a:t>
            </a:r>
            <a:r>
              <a:rPr lang="ru-RU" sz="2400" dirty="0"/>
              <a:t>H), В</a:t>
            </a:r>
            <a:r>
              <a:rPr lang="ru-RU" sz="2400" baseline="-25000" dirty="0"/>
              <a:t>9</a:t>
            </a:r>
            <a:r>
              <a:rPr lang="ru-RU" sz="2400" dirty="0"/>
              <a:t>, В</a:t>
            </a:r>
            <a:r>
              <a:rPr lang="ru-RU" sz="2400" baseline="-25000" dirty="0"/>
              <a:t>12</a:t>
            </a:r>
            <a:r>
              <a:rPr lang="ru-RU" sz="2400" dirty="0"/>
              <a:t>)</a:t>
            </a:r>
          </a:p>
          <a:p>
            <a:pPr marL="285750" indent="-285750"/>
            <a:r>
              <a:rPr lang="ru-RU" sz="2400" dirty="0"/>
              <a:t>Витамин С</a:t>
            </a:r>
          </a:p>
          <a:p>
            <a:pPr marL="285750" indent="-285750"/>
            <a:r>
              <a:rPr lang="ru-RU" sz="2400" dirty="0"/>
              <a:t>Витамин D </a:t>
            </a:r>
          </a:p>
          <a:p>
            <a:pPr marL="285750" indent="-285750"/>
            <a:r>
              <a:rPr lang="ru-RU" sz="2400" dirty="0"/>
              <a:t>Витамин Е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562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104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Что такое минералы?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61193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Минералы</a:t>
            </a:r>
            <a:r>
              <a:rPr lang="ru-RU" dirty="0" smtClean="0"/>
              <a:t> – </a:t>
            </a:r>
            <a:r>
              <a:rPr lang="ru-RU" dirty="0"/>
              <a:t>питательные вещества, которые способствуют </a:t>
            </a:r>
            <a:endParaRPr lang="en-US" dirty="0" smtClean="0"/>
          </a:p>
          <a:p>
            <a:r>
              <a:rPr lang="ru-RU" dirty="0" smtClean="0"/>
              <a:t>функционированию </a:t>
            </a:r>
            <a:r>
              <a:rPr lang="ru-RU" dirty="0"/>
              <a:t>всех органов человека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r>
              <a:rPr lang="ru-RU" dirty="0" smtClean="0"/>
              <a:t>Макроэлементы – необходимы в больших количествах.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Микроэлементы – необходимы в небольших количествах.</a:t>
            </a:r>
          </a:p>
        </p:txBody>
      </p:sp>
      <p:sp>
        <p:nvSpPr>
          <p:cNvPr id="6" name="Овал 5"/>
          <p:cNvSpPr/>
          <p:nvPr/>
        </p:nvSpPr>
        <p:spPr>
          <a:xfrm>
            <a:off x="395536" y="2420888"/>
            <a:ext cx="576064" cy="5760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1115616" y="2420888"/>
            <a:ext cx="576064" cy="5760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835696" y="2420888"/>
            <a:ext cx="576064" cy="5760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Mg</a:t>
            </a:r>
            <a:endParaRPr lang="ru-RU" sz="1300" dirty="0"/>
          </a:p>
        </p:txBody>
      </p:sp>
      <p:sp>
        <p:nvSpPr>
          <p:cNvPr id="9" name="Овал 8"/>
          <p:cNvSpPr/>
          <p:nvPr/>
        </p:nvSpPr>
        <p:spPr>
          <a:xfrm>
            <a:off x="2555776" y="2420888"/>
            <a:ext cx="576064" cy="5760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275856" y="2420888"/>
            <a:ext cx="576064" cy="5760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Na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3995936" y="2420888"/>
            <a:ext cx="576064" cy="5760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</a:t>
            </a:r>
          </a:p>
        </p:txBody>
      </p:sp>
      <p:sp>
        <p:nvSpPr>
          <p:cNvPr id="12" name="Овал 11"/>
          <p:cNvSpPr/>
          <p:nvPr/>
        </p:nvSpPr>
        <p:spPr>
          <a:xfrm>
            <a:off x="395536" y="3645024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</a:t>
            </a:r>
            <a:endParaRPr lang="ru-RU" sz="1600" dirty="0"/>
          </a:p>
        </p:txBody>
      </p:sp>
      <p:sp>
        <p:nvSpPr>
          <p:cNvPr id="13" name="Овал 12"/>
          <p:cNvSpPr/>
          <p:nvPr/>
        </p:nvSpPr>
        <p:spPr>
          <a:xfrm>
            <a:off x="1115616" y="3645024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Cu</a:t>
            </a:r>
            <a:endParaRPr lang="ru-RU" sz="1600" dirty="0"/>
          </a:p>
        </p:txBody>
      </p:sp>
      <p:sp>
        <p:nvSpPr>
          <p:cNvPr id="14" name="Овал 13"/>
          <p:cNvSpPr/>
          <p:nvPr/>
        </p:nvSpPr>
        <p:spPr>
          <a:xfrm>
            <a:off x="1835696" y="3645024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Zn</a:t>
            </a:r>
            <a:endParaRPr lang="ru-RU" sz="1300" dirty="0"/>
          </a:p>
        </p:txBody>
      </p:sp>
      <p:sp>
        <p:nvSpPr>
          <p:cNvPr id="15" name="Овал 14"/>
          <p:cNvSpPr/>
          <p:nvPr/>
        </p:nvSpPr>
        <p:spPr>
          <a:xfrm>
            <a:off x="2555776" y="3645024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275856" y="3645024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</a:t>
            </a:r>
            <a:endParaRPr lang="ru-RU" sz="1400" dirty="0"/>
          </a:p>
        </p:txBody>
      </p:sp>
      <p:sp>
        <p:nvSpPr>
          <p:cNvPr id="17" name="Овал 16"/>
          <p:cNvSpPr/>
          <p:nvPr/>
        </p:nvSpPr>
        <p:spPr>
          <a:xfrm>
            <a:off x="395536" y="4437112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</a:t>
            </a:r>
          </a:p>
        </p:txBody>
      </p:sp>
      <p:sp>
        <p:nvSpPr>
          <p:cNvPr id="18" name="Овал 17"/>
          <p:cNvSpPr/>
          <p:nvPr/>
        </p:nvSpPr>
        <p:spPr>
          <a:xfrm>
            <a:off x="1115616" y="4437112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</a:t>
            </a:r>
          </a:p>
        </p:txBody>
      </p:sp>
      <p:sp>
        <p:nvSpPr>
          <p:cNvPr id="19" name="Овал 18"/>
          <p:cNvSpPr/>
          <p:nvPr/>
        </p:nvSpPr>
        <p:spPr>
          <a:xfrm>
            <a:off x="1835696" y="4437112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Mn</a:t>
            </a:r>
            <a:endParaRPr lang="en-US" sz="1200" dirty="0" smtClean="0"/>
          </a:p>
        </p:txBody>
      </p:sp>
      <p:sp>
        <p:nvSpPr>
          <p:cNvPr id="20" name="Овал 19"/>
          <p:cNvSpPr/>
          <p:nvPr/>
        </p:nvSpPr>
        <p:spPr>
          <a:xfrm>
            <a:off x="2555776" y="4437112"/>
            <a:ext cx="576064" cy="5760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</a:t>
            </a:r>
          </a:p>
        </p:txBody>
      </p:sp>
      <p:pic>
        <p:nvPicPr>
          <p:cNvPr id="23554" name="Picture 2" descr="http://justarto.com/images/mic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73016"/>
            <a:ext cx="4286250" cy="2571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26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На какие системы оказывают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воздействие витамины и минералы?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132856"/>
            <a:ext cx="2232248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Зрительный аппарат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861048"/>
            <a:ext cx="1872208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Синтез гормонов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356992"/>
            <a:ext cx="3168352" cy="648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сердца и кровеносных сосудов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628800"/>
            <a:ext cx="2592288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Кожа, волосы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2852936"/>
            <a:ext cx="2808312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Энергетический обмен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4293096"/>
            <a:ext cx="1944216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Нервная система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2708920"/>
            <a:ext cx="1512168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Иммунитет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4941168"/>
            <a:ext cx="2808312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костной ткани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5229200"/>
            <a:ext cx="2376264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Сексуальная функция</a:t>
            </a:r>
          </a:p>
        </p:txBody>
      </p:sp>
    </p:spTree>
    <p:extLst>
      <p:ext uri="{BB962C8B-B14F-4D97-AF65-F5344CB8AC3E}">
        <p14:creationId xmlns:p14="http://schemas.microsoft.com/office/powerpoint/2010/main" val="154652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371600" y="1484313"/>
            <a:ext cx="6400800" cy="64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>Биоритмы – это основа жизни</a:t>
            </a:r>
            <a:endParaRPr lang="ru-RU" alt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4" descr="http://www.sibvaleo.ru/upload/pages/18/hronob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172331" cy="2933328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763688" y="5229200"/>
            <a:ext cx="597589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Биоритмы обеспечивают </a:t>
            </a:r>
            <a:r>
              <a:rPr lang="ru-RU" sz="1800" dirty="0">
                <a:solidFill>
                  <a:schemeClr val="tx1"/>
                </a:solidFill>
              </a:rPr>
              <a:t>максимально эффективное функционирование всех </a:t>
            </a:r>
            <a:r>
              <a:rPr lang="ru-RU" sz="1800" dirty="0" smtClean="0">
                <a:solidFill>
                  <a:schemeClr val="tx1"/>
                </a:solidFill>
              </a:rPr>
              <a:t>органов </a:t>
            </a:r>
            <a:r>
              <a:rPr lang="ru-RU" sz="1800" dirty="0">
                <a:solidFill>
                  <a:schemeClr val="tx1"/>
                </a:solidFill>
              </a:rPr>
              <a:t>и наиболее экономное расходование ресурсов</a:t>
            </a:r>
            <a:r>
              <a:rPr lang="ru-RU" altLang="ru-RU" sz="18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78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РАБОТА\ПРЕЗЕНТАЦИИ\презентация Ритмы З\слайд д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27584" y="5085184"/>
            <a:ext cx="7524750" cy="1143000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sz="1800" b="1" dirty="0" smtClean="0"/>
              <a:t>NB!</a:t>
            </a:r>
            <a:r>
              <a:rPr lang="ru-RU" sz="1800" b="1" dirty="0" smtClean="0"/>
              <a:t> ДЕФИЦИТ </a:t>
            </a:r>
            <a:r>
              <a:rPr lang="ru-RU" sz="1800" b="1" dirty="0"/>
              <a:t>витаминов и биологически активных веществ </a:t>
            </a:r>
            <a:r>
              <a:rPr lang="ru-RU" sz="1800" b="1" dirty="0" smtClean="0"/>
              <a:t> является одной из 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причин </a:t>
            </a:r>
            <a:r>
              <a:rPr lang="ru-RU" sz="1800" b="1" dirty="0"/>
              <a:t>нарушения </a:t>
            </a:r>
            <a:r>
              <a:rPr lang="ru-RU" sz="1800" b="1" dirty="0" smtClean="0"/>
              <a:t>БИОРИТМОВ.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altLang="ru-RU" sz="18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23528" y="3861048"/>
            <a:ext cx="3786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accent6">
                    <a:lumMod val="75000"/>
                  </a:schemeClr>
                </a:solidFill>
              </a:rPr>
              <a:t>Переработка накопленных питательных веществ для получения энергии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003800" y="3808413"/>
            <a:ext cx="3786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</a:rPr>
              <a:t>Накопление питательных веществ, восстановление тканей и деление  клеток</a:t>
            </a:r>
          </a:p>
        </p:txBody>
      </p:sp>
    </p:spTree>
    <p:extLst>
      <p:ext uri="{BB962C8B-B14F-4D97-AF65-F5344CB8AC3E}">
        <p14:creationId xmlns:p14="http://schemas.microsoft.com/office/powerpoint/2010/main" val="16851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08720"/>
            <a:ext cx="3888432" cy="4678746"/>
          </a:xfrm>
          <a:prstGeom prst="rect">
            <a:avLst/>
          </a:prstGeom>
        </p:spPr>
      </p:pic>
      <p:pic>
        <p:nvPicPr>
          <p:cNvPr id="9218" name="Picture 2" descr="E:\РАБОТА\ПРЕЗЕНТАЦИИ\презентация Ритмы З\ритм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89382" y="5395863"/>
            <a:ext cx="593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Энергия биоритмов!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94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1146</Words>
  <Application>Microsoft Office PowerPoint</Application>
  <PresentationFormat>Экран (4:3)</PresentationFormat>
  <Paragraphs>338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Что такое витамины?</vt:lpstr>
      <vt:lpstr>Зачем нужны витамины?</vt:lpstr>
      <vt:lpstr>Какие витамины необходимы нашему организму? </vt:lpstr>
      <vt:lpstr>Что такое минералы?</vt:lpstr>
      <vt:lpstr>На какие системы оказывают  воздействие витамины и минералы?</vt:lpstr>
      <vt:lpstr>Презентация PowerPoint</vt:lpstr>
      <vt:lpstr>NB! ДЕФИЦИТ витаминов и биологически активных веществ  является одной из   причин нарушения БИОРИТМОВ.  .</vt:lpstr>
      <vt:lpstr>Презентация PowerPoint</vt:lpstr>
      <vt:lpstr>Что такое «Ритмы здоровья»?</vt:lpstr>
      <vt:lpstr>Преимущества «Ритмов здоровья»</vt:lpstr>
      <vt:lpstr>Витамины  и витаминоподобные вещества </vt:lpstr>
      <vt:lpstr>Минералы и микроэлементы</vt:lpstr>
      <vt:lpstr>  Растительные экстракты</vt:lpstr>
      <vt:lpstr>Стоимость  месячного курса</vt:lpstr>
      <vt:lpstr>Презентация PowerPoint</vt:lpstr>
      <vt:lpstr>Способ применения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витамины?</dc:title>
  <dc:creator>marketing st</dc:creator>
  <cp:lastModifiedBy>Абдулсатарова Мария Владимировна</cp:lastModifiedBy>
  <cp:revision>80</cp:revision>
  <dcterms:created xsi:type="dcterms:W3CDTF">2013-11-25T04:00:14Z</dcterms:created>
  <dcterms:modified xsi:type="dcterms:W3CDTF">2014-02-06T02:12:51Z</dcterms:modified>
</cp:coreProperties>
</file>